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8353F2-668F-47E5-B2AF-8C08218B29BA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633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CAFDB90-F2CB-4127-9725-48CCE99ACF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7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D3307C-FF3B-4E3D-934E-39813D5A1BDE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E8C8AB-CA34-4880-A2E4-950FA3371861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A4CF63-AEA9-42AD-BD94-0D4B4E97CC81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F9936E-12BE-46AD-A2C5-9DC8E33182A4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F59444-6193-45EE-A843-4B98746F2BDE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FAD820-5E2D-47E2-B1A4-2C9522D82302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C97274-DC24-44C9-B61B-6E793E51A56D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8E5402-81D4-4220-8865-C3B79D3DAE22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9" y="1027108"/>
            <a:ext cx="6578595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481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78F3D2-6C3A-42E8-A0C8-2F239095FDA9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83EF1-4997-49B1-A0FC-8822C4947DBF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3794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E49F26-67A7-42E7-9C3E-CA0C5A0BC4A7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823BF-7618-41AD-8FBD-A1CF912E09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899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90051-8BD3-4EEF-A56D-7474D66631A6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818F5-28A9-4273-823F-4D548BBD86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BFD2B-CB3B-4FA7-B53A-C97F785EAD54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2497C-844E-4B6D-8DDE-220F3D125B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BE0B8-6187-4F69-8C81-4B94F4182F0A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53214-AFD3-4FAA-B4B5-590A913EDDA2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8481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5BBC2D-38A1-4995-B374-4C626A945133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A3D825-EBF8-4CA7-A870-7503C898ED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5BC7C4-3DD3-4C94-A9EB-E44BB61BFC62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1467D9-061E-45C8-AD6B-C085CDCDB1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6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04D65-7460-4294-9969-BC8488D70ED8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EF4966-9490-42F6-B091-1982F9383C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AA239-36D8-45EE-895A-45EAE0F1D355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E01387-1EAA-4EAD-9F77-003C75B71A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1078532-C7CC-472C-8AEC-48482D3F7F0E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E8824B00-A9C9-47CB-B13E-91DEF66AE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539FD-D801-41CD-99A7-6AEE1B076E90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22C06-E23A-464A-B689-89BA46DB6B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192E6325-1BB2-4DC1-8616-27E92E7233C2}" type="datetime1">
              <a:rPr lang="en-US"/>
              <a:pPr lvl="0"/>
              <a:t>4/16/2021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ACD451A3-7D9F-4758-BE82-113EADFC2FB9}" type="slidenum">
              <a:t>‹#›</a:t>
            </a:fld>
            <a:endParaRPr lang="en-US"/>
          </a:p>
        </p:txBody>
      </p:sp>
      <p:cxnSp>
        <p:nvCxnSpPr>
          <p:cNvPr id="9" name="Straight Connector 9"/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ru-RU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ru-RU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ru-RU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 flipH="1">
            <a:off x="765389" y="2073420"/>
            <a:ext cx="10871996" cy="25328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Times New Roman" pitchFamily="18"/>
              </a:rPr>
              <a:t>Тема доклада: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Times New Roman" pitchFamily="18"/>
              </a:rPr>
              <a:t>Анализ изменения экспрессии гена </a:t>
            </a:r>
            <a:r>
              <a:rPr lang="ru-RU" sz="3600" b="1" i="1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Times New Roman" pitchFamily="18"/>
              </a:rPr>
              <a:t>Nfe2l2 </a:t>
            </a: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Times New Roman" pitchFamily="18"/>
              </a:rPr>
              <a:t>при лекарственной коррекции токсических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Times New Roman" pitchFamily="18"/>
              </a:rPr>
              <a:t>повреждений в печени крыс, вызванных этанолом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8122020" y="5430036"/>
            <a:ext cx="406997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Автор работы: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м.н.с. отдела токсикологии и генетики Валова Я.В.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2319613" y="135294"/>
            <a:ext cx="755276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ФБУН «Уфимский НИИ медицины труда и экологии человека», г. Уфа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Актуаль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7858" y="692996"/>
            <a:ext cx="4984202" cy="5471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5813" y="134471"/>
            <a:ext cx="4524798" cy="701966"/>
          </a:xfrm>
        </p:spPr>
        <p:txBody>
          <a:bodyPr lIns="90004" tIns="44997" rIns="90004" bIns="44997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Актуальность</a:t>
            </a:r>
          </a:p>
        </p:txBody>
      </p:sp>
      <p:sp>
        <p:nvSpPr>
          <p:cNvPr id="4" name="TextBox 16"/>
          <p:cNvSpPr/>
          <p:nvPr/>
        </p:nvSpPr>
        <p:spPr>
          <a:xfrm>
            <a:off x="339288" y="1394962"/>
            <a:ext cx="6994081" cy="400534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Алкогольный гепатит развивается у 8–15% лиц с алкогольной зависимостью</a:t>
            </a:r>
          </a:p>
          <a:p>
            <a:pPr marL="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Существующие методы лечения не всегда позволяют достичь клинически значимых улучшений, особенно у больных с тяжелыми формами поражения печени </a:t>
            </a:r>
          </a:p>
          <a:p>
            <a:pPr marL="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Существует потребность в разработке методов диагностики и оценки эффективности лекарственных препаратов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Ц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85967" y="0"/>
            <a:ext cx="10206039" cy="1282702"/>
          </a:xfrm>
        </p:spPr>
        <p:txBody>
          <a:bodyPr lIns="90004" tIns="44997" rIns="90004" bIns="44997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54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Цель</a:t>
            </a:r>
          </a:p>
        </p:txBody>
      </p:sp>
      <p:sp>
        <p:nvSpPr>
          <p:cNvPr id="3" name="Содержимое 7"/>
          <p:cNvSpPr txBox="1">
            <a:spLocks noGrp="1"/>
          </p:cNvSpPr>
          <p:nvPr>
            <p:ph type="body" idx="4294967295"/>
          </p:nvPr>
        </p:nvSpPr>
        <p:spPr>
          <a:xfrm>
            <a:off x="197217" y="776755"/>
            <a:ext cx="7637928" cy="4853077"/>
          </a:xfrm>
        </p:spPr>
        <p:txBody>
          <a:bodyPr lIns="90004" tIns="44997" rIns="90004" bIns="44997">
            <a:noAutofit/>
          </a:bodyPr>
          <a:lstStyle/>
          <a:p>
            <a:pPr lvl="0" algn="ctr">
              <a:lnSpc>
                <a:spcPct val="150000"/>
              </a:lnSpc>
            </a:pPr>
            <a:endParaRPr lang="ru-RU" sz="2400">
              <a:latin typeface="Times New Roman" pitchFamily="18"/>
              <a:cs typeface="Times New Roman" pitchFamily="18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Цель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Оценка уровня экспрессии гена </a:t>
            </a:r>
            <a:r>
              <a:rPr lang="ru-RU" sz="2400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Nfe2l2</a:t>
            </a:r>
            <a:r>
              <a:rPr lang="ru-RU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после применения гепатопротекторных препаратов (гептор, мексидол, оксиметилурацил) у крыс с индуцированным острым алкогольным поражением печени.</a:t>
            </a:r>
          </a:p>
          <a:p>
            <a:pPr lvl="0" algn="ctr">
              <a:lnSpc>
                <a:spcPct val="150000"/>
              </a:lnSpc>
              <a:spcBef>
                <a:spcPts val="1000"/>
              </a:spcBef>
              <a:spcAft>
                <a:spcPts val="1415"/>
              </a:spcAft>
            </a:pPr>
            <a:endParaRPr lang="ru-RU" sz="36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23121" y="2465295"/>
            <a:ext cx="4306129" cy="38177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Материалы и мет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00567" y="4383743"/>
            <a:ext cx="3191438" cy="19572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682831" y="62755"/>
            <a:ext cx="6622532" cy="959223"/>
          </a:xfrm>
        </p:spPr>
        <p:txBody>
          <a:bodyPr lIns="90004" tIns="44997" rIns="90004" bIns="44997" anchor="t" anchorCtr="1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3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Материалы и методы</a:t>
            </a:r>
            <a:r>
              <a:rPr lang="ru-RU" sz="36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и </a:t>
            </a:r>
            <a:r>
              <a:rPr lang="ru-RU" sz="54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методы</a:t>
            </a:r>
          </a:p>
        </p:txBody>
      </p:sp>
      <p:graphicFrame>
        <p:nvGraphicFramePr>
          <p:cNvPr id="4" name="Таблица 2"/>
          <p:cNvGraphicFramePr>
            <a:graphicFrameLocks noGrp="1"/>
          </p:cNvGraphicFramePr>
          <p:nvPr/>
        </p:nvGraphicFramePr>
        <p:xfrm>
          <a:off x="1227801" y="920023"/>
          <a:ext cx="9036786" cy="35656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6227">
                  <a:extLst>
                    <a:ext uri="{9D8B030D-6E8A-4147-A177-3AD203B41FA5}">
                      <a16:colId xmlns:a16="http://schemas.microsoft.com/office/drawing/2014/main" val="3191764783"/>
                    </a:ext>
                  </a:extLst>
                </a:gridCol>
                <a:gridCol w="1528428">
                  <a:extLst>
                    <a:ext uri="{9D8B030D-6E8A-4147-A177-3AD203B41FA5}">
                      <a16:colId xmlns:a16="http://schemas.microsoft.com/office/drawing/2014/main" val="2835530156"/>
                    </a:ext>
                  </a:extLst>
                </a:gridCol>
                <a:gridCol w="2105643">
                  <a:extLst>
                    <a:ext uri="{9D8B030D-6E8A-4147-A177-3AD203B41FA5}">
                      <a16:colId xmlns:a16="http://schemas.microsoft.com/office/drawing/2014/main" val="1604987427"/>
                    </a:ext>
                  </a:extLst>
                </a:gridCol>
                <a:gridCol w="2030982">
                  <a:extLst>
                    <a:ext uri="{9D8B030D-6E8A-4147-A177-3AD203B41FA5}">
                      <a16:colId xmlns:a16="http://schemas.microsoft.com/office/drawing/2014/main" val="1776511848"/>
                    </a:ext>
                  </a:extLst>
                </a:gridCol>
                <a:gridCol w="1605503">
                  <a:extLst>
                    <a:ext uri="{9D8B030D-6E8A-4147-A177-3AD203B41FA5}">
                      <a16:colId xmlns:a16="http://schemas.microsoft.com/office/drawing/2014/main" val="3356451147"/>
                    </a:ext>
                  </a:extLst>
                </a:gridCol>
              </a:tblGrid>
              <a:tr h="683916">
                <a:tc gridSpan="5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4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Группы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41164"/>
                  </a:ext>
                </a:extLst>
              </a:tr>
              <a:tr h="925491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Контрольная группа</a:t>
                      </a:r>
                      <a:endParaRPr lang="en-US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(N=12)</a:t>
                      </a:r>
                      <a:endParaRPr lang="ru-RU" sz="2000" b="0" i="0" u="none" strike="noStrike" kern="1200">
                        <a:latin typeface="Arial" pitchFamily="18"/>
                        <a:ea typeface="Microsoft YaHei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Этанол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(N=12)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/>
                      </a:pPr>
                      <a:r>
                        <a:rPr lang="ru-RU" sz="2000" b="0" i="0" u="none" strike="noStrike" kern="1200"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Этанол +</a:t>
                      </a:r>
                    </a:p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/>
                      </a:pPr>
                      <a:r>
                        <a:rPr lang="ru-RU" sz="2000" b="0" i="0" u="none" strike="noStrike" kern="1200"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Мексидол</a:t>
                      </a:r>
                    </a:p>
                    <a:p>
                      <a:pPr marL="0" marR="0" lvl="0" indent="0" algn="ctr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(N=12)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000"/>
                      </a:pPr>
                      <a:endParaRPr lang="ru-RU" sz="2000" b="0" i="0" u="none" strike="noStrike" kern="1200"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Этанол +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Гептор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(N=12)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Этанол + ОМУ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u="none" strike="noStrike" kern="1200" spc="0"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(N=12)</a:t>
                      </a: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3528"/>
                  </a:ext>
                </a:extLst>
              </a:tr>
              <a:tr h="157110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800" b="0" i="0" u="none" strike="noStrike" kern="1200"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Физраствор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0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4 г/кг 40% </a:t>
                      </a:r>
                      <a:r>
                        <a:rPr lang="en-US" sz="20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EtOH</a:t>
                      </a: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4 г/кг 40% </a:t>
                      </a:r>
                      <a:r>
                        <a:rPr lang="en-US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EtOH</a:t>
                      </a: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+ 1 мг/кг Мексидола</a:t>
                      </a: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4 г/кг 40% </a:t>
                      </a:r>
                      <a:r>
                        <a:rPr lang="en-US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EtOH</a:t>
                      </a: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+ 0,09 мг/кг Гептора</a:t>
                      </a: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40% </a:t>
                      </a:r>
                      <a:r>
                        <a:rPr lang="en-US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EtOH</a:t>
                      </a: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+</a:t>
                      </a: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kern="120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50 мг/кг ОМУ</a:t>
                      </a:r>
                      <a:endParaRPr lang="ru-RU" sz="2000" b="0" i="0" u="none" strike="noStrike" kern="1200" spc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4075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85967" y="0"/>
            <a:ext cx="10206039" cy="1282702"/>
          </a:xfrm>
        </p:spPr>
        <p:txBody>
          <a:bodyPr lIns="90004" tIns="44997" rIns="90004" bIns="44997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54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Материалы и методы</a:t>
            </a:r>
          </a:p>
        </p:txBody>
      </p:sp>
      <p:sp>
        <p:nvSpPr>
          <p:cNvPr id="3" name="TextBox 8"/>
          <p:cNvSpPr/>
          <p:nvPr/>
        </p:nvSpPr>
        <p:spPr>
          <a:xfrm>
            <a:off x="1163811" y="1922297"/>
            <a:ext cx="6303791" cy="30134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Экстракция тотальной РНК тризолом из ткани печени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Обратная транскрипция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Амплификация в режиме реального времени на приборе Rotor Gene (QIAGEN)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62946" y="2706779"/>
            <a:ext cx="3829049" cy="35416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Заголовок 1"/>
          <p:cNvSpPr txBox="1"/>
          <p:nvPr/>
        </p:nvSpPr>
        <p:spPr>
          <a:xfrm>
            <a:off x="2700762" y="251030"/>
            <a:ext cx="6622532" cy="959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-5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Материалы и методы</a:t>
            </a:r>
            <a:r>
              <a:rPr lang="ru-RU" sz="3600" b="0" i="0" u="none" strike="noStrike" kern="1200" cap="none" spc="-5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и </a:t>
            </a:r>
            <a:r>
              <a:rPr lang="ru-RU" sz="5400" b="0" i="0" u="none" strike="noStrike" kern="1200" cap="none" spc="-5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методы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788023" y="134471"/>
            <a:ext cx="6929716" cy="905438"/>
          </a:xfrm>
        </p:spPr>
        <p:txBody>
          <a:bodyPr lIns="90004" tIns="44997" rIns="90004" bIns="44997" anchor="t" anchorCtr="1">
            <a:noAutofit/>
          </a:bodyPr>
          <a:lstStyle/>
          <a:p>
            <a:pPr lvl="0" algn="ctr"/>
            <a:r>
              <a:rPr lang="ru-RU" sz="2400">
                <a:solidFill>
                  <a:srgbClr val="000000"/>
                </a:solidFill>
                <a:latin typeface="Times New Roman" pitchFamily="18"/>
              </a:rPr>
              <a:t> Кратность экспрессии гена </a:t>
            </a:r>
            <a:r>
              <a:rPr lang="ru-RU" sz="2400" i="1">
                <a:solidFill>
                  <a:srgbClr val="000000"/>
                </a:solidFill>
                <a:latin typeface="Times New Roman" pitchFamily="18"/>
              </a:rPr>
              <a:t>Nfe2l2</a:t>
            </a:r>
            <a:r>
              <a:rPr lang="ru-RU" sz="2400">
                <a:solidFill>
                  <a:srgbClr val="000000"/>
                </a:solidFill>
                <a:latin typeface="Times New Roman" pitchFamily="18"/>
              </a:rPr>
              <a:t> при интоксикации этанолом под влиянием гепатопротекторов через 24 часа</a:t>
            </a:r>
            <a:endParaRPr lang="ru-RU" sz="24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6390" y="1340857"/>
            <a:ext cx="6007242" cy="48630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85967" y="0"/>
            <a:ext cx="10206039" cy="1282702"/>
          </a:xfrm>
        </p:spPr>
        <p:txBody>
          <a:bodyPr lIns="90004" tIns="44997" rIns="90004" bIns="44997" anchor="t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54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Вывод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2133596" y="82369"/>
            <a:ext cx="715383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Кратность экспрессии гена </a:t>
            </a:r>
            <a:r>
              <a:rPr lang="ru-RU" sz="24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Nfe2l2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 при интоксикации этанолом под влиянием гепатопротекторов через 72 часа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3366" y="1365071"/>
            <a:ext cx="6242901" cy="4578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17984" y="0"/>
            <a:ext cx="10058400" cy="771232"/>
          </a:xfrm>
        </p:spPr>
        <p:txBody>
          <a:bodyPr anchorCtr="1"/>
          <a:lstStyle/>
          <a:p>
            <a:pPr lvl="0" algn="ctr"/>
            <a:r>
              <a:rPr lang="ru-RU" sz="4000">
                <a:latin typeface="Times New Roman" pitchFamily="18"/>
                <a:cs typeface="Times New Roman" pitchFamily="18"/>
              </a:rPr>
              <a:t>Выводы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097280" y="1837761"/>
            <a:ext cx="10058400" cy="4031333"/>
          </a:xfrm>
        </p:spPr>
        <p:txBody>
          <a:bodyPr/>
          <a:lstStyle/>
          <a:p>
            <a:pPr lvl="0">
              <a:buFont typeface="Arial" pitchFamily="34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Спустя сутки после введения этанола во всех экспериментальных группах отмечалось снижение уровня  экспрессии гена </a:t>
            </a:r>
            <a:r>
              <a:rPr lang="en-US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Nfe2l2</a:t>
            </a: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 сравнению с группой отрицательного контроля</a:t>
            </a:r>
          </a:p>
          <a:p>
            <a:pPr lvl="0">
              <a:buFont typeface="Arial" pitchFamily="34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При сравнении уровня экспрессии гена </a:t>
            </a:r>
            <a:r>
              <a:rPr lang="en-US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Nfe2l2</a:t>
            </a: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в группах после лечения с группой положительного контроля спустя сутки не было зарегистрировано значимых различий</a:t>
            </a:r>
          </a:p>
          <a:p>
            <a:pPr lvl="0">
              <a:buFont typeface="Arial" pitchFamily="34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Спустя 3 суток не было отмечено статистически значимых изменений экспрессии гена </a:t>
            </a:r>
            <a:r>
              <a:rPr lang="en-US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Nfe2l2</a:t>
            </a: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в группе, получавшей этанол и группе отрицательного контроля</a:t>
            </a:r>
          </a:p>
          <a:p>
            <a:pPr lvl="0">
              <a:buFont typeface="Arial" pitchFamily="34"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Спустя 3 суток уровень мРНК в группе, получавшей после затравки «Мексидол», оказался значительно ниже, чем в группе отрицательного контроля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35337" y="525743"/>
            <a:ext cx="10834689" cy="4351336"/>
          </a:xfrm>
        </p:spPr>
        <p:txBody>
          <a:bodyPr lIns="90004" tIns="44997" rIns="90004" bIns="44997" anchorCtr="1">
            <a:noAutofit/>
          </a:bodyPr>
          <a:lstStyle/>
          <a:p>
            <a:pPr lvl="0" algn="ctr">
              <a:spcBef>
                <a:spcPts val="1000"/>
              </a:spcBef>
              <a:spcAft>
                <a:spcPts val="1415"/>
              </a:spcAft>
            </a:pPr>
            <a:endParaRPr lang="ru-RU" sz="8000">
              <a:latin typeface="Calibri" pitchFamily="34"/>
            </a:endParaRPr>
          </a:p>
          <a:p>
            <a:pPr lvl="0" algn="ctr">
              <a:spcBef>
                <a:spcPts val="1000"/>
              </a:spcBef>
              <a:spcAft>
                <a:spcPts val="1415"/>
              </a:spcAft>
            </a:pPr>
            <a:r>
              <a:rPr lang="ru-RU" sz="8000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Благодарю за внимание!</a:t>
            </a:r>
          </a:p>
          <a:p>
            <a:pPr lvl="0" algn="ctr">
              <a:spcBef>
                <a:spcPts val="1000"/>
              </a:spcBef>
              <a:spcAft>
                <a:spcPts val="1415"/>
              </a:spcAft>
            </a:pPr>
            <a:endParaRPr lang="ru-RU" sz="8000" i="1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320</Words>
  <Application>Microsoft Office PowerPoint</Application>
  <PresentationFormat>Широкоэкранный</PresentationFormat>
  <Paragraphs>61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 Unicode MS</vt:lpstr>
      <vt:lpstr>Calibri</vt:lpstr>
      <vt:lpstr>Calibri Light</vt:lpstr>
      <vt:lpstr>Lucida Sans</vt:lpstr>
      <vt:lpstr>Tahoma</vt:lpstr>
      <vt:lpstr>Times New Roman</vt:lpstr>
      <vt:lpstr>Ретро</vt:lpstr>
      <vt:lpstr>Презентация PowerPoint</vt:lpstr>
      <vt:lpstr>Актуальность</vt:lpstr>
      <vt:lpstr>Цель</vt:lpstr>
      <vt:lpstr>Материалы и методыи методы</vt:lpstr>
      <vt:lpstr>Материалы и методы</vt:lpstr>
      <vt:lpstr> Кратность экспрессии гена Nfe2l2 при интоксикации этанолом под влиянием гепатопротекторов через 24 часа</vt:lpstr>
      <vt:lpstr>Вывод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В. Валовая</dc:creator>
  <cp:lastModifiedBy>Яна В. Валовая</cp:lastModifiedBy>
  <cp:revision>5</cp:revision>
  <dcterms:modified xsi:type="dcterms:W3CDTF">2021-04-16T10:25:29Z</dcterms:modified>
</cp:coreProperties>
</file>