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59" r:id="rId7"/>
    <p:sldId id="262" r:id="rId8"/>
    <p:sldId id="260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05" autoAdjust="0"/>
  </p:normalViewPr>
  <p:slideViewPr>
    <p:cSldViewPr snapToGrid="0">
      <p:cViewPr varScale="1">
        <p:scale>
          <a:sx n="117" d="100"/>
          <a:sy n="117" d="100"/>
        </p:scale>
        <p:origin x="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cmrt.ru/simptomy/bol-v-rukakh/" TargetMode="External"/><Relationship Id="rId7" Type="http://schemas.openxmlformats.org/officeDocument/2006/relationships/image" Target="../media/image9.svg"/><Relationship Id="rId2" Type="http://schemas.openxmlformats.org/officeDocument/2006/relationships/hyperlink" Target="https://cmrt.ru/simptomy/slabost/" TargetMode="External"/><Relationship Id="rId1" Type="http://schemas.openxmlformats.org/officeDocument/2006/relationships/hyperlink" Target="https://cmrt.ru/simptomy/bessonnitsa/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hyperlink" Target="https://cmrt.ru/simptomy/slabost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hyperlink" Target="https://cmrt.ru/simptomy/bol-v-rukakh/" TargetMode="External"/><Relationship Id="rId11" Type="http://schemas.openxmlformats.org/officeDocument/2006/relationships/hyperlink" Target="https://cmrt.ru/simptomy/bessonnitsa/" TargetMode="External"/><Relationship Id="rId5" Type="http://schemas.openxmlformats.org/officeDocument/2006/relationships/image" Target="../media/image9.svg"/><Relationship Id="rId10" Type="http://schemas.openxmlformats.org/officeDocument/2006/relationships/image" Target="../media/image13.sv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5/layout/IconLeafLabelList" loCatId="icon" qsTypeId="urn:microsoft.com/office/officeart/2005/8/quickstyle/simple4" qsCatId="simple" csTypeId="urn:microsoft.com/office/officeart/2018/5/colors/Iconchunking_neutralicon_colorful5" csCatId="colorful" phldr="1"/>
      <dgm:spPr/>
    </dgm:pt>
    <dgm:pt modelId="{BFF9359E-E9B1-4B73-BACC-2C7988765B16}">
      <dgm:prSet phldrT="[Text]"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ru-RU" sz="1600" u="sng" dirty="0">
              <a:solidFill>
                <a:srgbClr val="92D05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Бессонница</a:t>
          </a:r>
          <a:endParaRPr lang="ru-RU" sz="1600" u="sng" noProof="0" dirty="0">
            <a:solidFill>
              <a:srgbClr val="92D050"/>
            </a:solidFill>
          </a:endParaRPr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ru-RU" sz="1400" noProof="0" dirty="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ru-RU" sz="1400" noProof="0" dirty="0"/>
        </a:p>
      </dgm:t>
    </dgm:pt>
    <dgm:pt modelId="{1024B57A-7F7D-44DD-85D0-F7F2BDC584F7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sz="1600" dirty="0">
              <a:solidFill>
                <a:srgbClr val="92D050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слабость</a:t>
          </a:r>
          <a:endParaRPr lang="ru-RU" sz="1600" noProof="0" dirty="0">
            <a:solidFill>
              <a:srgbClr val="92D050"/>
            </a:solidFill>
          </a:endParaRPr>
        </a:p>
      </dgm:t>
    </dgm:pt>
    <dgm:pt modelId="{11D91CC9-6E63-48B5-BA3A-242E1F074309}" type="parTrans" cxnId="{8E9FB71A-7F79-4597-B5E9-439019F9EC6B}">
      <dgm:prSet/>
      <dgm:spPr/>
      <dgm:t>
        <a:bodyPr/>
        <a:lstStyle/>
        <a:p>
          <a:endParaRPr lang="ru-RU"/>
        </a:p>
      </dgm:t>
    </dgm:pt>
    <dgm:pt modelId="{2A140ABB-00B5-4EF7-86CD-6AD3001111AA}" type="sibTrans" cxnId="{8E9FB71A-7F79-4597-B5E9-439019F9EC6B}">
      <dgm:prSet/>
      <dgm:spPr/>
      <dgm:t>
        <a:bodyPr/>
        <a:lstStyle/>
        <a:p>
          <a:endParaRPr lang="ru-RU"/>
        </a:p>
      </dgm:t>
    </dgm:pt>
    <dgm:pt modelId="{84686AFC-ACB5-4F5E-AAD7-59996400C2D0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sz="1600" u="sng" dirty="0">
              <a:solidFill>
                <a:srgbClr val="92D050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боль в руках</a:t>
          </a:r>
          <a:r>
            <a:rPr lang="ru-RU" sz="1600" u="sng" dirty="0">
              <a:solidFill>
                <a:srgbClr val="92D050"/>
              </a:solidFill>
            </a:rPr>
            <a:t> и пальцах</a:t>
          </a:r>
          <a:endParaRPr lang="ru-RU" sz="1600" u="sng" noProof="0" dirty="0">
            <a:solidFill>
              <a:srgbClr val="92D050"/>
            </a:solidFill>
          </a:endParaRPr>
        </a:p>
      </dgm:t>
    </dgm:pt>
    <dgm:pt modelId="{C5619AE0-D8A4-406F-9844-4DD186A74860}" type="parTrans" cxnId="{C20D4C81-1083-4CEC-A038-60E8D25E8A6F}">
      <dgm:prSet/>
      <dgm:spPr/>
      <dgm:t>
        <a:bodyPr/>
        <a:lstStyle/>
        <a:p>
          <a:endParaRPr lang="ru-RU"/>
        </a:p>
      </dgm:t>
    </dgm:pt>
    <dgm:pt modelId="{4C17ABF6-17FF-4B4C-BBAD-CE029AB082F0}" type="sibTrans" cxnId="{C20D4C81-1083-4CEC-A038-60E8D25E8A6F}">
      <dgm:prSet/>
      <dgm:spPr/>
      <dgm:t>
        <a:bodyPr/>
        <a:lstStyle/>
        <a:p>
          <a:endParaRPr lang="ru-RU"/>
        </a:p>
      </dgm:t>
    </dgm:pt>
    <dgm:pt modelId="{81BEB84D-9A77-49C6-9301-B3359FCAC75F}">
      <dgm:prSet phldrT="[Text]"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ru-RU" sz="1600" u="sng" dirty="0">
              <a:solidFill>
                <a:srgbClr val="92D050"/>
              </a:solidFill>
            </a:rPr>
            <a:t>повышенная потливость рук и/или ног</a:t>
          </a:r>
          <a:endParaRPr lang="ru-RU" sz="1600" u="sng" noProof="0" dirty="0">
            <a:solidFill>
              <a:srgbClr val="92D050"/>
            </a:solidFill>
          </a:endParaRPr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ru-RU" sz="1400" noProof="0" dirty="0"/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ru-RU" sz="1400" noProof="0" dirty="0"/>
        </a:p>
      </dgm:t>
    </dgm:pt>
    <dgm:pt modelId="{29BB62C3-8DAE-49E7-A154-FB8CDD20BD56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72FFED55-14BD-4169-868D-612DB5382DBC}" type="pres">
      <dgm:prSet presAssocID="{1024B57A-7F7D-44DD-85D0-F7F2BDC584F7}" presName="compNode" presStyleCnt="0"/>
      <dgm:spPr/>
    </dgm:pt>
    <dgm:pt modelId="{321710D8-04C8-4AD7-8293-7AC15D586883}" type="pres">
      <dgm:prSet presAssocID="{1024B57A-7F7D-44DD-85D0-F7F2BDC584F7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37E18B8-DA23-48E8-ADCD-EEB6A02E6DA4}" type="pres">
      <dgm:prSet presAssocID="{1024B57A-7F7D-44DD-85D0-F7F2BDC584F7}" presName="iconRect" presStyleLbl="node1" presStyleIdx="0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Диван"/>
        </a:ext>
      </dgm:extLst>
    </dgm:pt>
    <dgm:pt modelId="{A905766E-0C04-41D7-B7B3-EB4CCB65FF94}" type="pres">
      <dgm:prSet presAssocID="{1024B57A-7F7D-44DD-85D0-F7F2BDC584F7}" presName="spaceRect" presStyleCnt="0"/>
      <dgm:spPr/>
    </dgm:pt>
    <dgm:pt modelId="{019C0B1B-BD38-4858-BBAC-5A46F45E4CD9}" type="pres">
      <dgm:prSet presAssocID="{1024B57A-7F7D-44DD-85D0-F7F2BDC584F7}" presName="textRect" presStyleLbl="revTx" presStyleIdx="0" presStyleCnt="4">
        <dgm:presLayoutVars>
          <dgm:chMax val="1"/>
          <dgm:chPref val="1"/>
        </dgm:presLayoutVars>
      </dgm:prSet>
      <dgm:spPr/>
    </dgm:pt>
    <dgm:pt modelId="{078314A3-5DF0-442C-9E4C-A9232F264C74}" type="pres">
      <dgm:prSet presAssocID="{2A140ABB-00B5-4EF7-86CD-6AD3001111AA}" presName="sibTrans" presStyleCnt="0"/>
      <dgm:spPr/>
    </dgm:pt>
    <dgm:pt modelId="{F6CCC4C1-FB9A-4A0B-B521-E40D64F44184}" type="pres">
      <dgm:prSet presAssocID="{84686AFC-ACB5-4F5E-AAD7-59996400C2D0}" presName="compNode" presStyleCnt="0"/>
      <dgm:spPr/>
    </dgm:pt>
    <dgm:pt modelId="{612A12D9-3BAF-4287-8664-9F99B9351552}" type="pres">
      <dgm:prSet presAssocID="{84686AFC-ACB5-4F5E-AAD7-59996400C2D0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9329AEFF-F923-474E-A157-9294F90763D3}" type="pres">
      <dgm:prSet presAssocID="{84686AFC-ACB5-4F5E-AAD7-59996400C2D0}" presName="iconRect" presStyleLbl="node1" presStyleIdx="1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Голова с шестеренками"/>
        </a:ext>
      </dgm:extLst>
    </dgm:pt>
    <dgm:pt modelId="{372BA791-1ED8-4FB6-887A-463D76996B04}" type="pres">
      <dgm:prSet presAssocID="{84686AFC-ACB5-4F5E-AAD7-59996400C2D0}" presName="spaceRect" presStyleCnt="0"/>
      <dgm:spPr/>
    </dgm:pt>
    <dgm:pt modelId="{355AB058-6272-4ADF-AC96-F1C41E061678}" type="pres">
      <dgm:prSet presAssocID="{84686AFC-ACB5-4F5E-AAD7-59996400C2D0}" presName="textRect" presStyleLbl="revTx" presStyleIdx="1" presStyleCnt="4">
        <dgm:presLayoutVars>
          <dgm:chMax val="1"/>
          <dgm:chPref val="1"/>
        </dgm:presLayoutVars>
      </dgm:prSet>
      <dgm:spPr/>
    </dgm:pt>
    <dgm:pt modelId="{1EF494C2-582E-41C4-82C5-4B3CD85BE50B}" type="pres">
      <dgm:prSet presAssocID="{4C17ABF6-17FF-4B4C-BBAD-CE029AB082F0}" presName="sibTrans" presStyleCnt="0"/>
      <dgm:spPr/>
    </dgm:pt>
    <dgm:pt modelId="{852075D9-1865-4DCB-B7BC-419821E8D39E}" type="pres">
      <dgm:prSet presAssocID="{81BEB84D-9A77-49C6-9301-B3359FCAC75F}" presName="compNode" presStyleCnt="0"/>
      <dgm:spPr/>
    </dgm:pt>
    <dgm:pt modelId="{F7FA26C2-9A7D-456E-A3F1-57C85E3B8944}" type="pres">
      <dgm:prSet presAssocID="{81BEB84D-9A77-49C6-9301-B3359FCAC75F}" presName="iconBgRect" presStyleLbl="bgShp" presStyleIdx="2" presStyleCnt="4" custAng="16200000"/>
      <dgm:spPr>
        <a:prstGeom prst="teardrop">
          <a:avLst/>
        </a:prstGeom>
        <a:solidFill>
          <a:schemeClr val="accent1"/>
        </a:solidFill>
      </dgm:spPr>
    </dgm:pt>
    <dgm:pt modelId="{8D027E61-512C-4C5C-B861-C214EB2B7051}" type="pres">
      <dgm:prSet presAssocID="{81BEB84D-9A77-49C6-9301-B3359FCAC75F}" presName="iconRect" presStyleLbl="node1" presStyleIdx="2" presStyleCnt="4"/>
      <dgm:spPr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80D50278-A184-474B-BE1F-D445925966D1}" type="pres">
      <dgm:prSet presAssocID="{81BEB84D-9A77-49C6-9301-B3359FCAC75F}" presName="spaceRect" presStyleCnt="0"/>
      <dgm:spPr/>
    </dgm:pt>
    <dgm:pt modelId="{4A3CA5A9-4015-4F4C-A300-8CD9B37F28EC}" type="pres">
      <dgm:prSet presAssocID="{81BEB84D-9A77-49C6-9301-B3359FCAC75F}" presName="textRect" presStyleLbl="revTx" presStyleIdx="2" presStyleCnt="4">
        <dgm:presLayoutVars>
          <dgm:chMax val="1"/>
          <dgm:chPref val="1"/>
        </dgm:presLayoutVars>
      </dgm:prSet>
      <dgm:spPr/>
    </dgm:pt>
    <dgm:pt modelId="{1226883D-D094-4C40-8CCE-4CC35ABC012F}" type="pres">
      <dgm:prSet presAssocID="{5D260F18-25D2-4074-87F1-7E78DDA61C58}" presName="sibTrans" presStyleCnt="0"/>
      <dgm:spPr/>
    </dgm:pt>
    <dgm:pt modelId="{AB01B044-5881-4A3A-96FC-B42D55A09448}" type="pres">
      <dgm:prSet presAssocID="{BFF9359E-E9B1-4B73-BACC-2C7988765B16}" presName="compNode" presStyleCnt="0"/>
      <dgm:spPr/>
    </dgm:pt>
    <dgm:pt modelId="{6E502D37-0C18-4C1D-B5B6-1EE0F7480188}" type="pres">
      <dgm:prSet presAssocID="{BFF9359E-E9B1-4B73-BACC-2C7988765B16}" presName="iconBgRect" presStyleLbl="bgShp" presStyleIdx="3" presStyleCnt="4" custAng="16200000"/>
      <dgm:spPr>
        <a:prstGeom prst="teardrop">
          <a:avLst/>
        </a:prstGeom>
        <a:solidFill>
          <a:schemeClr val="accent1"/>
        </a:solidFill>
      </dgm:spPr>
    </dgm:pt>
    <dgm:pt modelId="{7291F4F3-1EE7-4DA5-9945-2BDB8BB6DF14}" type="pres">
      <dgm:prSet presAssocID="{BFF9359E-E9B1-4B73-BACC-2C7988765B16}" presName="iconRect" presStyleLbl="node1" presStyleIdx="3" presStyleCnt="4" custLinFactNeighborY="-1639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Глаз"/>
        </a:ext>
      </dgm:extLst>
    </dgm:pt>
    <dgm:pt modelId="{D10C2546-83E9-4D63-9C0E-CEAB56718E16}" type="pres">
      <dgm:prSet presAssocID="{BFF9359E-E9B1-4B73-BACC-2C7988765B16}" presName="spaceRect" presStyleCnt="0"/>
      <dgm:spPr/>
    </dgm:pt>
    <dgm:pt modelId="{2D3AA4CD-88DE-4BAA-9BCF-1DE9D253FCAA}" type="pres">
      <dgm:prSet presAssocID="{BFF9359E-E9B1-4B73-BACC-2C7988765B1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E9FB71A-7F79-4597-B5E9-439019F9EC6B}" srcId="{C7720856-93F0-4CC7-B7FD-2466914A11D4}" destId="{1024B57A-7F7D-44DD-85D0-F7F2BDC584F7}" srcOrd="0" destOrd="0" parTransId="{11D91CC9-6E63-48B5-BA3A-242E1F074309}" sibTransId="{2A140ABB-00B5-4EF7-86CD-6AD3001111AA}"/>
    <dgm:cxn modelId="{7F6D8240-3F76-4B70-803C-C0023D804140}" type="presOf" srcId="{81BEB84D-9A77-49C6-9301-B3359FCAC75F}" destId="{4A3CA5A9-4015-4F4C-A300-8CD9B37F28EC}" srcOrd="0" destOrd="0" presId="urn:microsoft.com/office/officeart/2018/5/layout/IconLeafLabelList"/>
    <dgm:cxn modelId="{516EC545-1971-48B3-978C-4756FCDCCFD9}" srcId="{C7720856-93F0-4CC7-B7FD-2466914A11D4}" destId="{BFF9359E-E9B1-4B73-BACC-2C7988765B16}" srcOrd="3" destOrd="0" parTransId="{6E0A40FA-1B79-4089-8B9A-3BA22865FE4E}" sibTransId="{1CEF1965-C516-4C44-BAE3-2FA3F5116930}"/>
    <dgm:cxn modelId="{656B1851-13C8-4201-B702-5947529A0870}" type="presOf" srcId="{C7720856-93F0-4CC7-B7FD-2466914A11D4}" destId="{29BB62C3-8DAE-49E7-A154-FB8CDD20BD56}" srcOrd="0" destOrd="0" presId="urn:microsoft.com/office/officeart/2018/5/layout/IconLeafLabelList"/>
    <dgm:cxn modelId="{C20D4C81-1083-4CEC-A038-60E8D25E8A6F}" srcId="{C7720856-93F0-4CC7-B7FD-2466914A11D4}" destId="{84686AFC-ACB5-4F5E-AAD7-59996400C2D0}" srcOrd="1" destOrd="0" parTransId="{C5619AE0-D8A4-406F-9844-4DD186A74860}" sibTransId="{4C17ABF6-17FF-4B4C-BBAD-CE029AB082F0}"/>
    <dgm:cxn modelId="{220286A2-73C6-43B1-B03B-E89C20163357}" type="presOf" srcId="{84686AFC-ACB5-4F5E-AAD7-59996400C2D0}" destId="{355AB058-6272-4ADF-AC96-F1C41E061678}" srcOrd="0" destOrd="0" presId="urn:microsoft.com/office/officeart/2018/5/layout/IconLeafLabelList"/>
    <dgm:cxn modelId="{888B9FBC-F4A1-4A8B-B703-D87865A65BD0}" type="presOf" srcId="{BFF9359E-E9B1-4B73-BACC-2C7988765B16}" destId="{2D3AA4CD-88DE-4BAA-9BCF-1DE9D253FCAA}" srcOrd="0" destOrd="0" presId="urn:microsoft.com/office/officeart/2018/5/layout/IconLeafLabelList"/>
    <dgm:cxn modelId="{420EF6C4-7321-43BE-A2FC-253606B1E06A}" srcId="{C7720856-93F0-4CC7-B7FD-2466914A11D4}" destId="{81BEB84D-9A77-49C6-9301-B3359FCAC75F}" srcOrd="2" destOrd="0" parTransId="{AE4D0D43-0332-4F79-8D35-BCD8C10758AE}" sibTransId="{5D260F18-25D2-4074-87F1-7E78DDA61C58}"/>
    <dgm:cxn modelId="{9C3245CC-0089-4969-A89A-6192667BCFF4}" type="presOf" srcId="{1024B57A-7F7D-44DD-85D0-F7F2BDC584F7}" destId="{019C0B1B-BD38-4858-BBAC-5A46F45E4CD9}" srcOrd="0" destOrd="0" presId="urn:microsoft.com/office/officeart/2018/5/layout/IconLeafLabelList"/>
    <dgm:cxn modelId="{D6D630E8-4C7B-4D7D-8F98-E1BCC41A3F12}" type="presParOf" srcId="{29BB62C3-8DAE-49E7-A154-FB8CDD20BD56}" destId="{72FFED55-14BD-4169-868D-612DB5382DBC}" srcOrd="0" destOrd="0" presId="urn:microsoft.com/office/officeart/2018/5/layout/IconLeafLabelList"/>
    <dgm:cxn modelId="{F2B2C978-1B80-4B49-A97B-8B87CAC96038}" type="presParOf" srcId="{72FFED55-14BD-4169-868D-612DB5382DBC}" destId="{321710D8-04C8-4AD7-8293-7AC15D586883}" srcOrd="0" destOrd="0" presId="urn:microsoft.com/office/officeart/2018/5/layout/IconLeafLabelList"/>
    <dgm:cxn modelId="{9606AD8B-6A93-465E-9F68-192EB911A78D}" type="presParOf" srcId="{72FFED55-14BD-4169-868D-612DB5382DBC}" destId="{A37E18B8-DA23-48E8-ADCD-EEB6A02E6DA4}" srcOrd="1" destOrd="0" presId="urn:microsoft.com/office/officeart/2018/5/layout/IconLeafLabelList"/>
    <dgm:cxn modelId="{85EDA7ED-ADBA-499A-BD5A-B195C65C90BD}" type="presParOf" srcId="{72FFED55-14BD-4169-868D-612DB5382DBC}" destId="{A905766E-0C04-41D7-B7B3-EB4CCB65FF94}" srcOrd="2" destOrd="0" presId="urn:microsoft.com/office/officeart/2018/5/layout/IconLeafLabelList"/>
    <dgm:cxn modelId="{88275684-6208-434A-8E46-4A8F6B064467}" type="presParOf" srcId="{72FFED55-14BD-4169-868D-612DB5382DBC}" destId="{019C0B1B-BD38-4858-BBAC-5A46F45E4CD9}" srcOrd="3" destOrd="0" presId="urn:microsoft.com/office/officeart/2018/5/layout/IconLeafLabelList"/>
    <dgm:cxn modelId="{D05B51DF-0A3F-413E-B517-0605136BA425}" type="presParOf" srcId="{29BB62C3-8DAE-49E7-A154-FB8CDD20BD56}" destId="{078314A3-5DF0-442C-9E4C-A9232F264C74}" srcOrd="1" destOrd="0" presId="urn:microsoft.com/office/officeart/2018/5/layout/IconLeafLabelList"/>
    <dgm:cxn modelId="{E87F1F5E-EFA7-4AB8-A3BF-EF5C8CC3180C}" type="presParOf" srcId="{29BB62C3-8DAE-49E7-A154-FB8CDD20BD56}" destId="{F6CCC4C1-FB9A-4A0B-B521-E40D64F44184}" srcOrd="2" destOrd="0" presId="urn:microsoft.com/office/officeart/2018/5/layout/IconLeafLabelList"/>
    <dgm:cxn modelId="{73264434-3BB4-4687-96CD-7B7B2510F701}" type="presParOf" srcId="{F6CCC4C1-FB9A-4A0B-B521-E40D64F44184}" destId="{612A12D9-3BAF-4287-8664-9F99B9351552}" srcOrd="0" destOrd="0" presId="urn:microsoft.com/office/officeart/2018/5/layout/IconLeafLabelList"/>
    <dgm:cxn modelId="{114D10E6-C6F4-4106-A6A0-B4B0060CE1B7}" type="presParOf" srcId="{F6CCC4C1-FB9A-4A0B-B521-E40D64F44184}" destId="{9329AEFF-F923-474E-A157-9294F90763D3}" srcOrd="1" destOrd="0" presId="urn:microsoft.com/office/officeart/2018/5/layout/IconLeafLabelList"/>
    <dgm:cxn modelId="{E352D4F5-A739-4AE5-8669-8C221D434B9B}" type="presParOf" srcId="{F6CCC4C1-FB9A-4A0B-B521-E40D64F44184}" destId="{372BA791-1ED8-4FB6-887A-463D76996B04}" srcOrd="2" destOrd="0" presId="urn:microsoft.com/office/officeart/2018/5/layout/IconLeafLabelList"/>
    <dgm:cxn modelId="{31E6BAD2-88B8-4879-A9E4-342F0ED908F4}" type="presParOf" srcId="{F6CCC4C1-FB9A-4A0B-B521-E40D64F44184}" destId="{355AB058-6272-4ADF-AC96-F1C41E061678}" srcOrd="3" destOrd="0" presId="urn:microsoft.com/office/officeart/2018/5/layout/IconLeafLabelList"/>
    <dgm:cxn modelId="{A61B4282-B027-4FDC-92AE-579EF8955BF4}" type="presParOf" srcId="{29BB62C3-8DAE-49E7-A154-FB8CDD20BD56}" destId="{1EF494C2-582E-41C4-82C5-4B3CD85BE50B}" srcOrd="3" destOrd="0" presId="urn:microsoft.com/office/officeart/2018/5/layout/IconLeafLabelList"/>
    <dgm:cxn modelId="{F1025440-F45A-49AD-8ACD-D6CBEFFD176A}" type="presParOf" srcId="{29BB62C3-8DAE-49E7-A154-FB8CDD20BD56}" destId="{852075D9-1865-4DCB-B7BC-419821E8D39E}" srcOrd="4" destOrd="0" presId="urn:microsoft.com/office/officeart/2018/5/layout/IconLeafLabelList"/>
    <dgm:cxn modelId="{4E0D6DED-5324-4EAB-A18D-B82CD8C0B661}" type="presParOf" srcId="{852075D9-1865-4DCB-B7BC-419821E8D39E}" destId="{F7FA26C2-9A7D-456E-A3F1-57C85E3B8944}" srcOrd="0" destOrd="0" presId="urn:microsoft.com/office/officeart/2018/5/layout/IconLeafLabelList"/>
    <dgm:cxn modelId="{C479A7F5-7C12-4315-B942-CBEA9BC48C5B}" type="presParOf" srcId="{852075D9-1865-4DCB-B7BC-419821E8D39E}" destId="{8D027E61-512C-4C5C-B861-C214EB2B7051}" srcOrd="1" destOrd="0" presId="urn:microsoft.com/office/officeart/2018/5/layout/IconLeafLabelList"/>
    <dgm:cxn modelId="{8A7B0371-E017-432F-84B1-A5868FC44181}" type="presParOf" srcId="{852075D9-1865-4DCB-B7BC-419821E8D39E}" destId="{80D50278-A184-474B-BE1F-D445925966D1}" srcOrd="2" destOrd="0" presId="urn:microsoft.com/office/officeart/2018/5/layout/IconLeafLabelList"/>
    <dgm:cxn modelId="{682FF9C3-C79A-4334-AAE6-6960E2F1CC3A}" type="presParOf" srcId="{852075D9-1865-4DCB-B7BC-419821E8D39E}" destId="{4A3CA5A9-4015-4F4C-A300-8CD9B37F28EC}" srcOrd="3" destOrd="0" presId="urn:microsoft.com/office/officeart/2018/5/layout/IconLeafLabelList"/>
    <dgm:cxn modelId="{D0FB4BF6-4142-4C49-9D81-EC1E04A003A7}" type="presParOf" srcId="{29BB62C3-8DAE-49E7-A154-FB8CDD20BD56}" destId="{1226883D-D094-4C40-8CCE-4CC35ABC012F}" srcOrd="5" destOrd="0" presId="urn:microsoft.com/office/officeart/2018/5/layout/IconLeafLabelList"/>
    <dgm:cxn modelId="{73C2163B-A42F-451B-A59A-AD037C1E51A0}" type="presParOf" srcId="{29BB62C3-8DAE-49E7-A154-FB8CDD20BD56}" destId="{AB01B044-5881-4A3A-96FC-B42D55A09448}" srcOrd="6" destOrd="0" presId="urn:microsoft.com/office/officeart/2018/5/layout/IconLeafLabelList"/>
    <dgm:cxn modelId="{1F109E53-B825-44B8-8CE6-F518A007B81B}" type="presParOf" srcId="{AB01B044-5881-4A3A-96FC-B42D55A09448}" destId="{6E502D37-0C18-4C1D-B5B6-1EE0F7480188}" srcOrd="0" destOrd="0" presId="urn:microsoft.com/office/officeart/2018/5/layout/IconLeafLabelList"/>
    <dgm:cxn modelId="{216E2022-AAA0-4710-9842-2FF0FCE38A9B}" type="presParOf" srcId="{AB01B044-5881-4A3A-96FC-B42D55A09448}" destId="{7291F4F3-1EE7-4DA5-9945-2BDB8BB6DF14}" srcOrd="1" destOrd="0" presId="urn:microsoft.com/office/officeart/2018/5/layout/IconLeafLabelList"/>
    <dgm:cxn modelId="{67F22EF7-F70F-4CD6-8168-8782AFA33100}" type="presParOf" srcId="{AB01B044-5881-4A3A-96FC-B42D55A09448}" destId="{D10C2546-83E9-4D63-9C0E-CEAB56718E16}" srcOrd="2" destOrd="0" presId="urn:microsoft.com/office/officeart/2018/5/layout/IconLeafLabelList"/>
    <dgm:cxn modelId="{C4F521B0-CF88-49A3-877D-1D085FB5FCB0}" type="presParOf" srcId="{AB01B044-5881-4A3A-96FC-B42D55A09448}" destId="{2D3AA4CD-88DE-4BAA-9BCF-1DE9D253FCA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5/8/layout/cycle6" loCatId="cycle" qsTypeId="urn:microsoft.com/office/officeart/2005/8/quickstyle/simple4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 custT="1"/>
      <dgm:spPr/>
      <dgm:t>
        <a:bodyPr rtlCol="0"/>
        <a:lstStyle/>
        <a:p>
          <a:pPr rtl="0"/>
          <a:r>
            <a: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переохлаждение</a:t>
          </a:r>
          <a:endParaRPr lang="ru-RU" sz="1200" b="1" noProof="0" dirty="0">
            <a:solidFill>
              <a:schemeClr val="bg1"/>
            </a:solidFill>
          </a:endParaRPr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ru-RU" b="1" noProof="0" dirty="0">
            <a:solidFill>
              <a:schemeClr val="bg1"/>
            </a:solidFill>
          </a:endParaRPr>
        </a:p>
      </dgm:t>
    </dgm:pt>
    <dgm:pt modelId="{808B76D0-8EC7-469A-93AC-7A6017188A9D}" type="sibTrans" cxnId="{C5E94186-9CB6-4C42-92B3-C546CC53A7B9}">
      <dgm:prSet/>
      <dgm:spPr/>
      <dgm:t>
        <a:bodyPr rtlCol="0"/>
        <a:lstStyle/>
        <a:p>
          <a:pPr rtl="0"/>
          <a:endParaRPr lang="ru-RU" b="1" noProof="0" dirty="0">
            <a:solidFill>
              <a:schemeClr val="bg1"/>
            </a:solidFill>
          </a:endParaRPr>
        </a:p>
      </dgm:t>
    </dgm:pt>
    <dgm:pt modelId="{4E8D2E69-0173-4BD3-B96A-7A9C5DD12B47}">
      <dgm:prSet custT="1"/>
      <dgm:spPr/>
      <dgm:t>
        <a:bodyPr rtlCol="0"/>
        <a:lstStyle/>
        <a:p>
          <a:pPr rtl="0"/>
          <a:r>
            <a: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вынужденное положение тела</a:t>
          </a:r>
          <a:endParaRPr lang="ru-RU" sz="1200" b="1" noProof="0" dirty="0">
            <a:solidFill>
              <a:schemeClr val="bg1"/>
            </a:solidFill>
          </a:endParaRPr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ru-RU" b="1" noProof="0" dirty="0">
            <a:solidFill>
              <a:schemeClr val="bg1"/>
            </a:solidFill>
          </a:endParaRPr>
        </a:p>
      </dgm:t>
    </dgm:pt>
    <dgm:pt modelId="{FEF1E80E-8A9E-4B0A-817C-2A4CFDCF3FB2}" type="sibTrans" cxnId="{0F866C41-EB5F-47BD-A2CD-A58671F15B67}">
      <dgm:prSet/>
      <dgm:spPr/>
      <dgm:t>
        <a:bodyPr rtlCol="0"/>
        <a:lstStyle/>
        <a:p>
          <a:pPr rtl="0"/>
          <a:endParaRPr lang="ru-RU" b="1" noProof="0" dirty="0">
            <a:solidFill>
              <a:schemeClr val="bg1"/>
            </a:solidFill>
          </a:endParaRPr>
        </a:p>
      </dgm:t>
    </dgm:pt>
    <dgm:pt modelId="{93A6A030-ABAB-4EFA-B539-0FDB3E07C1EF}">
      <dgm:prSet custT="1"/>
      <dgm:spPr/>
      <dgm:t>
        <a:bodyPr rtlCol="0"/>
        <a:lstStyle/>
        <a:p>
          <a:pPr rtl="0"/>
          <a:r>
            <a: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шум</a:t>
          </a:r>
          <a:endParaRPr lang="ru-RU" sz="1200" b="1" noProof="0" dirty="0">
            <a:solidFill>
              <a:schemeClr val="bg1"/>
            </a:solidFill>
          </a:endParaRPr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ru-RU" b="1" noProof="0" dirty="0">
            <a:solidFill>
              <a:schemeClr val="bg1"/>
            </a:solidFill>
          </a:endParaRPr>
        </a:p>
      </dgm:t>
    </dgm:pt>
    <dgm:pt modelId="{BFE0749E-E343-4A6F-BD09-2810EE6B4BD7}" type="sibTrans" cxnId="{4B40C8DC-6B57-4F5B-8440-7241C649700B}">
      <dgm:prSet/>
      <dgm:spPr/>
      <dgm:t>
        <a:bodyPr rtlCol="0"/>
        <a:lstStyle/>
        <a:p>
          <a:pPr rtl="0"/>
          <a:endParaRPr lang="ru-RU" b="1" noProof="0" dirty="0">
            <a:solidFill>
              <a:schemeClr val="bg1"/>
            </a:solidFill>
          </a:endParaRPr>
        </a:p>
      </dgm:t>
    </dgm:pt>
    <dgm:pt modelId="{76D56F19-2708-49DB-8F92-D8AC45F23A9A}">
      <dgm:prSet custT="1"/>
      <dgm:spPr/>
      <dgm:t>
        <a:bodyPr rtlCol="0"/>
        <a:lstStyle/>
        <a:p>
          <a:pPr rtl="0"/>
          <a:r>
            <a: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мышечное напряжение</a:t>
          </a:r>
          <a:endParaRPr lang="ru-RU" sz="1200" b="1" noProof="0" dirty="0">
            <a:solidFill>
              <a:schemeClr val="bg1"/>
            </a:solidFill>
          </a:endParaRPr>
        </a:p>
      </dgm:t>
    </dgm:pt>
    <dgm:pt modelId="{9D5610C2-0A12-494A-AC46-8DD17C08B09F}" type="parTrans" cxnId="{32E90211-17E0-4DDF-9274-DD3E46D811B8}">
      <dgm:prSet/>
      <dgm:spPr/>
      <dgm:t>
        <a:bodyPr rtlCol="0"/>
        <a:lstStyle/>
        <a:p>
          <a:pPr rtl="0"/>
          <a:endParaRPr lang="ru-RU" b="1" noProof="0" dirty="0">
            <a:solidFill>
              <a:schemeClr val="bg1"/>
            </a:solidFill>
          </a:endParaRPr>
        </a:p>
      </dgm:t>
    </dgm:pt>
    <dgm:pt modelId="{EC8965A1-F755-4945-8AAC-DCF1F68F011E}" type="sibTrans" cxnId="{32E90211-17E0-4DDF-9274-DD3E46D811B8}">
      <dgm:prSet/>
      <dgm:spPr/>
      <dgm:t>
        <a:bodyPr rtlCol="0"/>
        <a:lstStyle/>
        <a:p>
          <a:pPr rtl="0"/>
          <a:endParaRPr lang="ru-RU" b="1" noProof="0" dirty="0">
            <a:solidFill>
              <a:schemeClr val="bg1"/>
            </a:solidFill>
          </a:endParaRPr>
        </a:p>
      </dgm:t>
    </dgm:pt>
    <dgm:pt modelId="{44E59079-4044-4615-844A-2BF6DDD5742E}" type="pres">
      <dgm:prSet presAssocID="{D4503D04-C97E-4622-AE07-D0307CB3B4CA}" presName="cycle" presStyleCnt="0">
        <dgm:presLayoutVars>
          <dgm:dir/>
          <dgm:resizeHandles val="exact"/>
        </dgm:presLayoutVars>
      </dgm:prSet>
      <dgm:spPr/>
    </dgm:pt>
    <dgm:pt modelId="{8207854D-2B51-4A8E-B5AE-10487E87CA78}" type="pres">
      <dgm:prSet presAssocID="{AAC263CB-8256-4B03-92FE-1622698FB3E9}" presName="node" presStyleLbl="node1" presStyleIdx="0" presStyleCnt="4">
        <dgm:presLayoutVars>
          <dgm:bulletEnabled val="1"/>
        </dgm:presLayoutVars>
      </dgm:prSet>
      <dgm:spPr/>
    </dgm:pt>
    <dgm:pt modelId="{3BD308D7-A299-4638-ADDE-05060FAADE0B}" type="pres">
      <dgm:prSet presAssocID="{AAC263CB-8256-4B03-92FE-1622698FB3E9}" presName="spNode" presStyleCnt="0"/>
      <dgm:spPr/>
    </dgm:pt>
    <dgm:pt modelId="{C8571390-81D5-4CB3-85C5-E4D11E7CFD6A}" type="pres">
      <dgm:prSet presAssocID="{808B76D0-8EC7-469A-93AC-7A6017188A9D}" presName="sibTrans" presStyleLbl="sibTrans1D1" presStyleIdx="0" presStyleCnt="4"/>
      <dgm:spPr/>
    </dgm:pt>
    <dgm:pt modelId="{A20D3CF3-3A37-4B6F-A6B5-4E7BBBD1546D}" type="pres">
      <dgm:prSet presAssocID="{4E8D2E69-0173-4BD3-B96A-7A9C5DD12B47}" presName="node" presStyleLbl="node1" presStyleIdx="1" presStyleCnt="4">
        <dgm:presLayoutVars>
          <dgm:bulletEnabled val="1"/>
        </dgm:presLayoutVars>
      </dgm:prSet>
      <dgm:spPr/>
    </dgm:pt>
    <dgm:pt modelId="{5699C828-C06B-4049-827B-700B959CB820}" type="pres">
      <dgm:prSet presAssocID="{4E8D2E69-0173-4BD3-B96A-7A9C5DD12B47}" presName="spNode" presStyleCnt="0"/>
      <dgm:spPr/>
    </dgm:pt>
    <dgm:pt modelId="{48BB7BDC-C048-4E69-ACAB-ECF95ED26C20}" type="pres">
      <dgm:prSet presAssocID="{FEF1E80E-8A9E-4B0A-817C-2A4CFDCF3FB2}" presName="sibTrans" presStyleLbl="sibTrans1D1" presStyleIdx="1" presStyleCnt="4"/>
      <dgm:spPr/>
    </dgm:pt>
    <dgm:pt modelId="{4521CE3A-1D32-4E92-83BA-6B4DBB6DBC61}" type="pres">
      <dgm:prSet presAssocID="{93A6A030-ABAB-4EFA-B539-0FDB3E07C1EF}" presName="node" presStyleLbl="node1" presStyleIdx="2" presStyleCnt="4">
        <dgm:presLayoutVars>
          <dgm:bulletEnabled val="1"/>
        </dgm:presLayoutVars>
      </dgm:prSet>
      <dgm:spPr/>
    </dgm:pt>
    <dgm:pt modelId="{34BD8A5D-E98E-4E78-B880-A24345A05A2D}" type="pres">
      <dgm:prSet presAssocID="{93A6A030-ABAB-4EFA-B539-0FDB3E07C1EF}" presName="spNode" presStyleCnt="0"/>
      <dgm:spPr/>
    </dgm:pt>
    <dgm:pt modelId="{C747AAAB-C295-45F8-80B3-C14658BB07BE}" type="pres">
      <dgm:prSet presAssocID="{BFE0749E-E343-4A6F-BD09-2810EE6B4BD7}" presName="sibTrans" presStyleLbl="sibTrans1D1" presStyleIdx="2" presStyleCnt="4"/>
      <dgm:spPr/>
    </dgm:pt>
    <dgm:pt modelId="{189DFD5B-E336-4C25-B91A-5BA538A2118E}" type="pres">
      <dgm:prSet presAssocID="{76D56F19-2708-49DB-8F92-D8AC45F23A9A}" presName="node" presStyleLbl="node1" presStyleIdx="3" presStyleCnt="4">
        <dgm:presLayoutVars>
          <dgm:bulletEnabled val="1"/>
        </dgm:presLayoutVars>
      </dgm:prSet>
      <dgm:spPr/>
    </dgm:pt>
    <dgm:pt modelId="{6F49F479-5DE3-4E1C-9602-1596AE98CFE6}" type="pres">
      <dgm:prSet presAssocID="{76D56F19-2708-49DB-8F92-D8AC45F23A9A}" presName="spNode" presStyleCnt="0"/>
      <dgm:spPr/>
    </dgm:pt>
    <dgm:pt modelId="{5ACEEF5B-7780-407E-9A1B-DD9AD3C9D5C6}" type="pres">
      <dgm:prSet presAssocID="{EC8965A1-F755-4945-8AAC-DCF1F68F011E}" presName="sibTrans" presStyleLbl="sibTrans1D1" presStyleIdx="3" presStyleCnt="4"/>
      <dgm:spPr/>
    </dgm:pt>
  </dgm:ptLst>
  <dgm:cxnLst>
    <dgm:cxn modelId="{B8012909-31CC-4651-B917-AA40A0B19C60}" type="presOf" srcId="{808B76D0-8EC7-469A-93AC-7A6017188A9D}" destId="{C8571390-81D5-4CB3-85C5-E4D11E7CFD6A}" srcOrd="0" destOrd="0" presId="urn:microsoft.com/office/officeart/2005/8/layout/cycle6"/>
    <dgm:cxn modelId="{32E90211-17E0-4DDF-9274-DD3E46D811B8}" srcId="{D4503D04-C97E-4622-AE07-D0307CB3B4CA}" destId="{76D56F19-2708-49DB-8F92-D8AC45F23A9A}" srcOrd="3" destOrd="0" parTransId="{9D5610C2-0A12-494A-AC46-8DD17C08B09F}" sibTransId="{EC8965A1-F755-4945-8AAC-DCF1F68F011E}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543E8744-CB30-49DE-AF2B-4CD39E66B57D}" type="presOf" srcId="{76D56F19-2708-49DB-8F92-D8AC45F23A9A}" destId="{189DFD5B-E336-4C25-B91A-5BA538A2118E}" srcOrd="0" destOrd="0" presId="urn:microsoft.com/office/officeart/2005/8/layout/cycle6"/>
    <dgm:cxn modelId="{B37EDD4B-343D-4F96-9CAD-7FE23EC43B88}" type="presOf" srcId="{EC8965A1-F755-4945-8AAC-DCF1F68F011E}" destId="{5ACEEF5B-7780-407E-9A1B-DD9AD3C9D5C6}" srcOrd="0" destOrd="0" presId="urn:microsoft.com/office/officeart/2005/8/layout/cycle6"/>
    <dgm:cxn modelId="{771C6669-A4EF-41AF-8590-752148CA914D}" type="presOf" srcId="{4E8D2E69-0173-4BD3-B96A-7A9C5DD12B47}" destId="{A20D3CF3-3A37-4B6F-A6B5-4E7BBBD1546D}" srcOrd="0" destOrd="0" presId="urn:microsoft.com/office/officeart/2005/8/layout/cycle6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F90035AD-DBAC-4CA9-AA0A-714D22095450}" type="presOf" srcId="{D4503D04-C97E-4622-AE07-D0307CB3B4CA}" destId="{44E59079-4044-4615-844A-2BF6DDD5742E}" srcOrd="0" destOrd="0" presId="urn:microsoft.com/office/officeart/2005/8/layout/cycle6"/>
    <dgm:cxn modelId="{839722B2-0B9D-4B60-875E-31C70C790265}" type="presOf" srcId="{AAC263CB-8256-4B03-92FE-1622698FB3E9}" destId="{8207854D-2B51-4A8E-B5AE-10487E87CA78}" srcOrd="0" destOrd="0" presId="urn:microsoft.com/office/officeart/2005/8/layout/cycle6"/>
    <dgm:cxn modelId="{B66D5ECA-14EC-4C3E-AFD7-124FCA083E2B}" type="presOf" srcId="{93A6A030-ABAB-4EFA-B539-0FDB3E07C1EF}" destId="{4521CE3A-1D32-4E92-83BA-6B4DBB6DBC61}" srcOrd="0" destOrd="0" presId="urn:microsoft.com/office/officeart/2005/8/layout/cycle6"/>
    <dgm:cxn modelId="{C3DE9ED3-38FB-4274-A096-C51CB55DF9E2}" type="presOf" srcId="{FEF1E80E-8A9E-4B0A-817C-2A4CFDCF3FB2}" destId="{48BB7BDC-C048-4E69-ACAB-ECF95ED26C20}" srcOrd="0" destOrd="0" presId="urn:microsoft.com/office/officeart/2005/8/layout/cycle6"/>
    <dgm:cxn modelId="{464CC8D7-9296-4E3D-8AFC-37B87AC6863B}" type="presOf" srcId="{BFE0749E-E343-4A6F-BD09-2810EE6B4BD7}" destId="{C747AAAB-C295-45F8-80B3-C14658BB07BE}" srcOrd="0" destOrd="0" presId="urn:microsoft.com/office/officeart/2005/8/layout/cycle6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26CB1FEB-1370-4614-92B2-B054D6C4BFAD}" type="presParOf" srcId="{44E59079-4044-4615-844A-2BF6DDD5742E}" destId="{8207854D-2B51-4A8E-B5AE-10487E87CA78}" srcOrd="0" destOrd="0" presId="urn:microsoft.com/office/officeart/2005/8/layout/cycle6"/>
    <dgm:cxn modelId="{46E1F505-6388-44AF-B512-07C548A8338D}" type="presParOf" srcId="{44E59079-4044-4615-844A-2BF6DDD5742E}" destId="{3BD308D7-A299-4638-ADDE-05060FAADE0B}" srcOrd="1" destOrd="0" presId="urn:microsoft.com/office/officeart/2005/8/layout/cycle6"/>
    <dgm:cxn modelId="{90E711E1-8E37-4F9E-8AB6-1FE5F3C7553D}" type="presParOf" srcId="{44E59079-4044-4615-844A-2BF6DDD5742E}" destId="{C8571390-81D5-4CB3-85C5-E4D11E7CFD6A}" srcOrd="2" destOrd="0" presId="urn:microsoft.com/office/officeart/2005/8/layout/cycle6"/>
    <dgm:cxn modelId="{D787DAE8-F37D-4A52-990F-100975069741}" type="presParOf" srcId="{44E59079-4044-4615-844A-2BF6DDD5742E}" destId="{A20D3CF3-3A37-4B6F-A6B5-4E7BBBD1546D}" srcOrd="3" destOrd="0" presId="urn:microsoft.com/office/officeart/2005/8/layout/cycle6"/>
    <dgm:cxn modelId="{6EEA712C-250A-40AD-9C66-A8BCB8808E88}" type="presParOf" srcId="{44E59079-4044-4615-844A-2BF6DDD5742E}" destId="{5699C828-C06B-4049-827B-700B959CB820}" srcOrd="4" destOrd="0" presId="urn:microsoft.com/office/officeart/2005/8/layout/cycle6"/>
    <dgm:cxn modelId="{8C87D362-9185-46CA-BAAF-0C7624873007}" type="presParOf" srcId="{44E59079-4044-4615-844A-2BF6DDD5742E}" destId="{48BB7BDC-C048-4E69-ACAB-ECF95ED26C20}" srcOrd="5" destOrd="0" presId="urn:microsoft.com/office/officeart/2005/8/layout/cycle6"/>
    <dgm:cxn modelId="{9B7A4A4E-3CD1-4803-B18A-1217099CC800}" type="presParOf" srcId="{44E59079-4044-4615-844A-2BF6DDD5742E}" destId="{4521CE3A-1D32-4E92-83BA-6B4DBB6DBC61}" srcOrd="6" destOrd="0" presId="urn:microsoft.com/office/officeart/2005/8/layout/cycle6"/>
    <dgm:cxn modelId="{B658F7DC-C199-41B8-92D6-D3F07F180BC4}" type="presParOf" srcId="{44E59079-4044-4615-844A-2BF6DDD5742E}" destId="{34BD8A5D-E98E-4E78-B880-A24345A05A2D}" srcOrd="7" destOrd="0" presId="urn:microsoft.com/office/officeart/2005/8/layout/cycle6"/>
    <dgm:cxn modelId="{A241D65D-8056-4E29-B8E1-18FFE36C66D3}" type="presParOf" srcId="{44E59079-4044-4615-844A-2BF6DDD5742E}" destId="{C747AAAB-C295-45F8-80B3-C14658BB07BE}" srcOrd="8" destOrd="0" presId="urn:microsoft.com/office/officeart/2005/8/layout/cycle6"/>
    <dgm:cxn modelId="{B236F409-DAE6-4262-BCB6-4E3EB3842410}" type="presParOf" srcId="{44E59079-4044-4615-844A-2BF6DDD5742E}" destId="{189DFD5B-E336-4C25-B91A-5BA538A2118E}" srcOrd="9" destOrd="0" presId="urn:microsoft.com/office/officeart/2005/8/layout/cycle6"/>
    <dgm:cxn modelId="{C5E8BEEB-5613-4831-B709-6807B41D380A}" type="presParOf" srcId="{44E59079-4044-4615-844A-2BF6DDD5742E}" destId="{6F49F479-5DE3-4E1C-9602-1596AE98CFE6}" srcOrd="10" destOrd="0" presId="urn:microsoft.com/office/officeart/2005/8/layout/cycle6"/>
    <dgm:cxn modelId="{D991BBDE-173D-4492-9A80-08ECF8E7AD22}" type="presParOf" srcId="{44E59079-4044-4615-844A-2BF6DDD5742E}" destId="{5ACEEF5B-7780-407E-9A1B-DD9AD3C9D5C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710D8-04C8-4AD7-8293-7AC15D586883}">
      <dsp:nvSpPr>
        <dsp:cNvPr id="0" name=""/>
        <dsp:cNvSpPr/>
      </dsp:nvSpPr>
      <dsp:spPr>
        <a:xfrm>
          <a:off x="774129" y="760229"/>
          <a:ext cx="1255425" cy="12554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7E18B8-DA23-48E8-ADCD-EEB6A02E6DA4}">
      <dsp:nvSpPr>
        <dsp:cNvPr id="0" name=""/>
        <dsp:cNvSpPr/>
      </dsp:nvSpPr>
      <dsp:spPr>
        <a:xfrm>
          <a:off x="1041679" y="1027779"/>
          <a:ext cx="720326" cy="720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9C0B1B-BD38-4858-BBAC-5A46F45E4CD9}">
      <dsp:nvSpPr>
        <dsp:cNvPr id="0" name=""/>
        <dsp:cNvSpPr/>
      </dsp:nvSpPr>
      <dsp:spPr>
        <a:xfrm>
          <a:off x="372805" y="2406689"/>
          <a:ext cx="2058075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600" kern="1200" dirty="0">
              <a:solidFill>
                <a:srgbClr val="92D050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слабость</a:t>
          </a:r>
          <a:endParaRPr lang="ru-RU" sz="1600" kern="1200" noProof="0" dirty="0">
            <a:solidFill>
              <a:srgbClr val="92D050"/>
            </a:solidFill>
          </a:endParaRPr>
        </a:p>
      </dsp:txBody>
      <dsp:txXfrm>
        <a:off x="372805" y="2406689"/>
        <a:ext cx="2058075" cy="765000"/>
      </dsp:txXfrm>
    </dsp:sp>
    <dsp:sp modelId="{612A12D9-3BAF-4287-8664-9F99B9351552}">
      <dsp:nvSpPr>
        <dsp:cNvPr id="0" name=""/>
        <dsp:cNvSpPr/>
      </dsp:nvSpPr>
      <dsp:spPr>
        <a:xfrm>
          <a:off x="3192368" y="760229"/>
          <a:ext cx="1255425" cy="12554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138169"/>
            <a:satOff val="13165"/>
            <a:lumOff val="-549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29AEFF-F923-474E-A157-9294F90763D3}">
      <dsp:nvSpPr>
        <dsp:cNvPr id="0" name=""/>
        <dsp:cNvSpPr/>
      </dsp:nvSpPr>
      <dsp:spPr>
        <a:xfrm>
          <a:off x="3459917" y="1027779"/>
          <a:ext cx="720326" cy="72032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5AB058-6272-4ADF-AC96-F1C41E061678}">
      <dsp:nvSpPr>
        <dsp:cNvPr id="0" name=""/>
        <dsp:cNvSpPr/>
      </dsp:nvSpPr>
      <dsp:spPr>
        <a:xfrm>
          <a:off x="2791043" y="2406689"/>
          <a:ext cx="2058075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600" u="sng" kern="1200" dirty="0">
              <a:solidFill>
                <a:srgbClr val="92D050"/>
              </a:solidFill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боль в руках</a:t>
          </a:r>
          <a:r>
            <a:rPr lang="ru-RU" sz="1600" u="sng" kern="1200" dirty="0">
              <a:solidFill>
                <a:srgbClr val="92D050"/>
              </a:solidFill>
            </a:rPr>
            <a:t> и пальцах</a:t>
          </a:r>
          <a:endParaRPr lang="ru-RU" sz="1600" u="sng" kern="1200" noProof="0" dirty="0">
            <a:solidFill>
              <a:srgbClr val="92D050"/>
            </a:solidFill>
          </a:endParaRPr>
        </a:p>
      </dsp:txBody>
      <dsp:txXfrm>
        <a:off x="2791043" y="2406689"/>
        <a:ext cx="2058075" cy="765000"/>
      </dsp:txXfrm>
    </dsp:sp>
    <dsp:sp modelId="{F7FA26C2-9A7D-456E-A3F1-57C85E3B8944}">
      <dsp:nvSpPr>
        <dsp:cNvPr id="0" name=""/>
        <dsp:cNvSpPr/>
      </dsp:nvSpPr>
      <dsp:spPr>
        <a:xfrm rot="16200000">
          <a:off x="5610606" y="760229"/>
          <a:ext cx="1255425" cy="1255425"/>
        </a:xfrm>
        <a:prstGeom prst="teardrop">
          <a:avLst/>
        </a:prstGeom>
        <a:solidFill>
          <a:schemeClr val="accent1"/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027E61-512C-4C5C-B861-C214EB2B7051}">
      <dsp:nvSpPr>
        <dsp:cNvPr id="0" name=""/>
        <dsp:cNvSpPr/>
      </dsp:nvSpPr>
      <dsp:spPr>
        <a:xfrm>
          <a:off x="5878155" y="1027779"/>
          <a:ext cx="720326" cy="720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3CA5A9-4015-4F4C-A300-8CD9B37F28EC}">
      <dsp:nvSpPr>
        <dsp:cNvPr id="0" name=""/>
        <dsp:cNvSpPr/>
      </dsp:nvSpPr>
      <dsp:spPr>
        <a:xfrm>
          <a:off x="5209281" y="2406689"/>
          <a:ext cx="2058075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600" u="sng" kern="1200" dirty="0">
              <a:solidFill>
                <a:srgbClr val="92D050"/>
              </a:solidFill>
            </a:rPr>
            <a:t>повышенная потливость рук и/или ног</a:t>
          </a:r>
          <a:endParaRPr lang="ru-RU" sz="1600" u="sng" kern="1200" noProof="0" dirty="0">
            <a:solidFill>
              <a:srgbClr val="92D050"/>
            </a:solidFill>
          </a:endParaRPr>
        </a:p>
      </dsp:txBody>
      <dsp:txXfrm>
        <a:off x="5209281" y="2406689"/>
        <a:ext cx="2058075" cy="765000"/>
      </dsp:txXfrm>
    </dsp:sp>
    <dsp:sp modelId="{6E502D37-0C18-4C1D-B5B6-1EE0F7480188}">
      <dsp:nvSpPr>
        <dsp:cNvPr id="0" name=""/>
        <dsp:cNvSpPr/>
      </dsp:nvSpPr>
      <dsp:spPr>
        <a:xfrm rot="16200000">
          <a:off x="8028844" y="760229"/>
          <a:ext cx="1255425" cy="1255425"/>
        </a:xfrm>
        <a:prstGeom prst="teardrop">
          <a:avLst/>
        </a:prstGeom>
        <a:solidFill>
          <a:schemeClr val="accent1"/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91F4F3-1EE7-4DA5-9945-2BDB8BB6DF14}">
      <dsp:nvSpPr>
        <dsp:cNvPr id="0" name=""/>
        <dsp:cNvSpPr/>
      </dsp:nvSpPr>
      <dsp:spPr>
        <a:xfrm>
          <a:off x="8296394" y="1015973"/>
          <a:ext cx="720326" cy="7203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AA4CD-88DE-4BAA-9BCF-1DE9D253FCAA}">
      <dsp:nvSpPr>
        <dsp:cNvPr id="0" name=""/>
        <dsp:cNvSpPr/>
      </dsp:nvSpPr>
      <dsp:spPr>
        <a:xfrm>
          <a:off x="7627519" y="2406689"/>
          <a:ext cx="2058075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600" u="sng" kern="1200" dirty="0">
              <a:solidFill>
                <a:srgbClr val="92D050"/>
              </a:solidFill>
              <a:hlinkClick xmlns:r="http://schemas.openxmlformats.org/officeDocument/2006/relationships"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Бессонница</a:t>
          </a:r>
          <a:endParaRPr lang="ru-RU" sz="1600" u="sng" kern="1200" noProof="0" dirty="0">
            <a:solidFill>
              <a:srgbClr val="92D050"/>
            </a:solidFill>
          </a:endParaRPr>
        </a:p>
      </dsp:txBody>
      <dsp:txXfrm>
        <a:off x="7627519" y="2406689"/>
        <a:ext cx="2058075" cy="76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7854D-2B51-4A8E-B5AE-10487E87CA78}">
      <dsp:nvSpPr>
        <dsp:cNvPr id="0" name=""/>
        <dsp:cNvSpPr/>
      </dsp:nvSpPr>
      <dsp:spPr>
        <a:xfrm>
          <a:off x="1678094" y="1151"/>
          <a:ext cx="1007921" cy="6551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rtlCol="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переохлаждение</a:t>
          </a:r>
          <a:endParaRPr lang="ru-RU" sz="1200" b="1" kern="1200" noProof="0" dirty="0">
            <a:solidFill>
              <a:schemeClr val="bg1"/>
            </a:solidFill>
          </a:endParaRPr>
        </a:p>
      </dsp:txBody>
      <dsp:txXfrm>
        <a:off x="1710076" y="33133"/>
        <a:ext cx="943957" cy="591185"/>
      </dsp:txXfrm>
    </dsp:sp>
    <dsp:sp modelId="{C8571390-81D5-4CB3-85C5-E4D11E7CFD6A}">
      <dsp:nvSpPr>
        <dsp:cNvPr id="0" name=""/>
        <dsp:cNvSpPr/>
      </dsp:nvSpPr>
      <dsp:spPr>
        <a:xfrm>
          <a:off x="1099435" y="328726"/>
          <a:ext cx="2165239" cy="2165239"/>
        </a:xfrm>
        <a:custGeom>
          <a:avLst/>
          <a:gdLst/>
          <a:ahLst/>
          <a:cxnLst/>
          <a:rect l="0" t="0" r="0" b="0"/>
          <a:pathLst>
            <a:path>
              <a:moveTo>
                <a:pt x="1593844" y="128306"/>
              </a:moveTo>
              <a:arcTo wR="1082619" hR="1082619" stAng="17890675" swAng="262646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D3CF3-3A37-4B6F-A6B5-4E7BBBD1546D}">
      <dsp:nvSpPr>
        <dsp:cNvPr id="0" name=""/>
        <dsp:cNvSpPr/>
      </dsp:nvSpPr>
      <dsp:spPr>
        <a:xfrm>
          <a:off x="2760713" y="1083771"/>
          <a:ext cx="1007921" cy="655149"/>
        </a:xfrm>
        <a:prstGeom prst="roundRect">
          <a:avLst/>
        </a:prstGeom>
        <a:gradFill rotWithShape="0">
          <a:gsLst>
            <a:gs pos="0">
              <a:schemeClr val="accent2">
                <a:hueOff val="-294232"/>
                <a:satOff val="1406"/>
                <a:lumOff val="1961"/>
                <a:alphaOff val="0"/>
                <a:satMod val="100000"/>
                <a:lumMod val="100000"/>
              </a:schemeClr>
            </a:gs>
            <a:gs pos="50000">
              <a:schemeClr val="accent2">
                <a:hueOff val="-294232"/>
                <a:satOff val="1406"/>
                <a:lumOff val="1961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294232"/>
                <a:satOff val="1406"/>
                <a:lumOff val="1961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rtlCol="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вынужденное положение тела</a:t>
          </a:r>
          <a:endParaRPr lang="ru-RU" sz="1200" b="1" kern="1200" noProof="0" dirty="0">
            <a:solidFill>
              <a:schemeClr val="bg1"/>
            </a:solidFill>
          </a:endParaRPr>
        </a:p>
      </dsp:txBody>
      <dsp:txXfrm>
        <a:off x="2792695" y="1115753"/>
        <a:ext cx="943957" cy="591185"/>
      </dsp:txXfrm>
    </dsp:sp>
    <dsp:sp modelId="{48BB7BDC-C048-4E69-ACAB-ECF95ED26C20}">
      <dsp:nvSpPr>
        <dsp:cNvPr id="0" name=""/>
        <dsp:cNvSpPr/>
      </dsp:nvSpPr>
      <dsp:spPr>
        <a:xfrm>
          <a:off x="1099435" y="328726"/>
          <a:ext cx="2165239" cy="2165239"/>
        </a:xfrm>
        <a:custGeom>
          <a:avLst/>
          <a:gdLst/>
          <a:ahLst/>
          <a:cxnLst/>
          <a:rect l="0" t="0" r="0" b="0"/>
          <a:pathLst>
            <a:path>
              <a:moveTo>
                <a:pt x="2111973" y="1418023"/>
              </a:moveTo>
              <a:arcTo wR="1082619" hR="1082619" stAng="1082857" swAng="2626468"/>
            </a:path>
          </a:pathLst>
        </a:custGeom>
        <a:noFill/>
        <a:ln w="6350" cap="flat" cmpd="sng" algn="ctr">
          <a:solidFill>
            <a:schemeClr val="accent2">
              <a:hueOff val="-294232"/>
              <a:satOff val="1406"/>
              <a:lumOff val="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1CE3A-1D32-4E92-83BA-6B4DBB6DBC61}">
      <dsp:nvSpPr>
        <dsp:cNvPr id="0" name=""/>
        <dsp:cNvSpPr/>
      </dsp:nvSpPr>
      <dsp:spPr>
        <a:xfrm>
          <a:off x="1678094" y="2166390"/>
          <a:ext cx="1007921" cy="655149"/>
        </a:xfrm>
        <a:prstGeom prst="roundRect">
          <a:avLst/>
        </a:prstGeom>
        <a:gradFill rotWithShape="0">
          <a:gsLst>
            <a:gs pos="0">
              <a:schemeClr val="accent2">
                <a:hueOff val="-588464"/>
                <a:satOff val="2812"/>
                <a:lumOff val="3922"/>
                <a:alphaOff val="0"/>
                <a:satMod val="100000"/>
                <a:lumMod val="100000"/>
              </a:schemeClr>
            </a:gs>
            <a:gs pos="50000">
              <a:schemeClr val="accent2">
                <a:hueOff val="-588464"/>
                <a:satOff val="2812"/>
                <a:lumOff val="3922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588464"/>
                <a:satOff val="2812"/>
                <a:lumOff val="3922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rtlCol="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шум</a:t>
          </a:r>
          <a:endParaRPr lang="ru-RU" sz="1200" b="1" kern="1200" noProof="0" dirty="0">
            <a:solidFill>
              <a:schemeClr val="bg1"/>
            </a:solidFill>
          </a:endParaRPr>
        </a:p>
      </dsp:txBody>
      <dsp:txXfrm>
        <a:off x="1710076" y="2198372"/>
        <a:ext cx="943957" cy="591185"/>
      </dsp:txXfrm>
    </dsp:sp>
    <dsp:sp modelId="{C747AAAB-C295-45F8-80B3-C14658BB07BE}">
      <dsp:nvSpPr>
        <dsp:cNvPr id="0" name=""/>
        <dsp:cNvSpPr/>
      </dsp:nvSpPr>
      <dsp:spPr>
        <a:xfrm>
          <a:off x="1099435" y="328726"/>
          <a:ext cx="2165239" cy="2165239"/>
        </a:xfrm>
        <a:custGeom>
          <a:avLst/>
          <a:gdLst/>
          <a:ahLst/>
          <a:cxnLst/>
          <a:rect l="0" t="0" r="0" b="0"/>
          <a:pathLst>
            <a:path>
              <a:moveTo>
                <a:pt x="571394" y="2036933"/>
              </a:moveTo>
              <a:arcTo wR="1082619" hR="1082619" stAng="7090675" swAng="2626468"/>
            </a:path>
          </a:pathLst>
        </a:custGeom>
        <a:noFill/>
        <a:ln w="6350" cap="flat" cmpd="sng" algn="ctr">
          <a:solidFill>
            <a:schemeClr val="accent2">
              <a:hueOff val="-588464"/>
              <a:satOff val="2812"/>
              <a:lumOff val="39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DFD5B-E336-4C25-B91A-5BA538A2118E}">
      <dsp:nvSpPr>
        <dsp:cNvPr id="0" name=""/>
        <dsp:cNvSpPr/>
      </dsp:nvSpPr>
      <dsp:spPr>
        <a:xfrm>
          <a:off x="595474" y="1083771"/>
          <a:ext cx="1007921" cy="655149"/>
        </a:xfrm>
        <a:prstGeom prst="roundRect">
          <a:avLst/>
        </a:prstGeom>
        <a:gradFill rotWithShape="0">
          <a:gsLst>
            <a:gs pos="0">
              <a:schemeClr val="accent2">
                <a:hueOff val="-882696"/>
                <a:satOff val="4218"/>
                <a:lumOff val="5883"/>
                <a:alphaOff val="0"/>
                <a:satMod val="100000"/>
                <a:lumMod val="100000"/>
              </a:schemeClr>
            </a:gs>
            <a:gs pos="50000">
              <a:schemeClr val="accent2">
                <a:hueOff val="-882696"/>
                <a:satOff val="4218"/>
                <a:lumOff val="5883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882696"/>
                <a:satOff val="4218"/>
                <a:lumOff val="5883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rtlCol="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мышечное напряжение</a:t>
          </a:r>
          <a:endParaRPr lang="ru-RU" sz="1200" b="1" kern="1200" noProof="0" dirty="0">
            <a:solidFill>
              <a:schemeClr val="bg1"/>
            </a:solidFill>
          </a:endParaRPr>
        </a:p>
      </dsp:txBody>
      <dsp:txXfrm>
        <a:off x="627456" y="1115753"/>
        <a:ext cx="943957" cy="591185"/>
      </dsp:txXfrm>
    </dsp:sp>
    <dsp:sp modelId="{5ACEEF5B-7780-407E-9A1B-DD9AD3C9D5C6}">
      <dsp:nvSpPr>
        <dsp:cNvPr id="0" name=""/>
        <dsp:cNvSpPr/>
      </dsp:nvSpPr>
      <dsp:spPr>
        <a:xfrm>
          <a:off x="1099435" y="328726"/>
          <a:ext cx="2165239" cy="2165239"/>
        </a:xfrm>
        <a:custGeom>
          <a:avLst/>
          <a:gdLst/>
          <a:ahLst/>
          <a:cxnLst/>
          <a:rect l="0" t="0" r="0" b="0"/>
          <a:pathLst>
            <a:path>
              <a:moveTo>
                <a:pt x="53265" y="747216"/>
              </a:moveTo>
              <a:arcTo wR="1082619" hR="1082619" stAng="11882857" swAng="2626468"/>
            </a:path>
          </a:pathLst>
        </a:custGeom>
        <a:noFill/>
        <a:ln w="6350" cap="flat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66C66A4-3E9A-4D48-AE19-59B11A0216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055A39-7BD8-4CB2-9E4E-D5F38D84B2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11ECE-97D8-44F9-9C7A-DB1AC630DFAC}" type="datetime1">
              <a:rPr lang="ru-RU" smtClean="0"/>
              <a:t>13.04.2021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AEB401-D353-45E5-8280-0606CCCBED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07E761-7F7A-4D2C-8944-3B49A5CD8D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F53B4-0D05-421F-85D3-F311BA4EB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858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EBA56-40D1-4E05-9DDD-CA1A1A679143}" type="datetime1">
              <a:rPr lang="ru-RU" smtClean="0"/>
              <a:pPr/>
              <a:t>13.04.2021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41A3B-8407-4A4E-B5A6-988BD64132E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8982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7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432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826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829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0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 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 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Прямоугольник 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Прямоугольник 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Группа 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Прямая соединительная линия 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C25A7E61-1BBB-461A-A3DA-7941C5BB961C}" type="datetime1">
              <a:rPr lang="ru-RU" noProof="0" smtClean="0"/>
              <a:t>13.04.2021</a:t>
            </a:fld>
            <a:endParaRPr lang="ru-RU" noProof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AF586D1-CCD2-4008-B9DD-08178F9B3587}" type="datetime1">
              <a:rPr lang="ru-RU" noProof="0" smtClean="0"/>
              <a:t>13.04.2021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147CB108-4600-494C-A02C-F32CCD9AC1AE}" type="datetime1">
              <a:rPr lang="ru-RU" noProof="0" smtClean="0"/>
              <a:t>13.04.2021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AF4C9AFD-A4DD-4E73-ADEE-77437DA12583}" type="datetime1">
              <a:rPr lang="ru-RU" noProof="0" smtClean="0"/>
              <a:t>13.04.2021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 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Прямоугольник 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Прямоугольник 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Прямоугольник 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Группа 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Прямая соединительная линия 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583C615E-E95A-475E-BF17-8B9F578A04B6}" type="datetime1">
              <a:rPr lang="ru-RU" noProof="0" smtClean="0"/>
              <a:t>13.04.2021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A6B86C46-81F7-4E08-B84F-71E86E76A374}" type="datetime1">
              <a:rPr lang="ru-RU" noProof="0" smtClean="0"/>
              <a:t>13.04.2021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AE373B3-AD72-488C-8D65-CC2A0D855714}" type="datetime1">
              <a:rPr lang="ru-RU" noProof="0" smtClean="0"/>
              <a:t>13.04.2021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D816314-F397-49E9-A8ED-29B429DE8B7F}" type="datetime1">
              <a:rPr lang="ru-RU" noProof="0" smtClean="0"/>
              <a:t>13.04.2021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AA3BCF6-1B5D-48B1-BC5F-09A4104978DD}" type="datetime1">
              <a:rPr lang="ru-RU" noProof="0" smtClean="0"/>
              <a:t>13.04.2021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 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Прямоугольник 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9E48EAD-D381-4DD0-8557-975059B0D05D}" type="datetime1">
              <a:rPr lang="ru-RU" noProof="0" smtClean="0"/>
              <a:t>13.04.2021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1" name="Прямоугольник 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 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 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16365492-6A5A-4444-B9B9-CCA334E4126D}" type="datetime1">
              <a:rPr lang="ru-RU" noProof="0" smtClean="0"/>
              <a:t>13.04.2021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E93472D9-7988-48D2-AF06-25BECD8DE9FF}" type="datetime1">
              <a:rPr lang="ru-RU" noProof="0" smtClean="0"/>
              <a:t>13.04.2021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mrt.ru/simptomy/izmenenie-tsveta-kozhi/" TargetMode="External"/><Relationship Id="rId3" Type="http://schemas.openxmlformats.org/officeDocument/2006/relationships/image" Target="../media/image2.bmp"/><Relationship Id="rId7" Type="http://schemas.openxmlformats.org/officeDocument/2006/relationships/hyperlink" Target="https://cmrt.ru/simptomy/murashk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mrt.ru/simptomy/pokalyvanie/" TargetMode="External"/><Relationship Id="rId5" Type="http://schemas.openxmlformats.org/officeDocument/2006/relationships/hyperlink" Target="https://cmrt.ru/simptomy/onemenie/" TargetMode="External"/><Relationship Id="rId10" Type="http://schemas.openxmlformats.org/officeDocument/2006/relationships/hyperlink" Target="https://cmrt.ru/simptomy/deformatsiya-nogtevoy-plastiny/" TargetMode="External"/><Relationship Id="rId4" Type="http://schemas.openxmlformats.org/officeDocument/2006/relationships/hyperlink" Target="https://cmrt.ru/simptomy/golovnaya-bol/" TargetMode="External"/><Relationship Id="rId9" Type="http://schemas.openxmlformats.org/officeDocument/2006/relationships/hyperlink" Target="https://cmrt.ru/simptomy/sudorogi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6" name="Прямоугольник 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8" name="Прямоугольник 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Прямоугольник 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9" name="Рисунок 18" descr="Кактус">
            <a:extLst>
              <a:ext uri="{FF2B5EF4-FFF2-40B4-BE49-F238E27FC236}">
                <a16:creationId xmlns:a16="http://schemas.microsoft.com/office/drawing/2014/main" id="{CA6895E3-C8BD-4010-B9E7-E43BA3DCF2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" r="1" b="1"/>
          <a:stretch/>
        </p:blipFill>
        <p:spPr>
          <a:xfrm>
            <a:off x="812877" y="806752"/>
            <a:ext cx="6570161" cy="5244496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8994" y="0"/>
            <a:ext cx="3447756" cy="3252231"/>
          </a:xfrm>
        </p:spPr>
        <p:txBody>
          <a:bodyPr rtlCol="0">
            <a:normAutofit/>
          </a:bodyPr>
          <a:lstStyle/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Саратовского МНЦ гигиены ФБУН «ФНЦ медико-профилактических технологий управления рисками здоровью населения»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клиника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профпатологии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заведующая неврологическим отделением, врач -невролог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бадикова</a:t>
            </a:r>
            <a:r>
              <a:rPr lang="ru-RU" sz="1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Я.А.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FFFFFF"/>
              </a:solidFill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9592" y="2508308"/>
            <a:ext cx="3447756" cy="3696694"/>
          </a:xfrm>
        </p:spPr>
        <p:txBody>
          <a:bodyPr rtlCol="0">
            <a:normAutofit/>
          </a:bodyPr>
          <a:lstStyle/>
          <a:p>
            <a:pPr rtl="0"/>
            <a:endParaRPr lang="ru-RU" sz="1400" dirty="0">
              <a:solidFill>
                <a:srgbClr val="FFFFFF"/>
              </a:solidFill>
            </a:endParaRPr>
          </a:p>
        </p:txBody>
      </p:sp>
      <p:pic>
        <p:nvPicPr>
          <p:cNvPr id="13" name="Рисунок 12" descr="Старые модели отбойных молотков являются одной из причин возникновения болезни">
            <a:extLst>
              <a:ext uri="{FF2B5EF4-FFF2-40B4-BE49-F238E27FC236}">
                <a16:creationId xmlns:a16="http://schemas.microsoft.com/office/drawing/2014/main" id="{B135BDF4-E7F8-42BF-B4CD-6849908B92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947" y="2818439"/>
            <a:ext cx="2609850" cy="332230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8FD7B24-C260-4B9E-9D79-279EDDC6B02F}"/>
              </a:ext>
            </a:extLst>
          </p:cNvPr>
          <p:cNvSpPr txBox="1"/>
          <p:nvPr/>
        </p:nvSpPr>
        <p:spPr>
          <a:xfrm>
            <a:off x="981202" y="158785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Вибрационная болезнь 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качество жизни работающего населения.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67F2C-4837-41BF-A3E6-A2A610D4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/>
              <a:t>Спасибо </a:t>
            </a:r>
            <a:br>
              <a:rPr lang="ru-RU" sz="5400" dirty="0"/>
            </a:br>
            <a:br>
              <a:rPr lang="ru-RU" sz="5400" dirty="0"/>
            </a:br>
            <a:r>
              <a:rPr lang="ru-RU" sz="5400" dirty="0"/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94055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2" descr="Листья крупным планом">
            <a:extLst>
              <a:ext uri="{FF2B5EF4-FFF2-40B4-BE49-F238E27FC236}">
                <a16:creationId xmlns:a16="http://schemas.microsoft.com/office/drawing/2014/main" id="{C542C31E-A9A6-4196-9C15-D9E26F2B2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 15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Вибрационная болезнь занимает ведущее место среди профессиональных заболеваний и характеризуется достаточно полиморфной клинической симптоматикой.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Вибрационная болезнь характеризуется постепенным началом. Может  возникать после 4-5 лет работы в условиях вибрации, и проявляться изменениями  в нервной системы, костно-мышечного аппарата, лор-органах и других системах. Первыми проявлениями возможны :  </a:t>
            </a:r>
            <a:endParaRPr lang="ru-RU" dirty="0"/>
          </a:p>
        </p:txBody>
      </p:sp>
      <p:graphicFrame>
        <p:nvGraphicFramePr>
          <p:cNvPr id="9" name="Объект 8" descr="Значки Smart Art">
            <a:extLst>
              <a:ext uri="{FF2B5EF4-FFF2-40B4-BE49-F238E27FC236}">
                <a16:creationId xmlns:a16="http://schemas.microsoft.com/office/drawing/2014/main" id="{8FF6EDB8-0D3A-4193-BDFE-DD56CEA7D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049264"/>
              </p:ext>
            </p:extLst>
          </p:nvPr>
        </p:nvGraphicFramePr>
        <p:xfrm>
          <a:off x="1066800" y="2103120"/>
          <a:ext cx="10058400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679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AB763E74-B111-4F0A-990A-DC546EDB6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3" name="Прямоугольник 12">
            <a:extLst>
              <a:ext uri="{FF2B5EF4-FFF2-40B4-BE49-F238E27FC236}">
                <a16:creationId xmlns:a16="http://schemas.microsoft.com/office/drawing/2014/main" id="{59261977-BEC4-4705-BB60-C4C0C7471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 useBgFill="1">
        <p:nvSpPr>
          <p:cNvPr id="15" name="Прямоугольник 14">
            <a:extLst>
              <a:ext uri="{FF2B5EF4-FFF2-40B4-BE49-F238E27FC236}">
                <a16:creationId xmlns:a16="http://schemas.microsoft.com/office/drawing/2014/main" id="{E61F1EFE-E608-4FCB-8DBB-12FA3AC1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7" name="Прямоугольник 16">
            <a:extLst>
              <a:ext uri="{FF2B5EF4-FFF2-40B4-BE49-F238E27FC236}">
                <a16:creationId xmlns:a16="http://schemas.microsoft.com/office/drawing/2014/main" id="{4C7DD595-7EA3-45FF-B181-2B606353F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071" y="809244"/>
            <a:ext cx="6583680" cy="5239512"/>
          </a:xfrm>
          <a:prstGeom prst="rect">
            <a:avLst/>
          </a:prstGeom>
          <a:ln w="6350" cap="sq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</p:sp>
      <p:sp>
        <p:nvSpPr>
          <p:cNvPr id="19" name="Прямоугольник 18">
            <a:extLst>
              <a:ext uri="{FF2B5EF4-FFF2-40B4-BE49-F238E27FC236}">
                <a16:creationId xmlns:a16="http://schemas.microsoft.com/office/drawing/2014/main" id="{848B10FE-6408-43F6-9A62-B98F2DB0F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971" y="-1"/>
            <a:ext cx="4025029" cy="6858000"/>
          </a:xfrm>
          <a:prstGeom prst="rect">
            <a:avLst/>
          </a:prstGeom>
          <a:blipFill dpi="0" rotWithShape="1">
            <a:blip r:embed="rId3">
              <a:alphaModFix amt="1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683" y="643464"/>
            <a:ext cx="3618897" cy="5571071"/>
          </a:xfrm>
        </p:spPr>
        <p:txBody>
          <a:bodyPr rtlCol="0">
            <a:normAutofit/>
          </a:bodyPr>
          <a:lstStyle/>
          <a:p>
            <a:pPr rtl="0"/>
            <a:r>
              <a:rPr lang="ru-RU" sz="4400" dirty="0">
                <a:solidFill>
                  <a:srgbClr val="FFFFFF"/>
                </a:solidFill>
              </a:rPr>
              <a:t>НАИЛУЧШЕЕ ВРЕМЯ</a:t>
            </a:r>
            <a:br>
              <a:rPr lang="ru-RU" sz="4400" dirty="0">
                <a:solidFill>
                  <a:srgbClr val="FFFFFF"/>
                </a:solidFill>
              </a:rPr>
            </a:br>
            <a:r>
              <a:rPr lang="ru-RU" sz="4400" dirty="0">
                <a:solidFill>
                  <a:srgbClr val="FFFFFF"/>
                </a:solidFill>
              </a:rPr>
              <a:t>обратиться к врачу!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6B872C-44EF-4A37-8238-C1E8AFB61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976" y="809244"/>
            <a:ext cx="6583680" cy="522579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19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Основными жалобами больных являются боли в руках, усиливающиеся в ночное время и при поднятии рук, парестезии в виде онемения и чувства «ползания мурашек», зябкость кистей на холоде, потливость. В ряде случаев, преимущественно у рабочих, контактирующих с высокочастотной вибрацией, возникают приступы </a:t>
            </a:r>
            <a:r>
              <a:rPr lang="ru-RU" sz="19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побеления</a:t>
            </a:r>
            <a:r>
              <a:rPr lang="ru-RU" sz="19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пальцев при местном или общем охлаждении.</a:t>
            </a:r>
            <a:endParaRPr lang="ru-RU" sz="1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sz="1900" dirty="0">
                <a:solidFill>
                  <a:srgbClr val="2E2D3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 мере развития заболевания нарастает  выраженность симптомов:</a:t>
            </a:r>
            <a:endParaRPr lang="ru-RU" sz="1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sz="19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1900" u="sng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головные боли</a:t>
            </a:r>
            <a:r>
              <a:rPr lang="ru-RU" sz="19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ru-RU" sz="19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sz="19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-непроизвольное дрожание пальцев рук;</a:t>
            </a:r>
            <a:endParaRPr lang="ru-RU" sz="19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sz="19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-ощущения </a:t>
            </a:r>
            <a:r>
              <a:rPr lang="ru-RU" sz="1900" u="sng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онемения</a:t>
            </a:r>
            <a:r>
              <a:rPr lang="ru-RU" sz="19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 </a:t>
            </a:r>
            <a:r>
              <a:rPr lang="ru-RU" sz="1900" u="sng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покалывания</a:t>
            </a:r>
            <a:r>
              <a:rPr lang="ru-RU" sz="19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ползания </a:t>
            </a:r>
            <a:r>
              <a:rPr lang="ru-RU" sz="1900" u="sng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мурашек</a:t>
            </a:r>
            <a:r>
              <a:rPr lang="ru-RU" sz="19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в конечностях;</a:t>
            </a:r>
            <a:endParaRPr lang="ru-RU" sz="19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sz="19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1900" u="sng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изменение цвета кожи</a:t>
            </a:r>
            <a:r>
              <a:rPr lang="ru-RU" sz="19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пальцев рук (при понижении температуры они синеют или белеют);</a:t>
            </a:r>
            <a:endParaRPr lang="ru-RU" sz="19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sz="19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-отечность кистей с </a:t>
            </a:r>
            <a:r>
              <a:rPr lang="ru-RU" sz="1900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тугоподвижностью</a:t>
            </a:r>
            <a:r>
              <a:rPr lang="ru-RU" sz="19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пальцев;</a:t>
            </a:r>
            <a:endParaRPr lang="ru-RU" sz="19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sz="19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1900" u="sng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судороги</a:t>
            </a:r>
            <a:r>
              <a:rPr lang="ru-RU" sz="19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на руках;</a:t>
            </a:r>
            <a:endParaRPr lang="ru-RU" sz="19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sz="19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-утолщения кожи и </a:t>
            </a:r>
            <a:r>
              <a:rPr lang="ru-RU" sz="1900" u="sng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деформация ногтевой пластины</a:t>
            </a:r>
            <a:r>
              <a:rPr lang="ru-RU" sz="19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9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77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 20">
            <a:extLst>
              <a:ext uri="{FF2B5EF4-FFF2-40B4-BE49-F238E27FC236}">
                <a16:creationId xmlns:a16="http://schemas.microsoft.com/office/drawing/2014/main" id="{2A4D183E-A455-400F-B558-5EF3C42F6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3" name="Прямоугольник 22">
            <a:extLst>
              <a:ext uri="{FF2B5EF4-FFF2-40B4-BE49-F238E27FC236}">
                <a16:creationId xmlns:a16="http://schemas.microsoft.com/office/drawing/2014/main" id="{46EC6A0A-8EDD-4CAD-8301-B0613EFB6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175" y="1005675"/>
            <a:ext cx="480060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</p:sp>
      <p:pic>
        <p:nvPicPr>
          <p:cNvPr id="7" name="Объект 3" descr="Посадка">
            <a:extLst>
              <a:ext uri="{FF2B5EF4-FFF2-40B4-BE49-F238E27FC236}">
                <a16:creationId xmlns:a16="http://schemas.microsoft.com/office/drawing/2014/main" id="{36C5320A-DFA9-4A31-8D7F-EE05D1E380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1699" y="3429000"/>
            <a:ext cx="2110863" cy="237187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E61F3-2745-486A-9B37-D1351783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384" y="642594"/>
            <a:ext cx="4810815" cy="2679446"/>
          </a:xfrm>
        </p:spPr>
        <p:txBody>
          <a:bodyPr rtlCol="0">
            <a:normAutofit fontScale="90000"/>
          </a:bodyPr>
          <a:lstStyle/>
          <a:p>
            <a:br>
              <a:rPr lang="ru-RU" sz="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Синдром белых пальцев — профессиональное заболевание, развивается у людей, работающих с ручным инструментом вращательного действия. Это бурильщики,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камнеукладчики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шлифовщики. В группу риска попадают работники транспортной,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авио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 судостроительной, металлургической, текстильной промышленности, где источником вибрации будет транспорт, технологическое оборудование. Патология возникает раньше, если присутствуют неблагоприятные сопутствующие факторы: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900" dirty="0"/>
          </a:p>
        </p:txBody>
      </p:sp>
      <p:graphicFrame>
        <p:nvGraphicFramePr>
          <p:cNvPr id="10" name="Объект 2" descr="Smart Art">
            <a:extLst>
              <a:ext uri="{FF2B5EF4-FFF2-40B4-BE49-F238E27FC236}">
                <a16:creationId xmlns:a16="http://schemas.microsoft.com/office/drawing/2014/main" id="{D4F03EC1-D08C-45FA-AC9F-7C43CAF52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811276"/>
              </p:ext>
            </p:extLst>
          </p:nvPr>
        </p:nvGraphicFramePr>
        <p:xfrm>
          <a:off x="6315076" y="3212984"/>
          <a:ext cx="4364110" cy="2822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Проявления болезни Рейно">
            <a:extLst>
              <a:ext uri="{FF2B5EF4-FFF2-40B4-BE49-F238E27FC236}">
                <a16:creationId xmlns:a16="http://schemas.microsoft.com/office/drawing/2014/main" id="{6C0B56C8-5B67-4319-B742-0F521A742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75" y="1005675"/>
            <a:ext cx="4855227" cy="487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18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06FF3823-BBAD-4D28-B6DB-E416E2409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Прямоугольник 15">
            <a:extLst>
              <a:ext uri="{FF2B5EF4-FFF2-40B4-BE49-F238E27FC236}">
                <a16:creationId xmlns:a16="http://schemas.microsoft.com/office/drawing/2014/main" id="{0E20F056-0FFD-4EE9-BDCB-8963C7F8B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8" name="Прямоугольник 17">
            <a:extLst>
              <a:ext uri="{FF2B5EF4-FFF2-40B4-BE49-F238E27FC236}">
                <a16:creationId xmlns:a16="http://schemas.microsoft.com/office/drawing/2014/main" id="{87507ED7-71D7-4B95-8D4F-7B3E18623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grpSp>
        <p:nvGrpSpPr>
          <p:cNvPr id="20" name="Группа 19">
            <a:extLst>
              <a:ext uri="{FF2B5EF4-FFF2-40B4-BE49-F238E27FC236}">
                <a16:creationId xmlns:a16="http://schemas.microsoft.com/office/drawing/2014/main" id="{AA38E6D2-F0D9-4B69-ABEB-EB70412E8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35880" y="1267730"/>
            <a:ext cx="1920240" cy="731520"/>
            <a:chOff x="4828372" y="1267730"/>
            <a:chExt cx="2227748" cy="731520"/>
          </a:xfrm>
        </p:grpSpPr>
        <p:sp>
          <p:nvSpPr>
            <p:cNvPr id="21" name="Прямоугольник 20">
              <a:extLst>
                <a:ext uri="{FF2B5EF4-FFF2-40B4-BE49-F238E27FC236}">
                  <a16:creationId xmlns:a16="http://schemas.microsoft.com/office/drawing/2014/main" id="{025EA075-7728-48F3-B18E-92389160D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5880" y="1267730"/>
              <a:ext cx="192024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22" name="Группа 21">
              <a:extLst>
                <a:ext uri="{FF2B5EF4-FFF2-40B4-BE49-F238E27FC236}">
                  <a16:creationId xmlns:a16="http://schemas.microsoft.com/office/drawing/2014/main" id="{1115E6AD-1E2A-40FE-B424-56271D8A8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28372" y="1267730"/>
              <a:ext cx="1567331" cy="645295"/>
              <a:chOff x="5318306" y="1386268"/>
              <a:chExt cx="1567331" cy="645295"/>
            </a:xfrm>
          </p:grpSpPr>
          <p:cxnSp>
            <p:nvCxnSpPr>
              <p:cNvPr id="23" name="Прямая соединительная линия 22">
                <a:extLst>
                  <a:ext uri="{FF2B5EF4-FFF2-40B4-BE49-F238E27FC236}">
                    <a16:creationId xmlns:a16="http://schemas.microsoft.com/office/drawing/2014/main" id="{D2CFBBA0-D70F-4068-8385-B020EA21AA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id="{D963F62F-FFD6-43CD-BE0D-00770BB97C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6885637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 24">
                <a:extLst>
                  <a:ext uri="{FF2B5EF4-FFF2-40B4-BE49-F238E27FC236}">
                    <a16:creationId xmlns:a16="http://schemas.microsoft.com/office/drawing/2014/main" id="{875688F4-0BFA-49D0-92B0-84CBE5508B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2031563"/>
                <a:ext cx="156733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" name="Рисунок 8" descr="Яркие цветы">
            <a:extLst>
              <a:ext uri="{FF2B5EF4-FFF2-40B4-BE49-F238E27FC236}">
                <a16:creationId xmlns:a16="http://schemas.microsoft.com/office/drawing/2014/main" id="{E3AED392-F4FF-45D7-9A91-FD20E7E29C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7" name="Прямоугольник 26">
            <a:extLst>
              <a:ext uri="{FF2B5EF4-FFF2-40B4-BE49-F238E27FC236}">
                <a16:creationId xmlns:a16="http://schemas.microsoft.com/office/drawing/2014/main" id="{7BB58C53-AF1A-4577-9FD9-2A6A3DDEA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9" name="Прямоугольник 28">
            <a:extLst>
              <a:ext uri="{FF2B5EF4-FFF2-40B4-BE49-F238E27FC236}">
                <a16:creationId xmlns:a16="http://schemas.microsoft.com/office/drawing/2014/main" id="{E5F7F7DE-2DAA-4260-B379-423DEC36F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BAEBB-B897-4E2E-8BE7-753F1060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07" y="2091263"/>
            <a:ext cx="9058753" cy="188332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b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Рентгенография кистей нередко выявляет наличие кистевидных просветлений или очажков остеосклероза в костях запястья. Диагностическое значение этих изменений невелико, так как они встречаются и при отсутствии контакта с вибрацией. Решающее значение имеет рентгенологическое исследование при диагностике асептического некроза полулунной или ладьевидной кости и деформирующего артроза.</a:t>
            </a:r>
            <a:b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Часто имеется хроническая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нейросенсорная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тугоухость профессионального генеза.</a:t>
            </a:r>
            <a:b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Слуховые вызванные потенциалы — электрофизиологический метод регистрации ответа слухового анализатора на акустический раздражитель. Этот метод позволяет выявить аггравацию глухоты.</a:t>
            </a:r>
            <a:b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 30">
            <a:extLst>
              <a:ext uri="{FF2B5EF4-FFF2-40B4-BE49-F238E27FC236}">
                <a16:creationId xmlns:a16="http://schemas.microsoft.com/office/drawing/2014/main" id="{3C0C984F-4779-40F8-A8DC-59DD7615B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7D5430C-DB52-4EA6-8319-C7AC4C171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8166ECFA-EC1E-4CD9-A9CC-1EBFE29AB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C746FE2E-3188-4CA0-96F7-21A68D1B1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90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50A75-DD15-40FA-B84B-F66C0BB77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ts val="2325"/>
              </a:lnSpc>
              <a:spcAft>
                <a:spcPts val="1200"/>
              </a:spcAft>
            </a:pP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поздно начатом лечении или терапии в условиях воздействия вибрации болезнь прогрессирует, и может вызвать состояния, угрожающие здоровью и жизни пациента. К нежелательным последствиям относят: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остеохондроз пояснично-крестцового, реже шейного и грудного отдела позвоночника;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нарушения мозгового кровообращения;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некроз тканей;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системные заболевания;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тугоухость;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нарушения речи, координации движений</a:t>
            </a:r>
            <a:r>
              <a:rPr lang="ru-RU" sz="1800" dirty="0">
                <a:solidFill>
                  <a:srgbClr val="2E2D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93249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6F1E5-EF86-4547-8CF3-1B26FAC89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000" dirty="0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90ADB9A9-E2D0-4B09-8CA6-59150145A3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59671" y="102991"/>
            <a:ext cx="8601076" cy="6382512"/>
          </a:xfrm>
        </p:spPr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EA6C42-0CB1-49AD-893E-E5DCC3CC0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986825"/>
            <a:ext cx="4099331" cy="23064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A8B1D2-04A6-454F-A4B9-2FBED57B9097}"/>
              </a:ext>
            </a:extLst>
          </p:cNvPr>
          <p:cNvSpPr txBox="1"/>
          <p:nvPr/>
        </p:nvSpPr>
        <p:spPr>
          <a:xfrm>
            <a:off x="847450" y="1582340"/>
            <a:ext cx="609760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Клиническая картина заболевания включает изменения многих органов и систем с преимущественной заинтересованностью периферического кровообращения, нервной системы, опорно-двигательного аппарата и вестибулярного анализатора.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Клиническая картина заболевания в основном складывается из периферических сосудистых, чувствительных и трофических нарушений в мышцах плечевого пояса .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Степень выраженности периферических сосудистых нарушений подтверждается данными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плетизмографических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реографических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показателей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975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0607E-AD23-4CF3-8721-2ED387F3B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1967 г. Э.А. ДРОГИЧИНОЙ и Н.Б. МЕТЛИНОЙ была разработана классификация, позволяющая рассматривать это заболевание в виде 7 синдромов: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― ангиодистонического синдрома; 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― 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ангиоспастического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синдрома; 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― синдрома вегетативного полиневрита; 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― невротического синдрома; 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― синдрома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вегетомиофасцита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― диэнцефального синдрома; 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― вестибулярного синдрома.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49482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AA68C-B313-47AB-82BF-CC282501D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вибрационной болезни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Первичная профилактика вибрационной болезни сводится к ограничению воздействия вибрации. Необходимо использовать в работе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вибробезопасные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инструменты, спецобувь,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виброгасящие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рукавицы, соблюдать режим труда. Неврологи рекомендуют проходить курс профилактического лечения каждые шесть месяцев, самомассаж рук, тепловые ванны, обследовать организм раз в год. 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39D000-CAFB-4C38-AEE4-1A5C9EE4F0D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96" y="4682061"/>
            <a:ext cx="3137835" cy="1833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63CDD58-408C-45EC-ADC8-FD4465AD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83" y="260696"/>
            <a:ext cx="2453022" cy="16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4476D7DB-1640-4930-BF93-DE0B47A84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788" y="4455165"/>
            <a:ext cx="2287404" cy="228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829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C0DB4D-BE53-4100-8A0D-CEFB2E48282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{7BA5F674-3A5D-4F65-93DB-08F97C298A95}tf78440441</Template>
  <TotalTime>0</TotalTime>
  <Words>653</Words>
  <Application>Microsoft Macintosh PowerPoint</Application>
  <PresentationFormat>Широкоэкранный</PresentationFormat>
  <Paragraphs>34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Савон</vt:lpstr>
      <vt:lpstr>Саратовского МНЦ гигиены ФБУН «ФНЦ медико-профилактических технологий управления рисками здоровью населения» клиника профпатологии  заведующая неврологическим отделением, врач -невролог  бадикова Я.А. </vt:lpstr>
      <vt:lpstr>Вибрационная болезнь занимает ведущее место среди профессиональных заболеваний и характеризуется достаточно полиморфной клинической симптоматикой. Вибрационная болезнь характеризуется постепенным началом. Может  возникать после 4-5 лет работы в условиях вибрации, и проявляться изменениями  в нервной системы, костно-мышечного аппарата, лор-органах и других системах. Первыми проявлениями возможны :  </vt:lpstr>
      <vt:lpstr>НАИЛУЧШЕЕ ВРЕМЯ обратиться к врачу!</vt:lpstr>
      <vt:lpstr>  Синдром белых пальцев — профессиональное заболевание, развивается у людей, работающих с ручным инструментом вращательного действия. Это бурильщики, камнеукладчики, шлифовщики. В группу риска попадают работники транспортной, авио- и судостроительной, металлургической, текстильной промышленности, где источником вибрации будет транспорт, технологическое оборудование. Патология возникает раньше, если присутствуют неблагоприятные сопутствующие факторы: </vt:lpstr>
      <vt:lpstr>      Рентгенография кистей нередко выявляет наличие кистевидных просветлений или очажков остеосклероза в костях запястья. Диагностическое значение этих изменений невелико, так как они встречаются и при отсутствии контакта с вибрацией. Решающее значение имеет рентгенологическое исследование при диагностике асептического некроза полулунной или ладьевидной кости и деформирующего артроза. Часто имеется хроническая нейросенсорная тугоухость профессионального генеза. Слуховые вызванные потенциалы — электрофизиологический метод регистрации ответа слухового анализатора на акустический раздражитель. Этот метод позволяет выявить аггравацию глухоты. </vt:lpstr>
      <vt:lpstr>  При поздно начатом лечении или терапии в условиях воздействия вибрации болезнь прогрессирует, и может вызвать состояния, угрожающие здоровью и жизни пациента. К нежелательным последствиям относят:  -остеохондроз пояснично-крестцового, реже шейного и грудного отдела позвоночника; -нарушения мозгового кровообращения; -некроз тканей; -системные заболевания; -тугоухость; -нарушения речи, координации движений. </vt:lpstr>
      <vt:lpstr> </vt:lpstr>
      <vt:lpstr>В 1967 г. Э.А. ДРОГИЧИНОЙ и Н.Б. МЕТЛИНОЙ была разработана классификация, позволяющая рассматривать это заболевание в виде 7 синдромов:  ― ангиодистонического синдрома;  ― ангиоспастического синдрома;  ― синдрома вегетативного полиневрита;  ― невротического синдрома;  ― синдрома вегетомиофасцита;  ― диэнцефального синдрома;  ― вестибулярного синдрома. </vt:lpstr>
      <vt:lpstr>Профилактика вибрационной болезни  Первичная профилактика вибрационной болезни сводится к ограничению воздействия вибрации. Необходимо использовать в работе вибробезопасные инструменты, спецобувь, виброгасящие рукавицы, соблюдать режим труда. Неврологи рекомендуют проходить курс профилактического лечения каждые шесть месяцев, самомассаж рук, тепловые ванны, обследовать организм раз в год.  </vt:lpstr>
      <vt:lpstr>Спасибо  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2021-04-11T18:03:20Z</dcterms:created>
  <dcterms:modified xsi:type="dcterms:W3CDTF">2021-04-13T07:15:32Z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