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315" r:id="rId2"/>
    <p:sldId id="283" r:id="rId3"/>
    <p:sldId id="316" r:id="rId4"/>
    <p:sldId id="284" r:id="rId5"/>
    <p:sldId id="317" r:id="rId6"/>
    <p:sldId id="318" r:id="rId7"/>
    <p:sldId id="303" r:id="rId8"/>
    <p:sldId id="319" r:id="rId9"/>
    <p:sldId id="320" r:id="rId10"/>
    <p:sldId id="321" r:id="rId11"/>
    <p:sldId id="322" r:id="rId12"/>
    <p:sldId id="323" r:id="rId13"/>
    <p:sldId id="309" r:id="rId14"/>
    <p:sldId id="32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4624" autoAdjust="0"/>
  </p:normalViewPr>
  <p:slideViewPr>
    <p:cSldViewPr>
      <p:cViewPr>
        <p:scale>
          <a:sx n="50" d="100"/>
          <a:sy n="50" d="100"/>
        </p:scale>
        <p:origin x="-2022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Недостаточный</c:v>
                </c:pt>
                <c:pt idx="1">
                  <c:v>Проблемный</c:v>
                </c:pt>
                <c:pt idx="2">
                  <c:v>Достаточный</c:v>
                </c:pt>
                <c:pt idx="3">
                  <c:v>Очень хорошо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3.2</c:v>
                </c:pt>
                <c:pt idx="1">
                  <c:v>22.51</c:v>
                </c:pt>
                <c:pt idx="2">
                  <c:v>53.08</c:v>
                </c:pt>
                <c:pt idx="3">
                  <c:v>21.09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5456896"/>
        <c:axId val="35458432"/>
      </c:barChart>
      <c:catAx>
        <c:axId val="3545689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/>
            </a:pPr>
            <a:endParaRPr lang="ru-RU"/>
          </a:p>
        </c:txPr>
        <c:crossAx val="35458432"/>
        <c:crosses val="autoZero"/>
        <c:auto val="1"/>
        <c:lblAlgn val="ctr"/>
        <c:lblOffset val="100"/>
        <c:noMultiLvlLbl val="0"/>
      </c:catAx>
      <c:valAx>
        <c:axId val="3545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35456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92C6E0-E732-4CD6-BAA1-9A9AA25534B0}" type="doc">
      <dgm:prSet loTypeId="urn:microsoft.com/office/officeart/2005/8/layout/hList9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26443CE-3169-4864-807F-4DF69E9C94FB}">
      <dgm:prSet phldrT="[Текст]" custT="1"/>
      <dgm:spPr/>
      <dgm:t>
        <a:bodyPr/>
        <a:lstStyle/>
        <a:p>
          <a:r>
            <a:rPr lang="kk-KZ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ВОЗ, </a:t>
          </a:r>
        </a:p>
        <a:p>
          <a:r>
            <a:rPr lang="kk-KZ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1998 г:</a:t>
          </a:r>
          <a:r>
            <a:rPr lang="kk-KZ" sz="2400" b="1" i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0BB21290-E4BF-4844-9A20-68EC8C9C4F5D}" type="parTrans" cxnId="{E80AFD19-8F7A-497A-8DB1-89B2EC2284E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770707CA-09D5-47D4-93E0-9CAA816BBC3F}" type="sibTrans" cxnId="{E80AFD19-8F7A-497A-8DB1-89B2EC2284E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9BAFAF3F-D061-4D28-BAA4-53F62355D826}">
      <dgm:prSet phldrT="[Текст]" custT="1"/>
      <dgm:spPr/>
      <dgm:t>
        <a:bodyPr/>
        <a:lstStyle/>
        <a:p>
          <a:r>
            <a:rPr lang="kk-KZ" sz="2800" i="1" dirty="0" smtClean="0">
              <a:latin typeface="Times New Roman" pitchFamily="18" charset="0"/>
              <a:cs typeface="Times New Roman" pitchFamily="18" charset="0"/>
            </a:rPr>
            <a:t>“Медицинская грамотность представляет собой познавательные и социальные навыки, определяющие мотивацию и способность получать, понимать и использовать информацию для сохранения и улучшения здоровья людей”. </a:t>
          </a:r>
          <a:endParaRPr lang="ru-RU" sz="2800" i="1" dirty="0">
            <a:latin typeface="Times New Roman" pitchFamily="18" charset="0"/>
            <a:cs typeface="Times New Roman" pitchFamily="18" charset="0"/>
          </a:endParaRPr>
        </a:p>
      </dgm:t>
    </dgm:pt>
    <dgm:pt modelId="{FD9F60D1-754C-4635-A8B6-4AF48803675D}" type="parTrans" cxnId="{16254F59-DEFF-4862-AFDA-00BF8E5B4823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AC7DE9FB-C477-4B31-A310-32AE9454CEFB}" type="sibTrans" cxnId="{16254F59-DEFF-4862-AFDA-00BF8E5B4823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BECE77C7-64EB-43F7-B992-2092D31EA262}" type="pres">
      <dgm:prSet presAssocID="{7192C6E0-E732-4CD6-BAA1-9A9AA25534B0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6B97FF9-23DB-434B-A60F-44E029B0F654}" type="pres">
      <dgm:prSet presAssocID="{526443CE-3169-4864-807F-4DF69E9C94FB}" presName="posSpace" presStyleCnt="0"/>
      <dgm:spPr/>
    </dgm:pt>
    <dgm:pt modelId="{9E631786-77D8-42C6-88FC-43D2070D0567}" type="pres">
      <dgm:prSet presAssocID="{526443CE-3169-4864-807F-4DF69E9C94FB}" presName="vertFlow" presStyleCnt="0"/>
      <dgm:spPr/>
    </dgm:pt>
    <dgm:pt modelId="{B2754742-A7A1-40A9-AC62-018294433F80}" type="pres">
      <dgm:prSet presAssocID="{526443CE-3169-4864-807F-4DF69E9C94FB}" presName="topSpace" presStyleCnt="0"/>
      <dgm:spPr/>
    </dgm:pt>
    <dgm:pt modelId="{571DF32D-F1BC-46DE-A8FB-D7F016DC35DD}" type="pres">
      <dgm:prSet presAssocID="{526443CE-3169-4864-807F-4DF69E9C94FB}" presName="firstComp" presStyleCnt="0"/>
      <dgm:spPr/>
    </dgm:pt>
    <dgm:pt modelId="{123BA298-0426-4563-854D-129F504BB7B8}" type="pres">
      <dgm:prSet presAssocID="{526443CE-3169-4864-807F-4DF69E9C94FB}" presName="firstChild" presStyleLbl="bgAccFollowNode1" presStyleIdx="0" presStyleCnt="1" custScaleX="164373" custScaleY="317732" custLinFactNeighborY="-92210"/>
      <dgm:spPr/>
      <dgm:t>
        <a:bodyPr/>
        <a:lstStyle/>
        <a:p>
          <a:endParaRPr lang="ru-RU"/>
        </a:p>
      </dgm:t>
    </dgm:pt>
    <dgm:pt modelId="{DFC43C81-6C2E-46B0-902B-3267A62BF974}" type="pres">
      <dgm:prSet presAssocID="{526443CE-3169-4864-807F-4DF69E9C94FB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5E1D14-80DC-4E9C-890F-0F917545C3B6}" type="pres">
      <dgm:prSet presAssocID="{526443CE-3169-4864-807F-4DF69E9C94FB}" presName="negSpace" presStyleCnt="0"/>
      <dgm:spPr/>
    </dgm:pt>
    <dgm:pt modelId="{FCE4A015-136E-4293-9F03-CBC86C2A7A42}" type="pres">
      <dgm:prSet presAssocID="{526443CE-3169-4864-807F-4DF69E9C94FB}" presName="circle" presStyleLbl="node1" presStyleIdx="0" presStyleCnt="1" custScaleX="119923" custScaleY="65017" custLinFactX="-34693" custLinFactNeighborX="-100000" custLinFactNeighborY="-84"/>
      <dgm:spPr/>
      <dgm:t>
        <a:bodyPr/>
        <a:lstStyle/>
        <a:p>
          <a:endParaRPr lang="ru-RU"/>
        </a:p>
      </dgm:t>
    </dgm:pt>
  </dgm:ptLst>
  <dgm:cxnLst>
    <dgm:cxn modelId="{89B458BD-7CF8-49CA-9B86-B74FA6D5E7F4}" type="presOf" srcId="{9BAFAF3F-D061-4D28-BAA4-53F62355D826}" destId="{DFC43C81-6C2E-46B0-902B-3267A62BF974}" srcOrd="1" destOrd="0" presId="urn:microsoft.com/office/officeart/2005/8/layout/hList9"/>
    <dgm:cxn modelId="{C8D3FAF9-B017-4C27-97D1-87811BAF961B}" type="presOf" srcId="{7192C6E0-E732-4CD6-BAA1-9A9AA25534B0}" destId="{BECE77C7-64EB-43F7-B992-2092D31EA262}" srcOrd="0" destOrd="0" presId="urn:microsoft.com/office/officeart/2005/8/layout/hList9"/>
    <dgm:cxn modelId="{16254F59-DEFF-4862-AFDA-00BF8E5B4823}" srcId="{526443CE-3169-4864-807F-4DF69E9C94FB}" destId="{9BAFAF3F-D061-4D28-BAA4-53F62355D826}" srcOrd="0" destOrd="0" parTransId="{FD9F60D1-754C-4635-A8B6-4AF48803675D}" sibTransId="{AC7DE9FB-C477-4B31-A310-32AE9454CEFB}"/>
    <dgm:cxn modelId="{AD9B62DA-698D-4173-B71D-A64F48C1B0D8}" type="presOf" srcId="{9BAFAF3F-D061-4D28-BAA4-53F62355D826}" destId="{123BA298-0426-4563-854D-129F504BB7B8}" srcOrd="0" destOrd="0" presId="urn:microsoft.com/office/officeart/2005/8/layout/hList9"/>
    <dgm:cxn modelId="{E80AFD19-8F7A-497A-8DB1-89B2EC2284E6}" srcId="{7192C6E0-E732-4CD6-BAA1-9A9AA25534B0}" destId="{526443CE-3169-4864-807F-4DF69E9C94FB}" srcOrd="0" destOrd="0" parTransId="{0BB21290-E4BF-4844-9A20-68EC8C9C4F5D}" sibTransId="{770707CA-09D5-47D4-93E0-9CAA816BBC3F}"/>
    <dgm:cxn modelId="{1BA4BFAA-547F-46C2-ABE8-58B3C110C8F3}" type="presOf" srcId="{526443CE-3169-4864-807F-4DF69E9C94FB}" destId="{FCE4A015-136E-4293-9F03-CBC86C2A7A42}" srcOrd="0" destOrd="0" presId="urn:microsoft.com/office/officeart/2005/8/layout/hList9"/>
    <dgm:cxn modelId="{D6808B7F-A5C9-41F3-8326-C39EB62523A2}" type="presParOf" srcId="{BECE77C7-64EB-43F7-B992-2092D31EA262}" destId="{76B97FF9-23DB-434B-A60F-44E029B0F654}" srcOrd="0" destOrd="0" presId="urn:microsoft.com/office/officeart/2005/8/layout/hList9"/>
    <dgm:cxn modelId="{A29EAC72-3D6C-4856-AE76-444797BA4090}" type="presParOf" srcId="{BECE77C7-64EB-43F7-B992-2092D31EA262}" destId="{9E631786-77D8-42C6-88FC-43D2070D0567}" srcOrd="1" destOrd="0" presId="urn:microsoft.com/office/officeart/2005/8/layout/hList9"/>
    <dgm:cxn modelId="{5DFDD403-9F86-430C-B953-D42E354636C3}" type="presParOf" srcId="{9E631786-77D8-42C6-88FC-43D2070D0567}" destId="{B2754742-A7A1-40A9-AC62-018294433F80}" srcOrd="0" destOrd="0" presId="urn:microsoft.com/office/officeart/2005/8/layout/hList9"/>
    <dgm:cxn modelId="{039F8FF4-BCC3-4724-BCE6-359FEB89E1E6}" type="presParOf" srcId="{9E631786-77D8-42C6-88FC-43D2070D0567}" destId="{571DF32D-F1BC-46DE-A8FB-D7F016DC35DD}" srcOrd="1" destOrd="0" presId="urn:microsoft.com/office/officeart/2005/8/layout/hList9"/>
    <dgm:cxn modelId="{6023FFB0-9EE4-4B69-B4C3-6E779879686C}" type="presParOf" srcId="{571DF32D-F1BC-46DE-A8FB-D7F016DC35DD}" destId="{123BA298-0426-4563-854D-129F504BB7B8}" srcOrd="0" destOrd="0" presId="urn:microsoft.com/office/officeart/2005/8/layout/hList9"/>
    <dgm:cxn modelId="{8DC44153-ADD5-4E97-B4D0-6D1F7219E9CD}" type="presParOf" srcId="{571DF32D-F1BC-46DE-A8FB-D7F016DC35DD}" destId="{DFC43C81-6C2E-46B0-902B-3267A62BF974}" srcOrd="1" destOrd="0" presId="urn:microsoft.com/office/officeart/2005/8/layout/hList9"/>
    <dgm:cxn modelId="{DEA711A8-8076-4B5E-99DF-0D7BF45D2749}" type="presParOf" srcId="{BECE77C7-64EB-43F7-B992-2092D31EA262}" destId="{FE5E1D14-80DC-4E9C-890F-0F917545C3B6}" srcOrd="2" destOrd="0" presId="urn:microsoft.com/office/officeart/2005/8/layout/hList9"/>
    <dgm:cxn modelId="{40BD89B7-FDBA-4D35-8FDF-8DF8EC56A9B6}" type="presParOf" srcId="{BECE77C7-64EB-43F7-B992-2092D31EA262}" destId="{FCE4A015-136E-4293-9F03-CBC86C2A7A42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92C6E0-E732-4CD6-BAA1-9A9AA25534B0}" type="doc">
      <dgm:prSet loTypeId="urn:microsoft.com/office/officeart/2005/8/layout/hList9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518390D-C368-499F-9EF5-93BF1822FE6F}">
      <dgm:prSet phldrT="[Текст]" custT="1"/>
      <dgm:spPr/>
      <dgm:t>
        <a:bodyPr/>
        <a:lstStyle/>
        <a:p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Европейский консорциум , 2012 г: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1C8012F0-EAC5-4FB6-B4DF-1200158CC249}" type="parTrans" cxnId="{3633EECB-69F6-4F03-ABCC-5B59A386B2F0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1A205135-6903-475D-B86A-5BF80F88C28A}" type="sibTrans" cxnId="{3633EECB-69F6-4F03-ABCC-5B59A386B2F0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8E48F4AB-5766-444D-8C30-1A60E0FBE8DB}">
      <dgm:prSet phldrT="[Текст]" custT="1"/>
      <dgm:spPr/>
      <dgm:t>
        <a:bodyPr/>
        <a:lstStyle/>
        <a:p>
          <a:r>
            <a:rPr lang="kk-KZ" sz="2400" i="1" dirty="0" smtClean="0">
              <a:latin typeface="Times New Roman" pitchFamily="18" charset="0"/>
              <a:cs typeface="Times New Roman" pitchFamily="18" charset="0"/>
            </a:rPr>
            <a:t>«</a:t>
          </a:r>
          <a:endParaRPr lang="ru-RU" sz="2400" i="1" dirty="0">
            <a:latin typeface="Times New Roman" pitchFamily="18" charset="0"/>
            <a:cs typeface="Times New Roman" pitchFamily="18" charset="0"/>
          </a:endParaRPr>
        </a:p>
      </dgm:t>
    </dgm:pt>
    <dgm:pt modelId="{2D2FCAAC-C633-4463-B99B-5ABC02C169A3}" type="parTrans" cxnId="{5CA0939F-1C38-4BC2-BE83-7D9538F3216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21DBA1C-3FFE-4B4E-A3EB-F207B11E2F82}" type="sibTrans" cxnId="{5CA0939F-1C38-4BC2-BE83-7D9538F3216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1DEAC7DE-3567-4F15-A2D9-4BA39A275DBD}">
      <dgm:prSet/>
      <dgm:spPr/>
      <dgm:t>
        <a:bodyPr/>
        <a:lstStyle/>
        <a:p>
          <a:r>
            <a:rPr lang="kk-KZ" sz="2400" i="1" dirty="0" smtClean="0">
              <a:latin typeface="Times New Roman" pitchFamily="18" charset="0"/>
              <a:cs typeface="Times New Roman" pitchFamily="18" charset="0"/>
            </a:rPr>
            <a:t>	Медицинская грамотность связана с общей грамотностью и говорит о том, что она обладает знаниями, мотивацией и навыками, необходимыми для получения, понимания, оценки и использования медицинской информации в профилактике заболеваемости населения и укрепления здоровья, сохранения и улучшения качества жизни, высказать свое мнение по поводу здоровья и принимать решения в повседневной жизни»</a:t>
          </a:r>
          <a:endParaRPr lang="ru-RU" sz="2400" i="1" dirty="0">
            <a:latin typeface="Times New Roman" pitchFamily="18" charset="0"/>
            <a:cs typeface="Times New Roman" pitchFamily="18" charset="0"/>
          </a:endParaRPr>
        </a:p>
      </dgm:t>
    </dgm:pt>
    <dgm:pt modelId="{818C531E-BB06-4F9F-8A06-643115FBE36A}" type="parTrans" cxnId="{CEC6D480-14F4-4D0F-844C-EBC2172607C2}">
      <dgm:prSet/>
      <dgm:spPr/>
    </dgm:pt>
    <dgm:pt modelId="{FF8E702C-7F69-4DEF-99FA-07A20B6FD305}" type="sibTrans" cxnId="{CEC6D480-14F4-4D0F-844C-EBC2172607C2}">
      <dgm:prSet/>
      <dgm:spPr/>
    </dgm:pt>
    <dgm:pt modelId="{BECE77C7-64EB-43F7-B992-2092D31EA262}" type="pres">
      <dgm:prSet presAssocID="{7192C6E0-E732-4CD6-BAA1-9A9AA25534B0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30B3F9E-628E-4382-B6F5-E82B7AA1A260}" type="pres">
      <dgm:prSet presAssocID="{F518390D-C368-499F-9EF5-93BF1822FE6F}" presName="posSpace" presStyleCnt="0"/>
      <dgm:spPr/>
    </dgm:pt>
    <dgm:pt modelId="{B7E57D75-4BBC-45AC-BADA-68A379F64B1A}" type="pres">
      <dgm:prSet presAssocID="{F518390D-C368-499F-9EF5-93BF1822FE6F}" presName="vertFlow" presStyleCnt="0"/>
      <dgm:spPr/>
    </dgm:pt>
    <dgm:pt modelId="{0D4A906D-FDAF-4E88-BCA3-212D3C0F0B31}" type="pres">
      <dgm:prSet presAssocID="{F518390D-C368-499F-9EF5-93BF1822FE6F}" presName="topSpace" presStyleCnt="0"/>
      <dgm:spPr/>
    </dgm:pt>
    <dgm:pt modelId="{7F4057F6-6D9E-4386-85D3-A4A7ED8E660F}" type="pres">
      <dgm:prSet presAssocID="{F518390D-C368-499F-9EF5-93BF1822FE6F}" presName="firstComp" presStyleCnt="0"/>
      <dgm:spPr/>
    </dgm:pt>
    <dgm:pt modelId="{1DD43300-3F84-43A4-BA8A-1F0652E3ECF8}" type="pres">
      <dgm:prSet presAssocID="{F518390D-C368-499F-9EF5-93BF1822FE6F}" presName="firstChild" presStyleLbl="bgAccFollowNode1" presStyleIdx="0" presStyleCnt="1" custScaleX="161496" custScaleY="317732" custLinFactNeighborX="-11067" custLinFactNeighborY="-42030"/>
      <dgm:spPr/>
      <dgm:t>
        <a:bodyPr/>
        <a:lstStyle/>
        <a:p>
          <a:endParaRPr lang="ru-RU"/>
        </a:p>
      </dgm:t>
    </dgm:pt>
    <dgm:pt modelId="{CB17D020-C083-406F-90B9-1E230262C8A6}" type="pres">
      <dgm:prSet presAssocID="{F518390D-C368-499F-9EF5-93BF1822FE6F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CB138F-546D-49E0-92C6-B4202EDF652A}" type="pres">
      <dgm:prSet presAssocID="{F518390D-C368-499F-9EF5-93BF1822FE6F}" presName="negSpace" presStyleCnt="0"/>
      <dgm:spPr/>
    </dgm:pt>
    <dgm:pt modelId="{F51A0CA9-01DF-47D1-89B6-0468F60540DF}" type="pres">
      <dgm:prSet presAssocID="{F518390D-C368-499F-9EF5-93BF1822FE6F}" presName="circle" presStyleLbl="node1" presStyleIdx="0" presStyleCnt="1" custScaleX="144662" custScaleY="73544" custLinFactX="-26273" custLinFactNeighborX="-100000" custLinFactNeighborY="-4795"/>
      <dgm:spPr/>
      <dgm:t>
        <a:bodyPr/>
        <a:lstStyle/>
        <a:p>
          <a:endParaRPr lang="ru-RU"/>
        </a:p>
      </dgm:t>
    </dgm:pt>
  </dgm:ptLst>
  <dgm:cxnLst>
    <dgm:cxn modelId="{B2ACEB02-88D3-40DF-A65A-DC17166EC324}" type="presOf" srcId="{1DEAC7DE-3567-4F15-A2D9-4BA39A275DBD}" destId="{CB17D020-C083-406F-90B9-1E230262C8A6}" srcOrd="1" destOrd="1" presId="urn:microsoft.com/office/officeart/2005/8/layout/hList9"/>
    <dgm:cxn modelId="{CEC6D480-14F4-4D0F-844C-EBC2172607C2}" srcId="{8E48F4AB-5766-444D-8C30-1A60E0FBE8DB}" destId="{1DEAC7DE-3567-4F15-A2D9-4BA39A275DBD}" srcOrd="0" destOrd="0" parTransId="{818C531E-BB06-4F9F-8A06-643115FBE36A}" sibTransId="{FF8E702C-7F69-4DEF-99FA-07A20B6FD305}"/>
    <dgm:cxn modelId="{1FC90E83-67C3-4933-874A-1D62E191AFF6}" type="presOf" srcId="{F518390D-C368-499F-9EF5-93BF1822FE6F}" destId="{F51A0CA9-01DF-47D1-89B6-0468F60540DF}" srcOrd="0" destOrd="0" presId="urn:microsoft.com/office/officeart/2005/8/layout/hList9"/>
    <dgm:cxn modelId="{3633EECB-69F6-4F03-ABCC-5B59A386B2F0}" srcId="{7192C6E0-E732-4CD6-BAA1-9A9AA25534B0}" destId="{F518390D-C368-499F-9EF5-93BF1822FE6F}" srcOrd="0" destOrd="0" parTransId="{1C8012F0-EAC5-4FB6-B4DF-1200158CC249}" sibTransId="{1A205135-6903-475D-B86A-5BF80F88C28A}"/>
    <dgm:cxn modelId="{6035E52D-4F29-4837-A6F4-04A932BBF86C}" type="presOf" srcId="{8E48F4AB-5766-444D-8C30-1A60E0FBE8DB}" destId="{1DD43300-3F84-43A4-BA8A-1F0652E3ECF8}" srcOrd="0" destOrd="0" presId="urn:microsoft.com/office/officeart/2005/8/layout/hList9"/>
    <dgm:cxn modelId="{5CA0939F-1C38-4BC2-BE83-7D9538F32166}" srcId="{F518390D-C368-499F-9EF5-93BF1822FE6F}" destId="{8E48F4AB-5766-444D-8C30-1A60E0FBE8DB}" srcOrd="0" destOrd="0" parTransId="{2D2FCAAC-C633-4463-B99B-5ABC02C169A3}" sibTransId="{C21DBA1C-3FFE-4B4E-A3EB-F207B11E2F82}"/>
    <dgm:cxn modelId="{8EC383AE-FA8E-49B3-8A18-14249E800CF3}" type="presOf" srcId="{7192C6E0-E732-4CD6-BAA1-9A9AA25534B0}" destId="{BECE77C7-64EB-43F7-B992-2092D31EA262}" srcOrd="0" destOrd="0" presId="urn:microsoft.com/office/officeart/2005/8/layout/hList9"/>
    <dgm:cxn modelId="{2BF61224-EF4B-4B47-B73B-ED41FFF5F3B8}" type="presOf" srcId="{8E48F4AB-5766-444D-8C30-1A60E0FBE8DB}" destId="{CB17D020-C083-406F-90B9-1E230262C8A6}" srcOrd="1" destOrd="0" presId="urn:microsoft.com/office/officeart/2005/8/layout/hList9"/>
    <dgm:cxn modelId="{C73CF900-2755-4041-8829-796F3A92ECED}" type="presOf" srcId="{1DEAC7DE-3567-4F15-A2D9-4BA39A275DBD}" destId="{1DD43300-3F84-43A4-BA8A-1F0652E3ECF8}" srcOrd="0" destOrd="1" presId="urn:microsoft.com/office/officeart/2005/8/layout/hList9"/>
    <dgm:cxn modelId="{DA7DC6BC-EA29-466C-9B68-35CFAB77E646}" type="presParOf" srcId="{BECE77C7-64EB-43F7-B992-2092D31EA262}" destId="{C30B3F9E-628E-4382-B6F5-E82B7AA1A260}" srcOrd="0" destOrd="0" presId="urn:microsoft.com/office/officeart/2005/8/layout/hList9"/>
    <dgm:cxn modelId="{D50F4347-CADA-48F3-9B54-FA0383F1B2FA}" type="presParOf" srcId="{BECE77C7-64EB-43F7-B992-2092D31EA262}" destId="{B7E57D75-4BBC-45AC-BADA-68A379F64B1A}" srcOrd="1" destOrd="0" presId="urn:microsoft.com/office/officeart/2005/8/layout/hList9"/>
    <dgm:cxn modelId="{8E7DBD48-2AE5-4E6A-8E09-4D223DDDDDF4}" type="presParOf" srcId="{B7E57D75-4BBC-45AC-BADA-68A379F64B1A}" destId="{0D4A906D-FDAF-4E88-BCA3-212D3C0F0B31}" srcOrd="0" destOrd="0" presId="urn:microsoft.com/office/officeart/2005/8/layout/hList9"/>
    <dgm:cxn modelId="{5E3068F2-78E0-4FF1-B4A7-93DBFB12CED1}" type="presParOf" srcId="{B7E57D75-4BBC-45AC-BADA-68A379F64B1A}" destId="{7F4057F6-6D9E-4386-85D3-A4A7ED8E660F}" srcOrd="1" destOrd="0" presId="urn:microsoft.com/office/officeart/2005/8/layout/hList9"/>
    <dgm:cxn modelId="{E0C99CF1-206E-4290-8E12-87ED2F6B757B}" type="presParOf" srcId="{7F4057F6-6D9E-4386-85D3-A4A7ED8E660F}" destId="{1DD43300-3F84-43A4-BA8A-1F0652E3ECF8}" srcOrd="0" destOrd="0" presId="urn:microsoft.com/office/officeart/2005/8/layout/hList9"/>
    <dgm:cxn modelId="{17456235-794A-4C83-A7EF-DAC9B18CDD2E}" type="presParOf" srcId="{7F4057F6-6D9E-4386-85D3-A4A7ED8E660F}" destId="{CB17D020-C083-406F-90B9-1E230262C8A6}" srcOrd="1" destOrd="0" presId="urn:microsoft.com/office/officeart/2005/8/layout/hList9"/>
    <dgm:cxn modelId="{1F642775-0F22-4C0F-B923-E045FE704C12}" type="presParOf" srcId="{BECE77C7-64EB-43F7-B992-2092D31EA262}" destId="{BDCB138F-546D-49E0-92C6-B4202EDF652A}" srcOrd="2" destOrd="0" presId="urn:microsoft.com/office/officeart/2005/8/layout/hList9"/>
    <dgm:cxn modelId="{D603531A-88C1-43C0-867C-51AB54BDEC00}" type="presParOf" srcId="{BECE77C7-64EB-43F7-B992-2092D31EA262}" destId="{F51A0CA9-01DF-47D1-89B6-0468F60540DF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4E0F78-1AA3-4595-805C-FA2A0FCEB265}" type="doc">
      <dgm:prSet loTypeId="urn:microsoft.com/office/officeart/2005/8/layout/hList9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CFFD53D-3F27-4112-ACCC-1FC3FD3DF8ED}">
      <dgm:prSet phldrT="[Текст]" custT="1"/>
      <dgm:spPr/>
      <dgm:t>
        <a:bodyPr/>
        <a:lstStyle/>
        <a:p>
          <a:r>
            <a:rPr lang="kk-KZ" sz="2800" b="1" dirty="0" smtClean="0">
              <a:latin typeface="Times New Roman" pitchFamily="18" charset="0"/>
              <a:cs typeface="Times New Roman" pitchFamily="18" charset="0"/>
            </a:rPr>
            <a:t>Цель исследования: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B159D980-897A-4F31-A70F-8F43C1536B82}" type="parTrans" cxnId="{EA027E93-8FAF-4D3E-BC6C-B8DE452EDC09}">
      <dgm:prSet/>
      <dgm:spPr/>
      <dgm:t>
        <a:bodyPr/>
        <a:lstStyle/>
        <a:p>
          <a:endParaRPr lang="ru-RU"/>
        </a:p>
      </dgm:t>
    </dgm:pt>
    <dgm:pt modelId="{04A92D71-2D66-417A-A0FA-56DF97A80A13}" type="sibTrans" cxnId="{EA027E93-8FAF-4D3E-BC6C-B8DE452EDC09}">
      <dgm:prSet/>
      <dgm:spPr/>
      <dgm:t>
        <a:bodyPr/>
        <a:lstStyle/>
        <a:p>
          <a:endParaRPr lang="ru-RU"/>
        </a:p>
      </dgm:t>
    </dgm:pt>
    <dgm:pt modelId="{DF0A87D3-93E0-4F98-AB00-D908C54D4C71}">
      <dgm:prSet phldrT="[Текст]" custT="1"/>
      <dgm:spPr/>
      <dgm:t>
        <a:bodyPr/>
        <a:lstStyle/>
        <a:p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Определение уровня медицинской грамотности студентов  Западно-Казахстанского медицинского университета имени Марата Оспанова.  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0DCA1B0-CEF4-4B96-8700-BE4FFF588C16}" type="parTrans" cxnId="{9A698AF7-FB55-4F66-AA1D-A932F069F6F0}">
      <dgm:prSet/>
      <dgm:spPr/>
      <dgm:t>
        <a:bodyPr/>
        <a:lstStyle/>
        <a:p>
          <a:endParaRPr lang="ru-RU"/>
        </a:p>
      </dgm:t>
    </dgm:pt>
    <dgm:pt modelId="{0F25FA7D-BE4B-4670-8E6F-3148D020776C}" type="sibTrans" cxnId="{9A698AF7-FB55-4F66-AA1D-A932F069F6F0}">
      <dgm:prSet/>
      <dgm:spPr/>
      <dgm:t>
        <a:bodyPr/>
        <a:lstStyle/>
        <a:p>
          <a:endParaRPr lang="ru-RU"/>
        </a:p>
      </dgm:t>
    </dgm:pt>
    <dgm:pt modelId="{36CF7739-20F1-4F99-A052-930DBED668FE}" type="pres">
      <dgm:prSet presAssocID="{584E0F78-1AA3-4595-805C-FA2A0FCEB26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6D14E9B-5A0D-4278-ADAB-E3EE3A3BA430}" type="pres">
      <dgm:prSet presAssocID="{6CFFD53D-3F27-4112-ACCC-1FC3FD3DF8ED}" presName="posSpace" presStyleCnt="0"/>
      <dgm:spPr/>
    </dgm:pt>
    <dgm:pt modelId="{8DD0D7A2-3E2C-4DEA-A18D-646E9B64A6D7}" type="pres">
      <dgm:prSet presAssocID="{6CFFD53D-3F27-4112-ACCC-1FC3FD3DF8ED}" presName="vertFlow" presStyleCnt="0"/>
      <dgm:spPr/>
    </dgm:pt>
    <dgm:pt modelId="{1404021C-0D85-40F0-893C-D5553D686E08}" type="pres">
      <dgm:prSet presAssocID="{6CFFD53D-3F27-4112-ACCC-1FC3FD3DF8ED}" presName="topSpace" presStyleCnt="0"/>
      <dgm:spPr/>
    </dgm:pt>
    <dgm:pt modelId="{2684573F-3A3F-479F-8BA5-8921047431FE}" type="pres">
      <dgm:prSet presAssocID="{6CFFD53D-3F27-4112-ACCC-1FC3FD3DF8ED}" presName="firstComp" presStyleCnt="0"/>
      <dgm:spPr/>
    </dgm:pt>
    <dgm:pt modelId="{E0004B45-8F46-46C8-9FB8-1ADF041227F9}" type="pres">
      <dgm:prSet presAssocID="{6CFFD53D-3F27-4112-ACCC-1FC3FD3DF8ED}" presName="firstChild" presStyleLbl="bgAccFollowNode1" presStyleIdx="0" presStyleCnt="1" custScaleX="113679"/>
      <dgm:spPr/>
      <dgm:t>
        <a:bodyPr/>
        <a:lstStyle/>
        <a:p>
          <a:endParaRPr lang="ru-RU"/>
        </a:p>
      </dgm:t>
    </dgm:pt>
    <dgm:pt modelId="{2CFA89F8-3DEB-4BC7-ABAB-B006BB257532}" type="pres">
      <dgm:prSet presAssocID="{6CFFD53D-3F27-4112-ACCC-1FC3FD3DF8E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AB6B46-51DB-4B03-A845-E22B628B66F0}" type="pres">
      <dgm:prSet presAssocID="{6CFFD53D-3F27-4112-ACCC-1FC3FD3DF8ED}" presName="negSpace" presStyleCnt="0"/>
      <dgm:spPr/>
    </dgm:pt>
    <dgm:pt modelId="{AE579534-95F3-4B41-9682-737B0708696A}" type="pres">
      <dgm:prSet presAssocID="{6CFFD53D-3F27-4112-ACCC-1FC3FD3DF8ED}" presName="circle" presStyleLbl="node1" presStyleIdx="0" presStyleCnt="1" custScaleX="112244" custScaleY="61906" custLinFactNeighborX="-15058" custLinFactNeighborY="-12836"/>
      <dgm:spPr/>
      <dgm:t>
        <a:bodyPr/>
        <a:lstStyle/>
        <a:p>
          <a:endParaRPr lang="ru-RU"/>
        </a:p>
      </dgm:t>
    </dgm:pt>
  </dgm:ptLst>
  <dgm:cxnLst>
    <dgm:cxn modelId="{02CEA808-EF93-4D6B-90FC-4F415FEB1D6D}" type="presOf" srcId="{6CFFD53D-3F27-4112-ACCC-1FC3FD3DF8ED}" destId="{AE579534-95F3-4B41-9682-737B0708696A}" srcOrd="0" destOrd="0" presId="urn:microsoft.com/office/officeart/2005/8/layout/hList9"/>
    <dgm:cxn modelId="{0EADE17F-A0B8-491F-878B-A34DB859907B}" type="presOf" srcId="{DF0A87D3-93E0-4F98-AB00-D908C54D4C71}" destId="{E0004B45-8F46-46C8-9FB8-1ADF041227F9}" srcOrd="0" destOrd="0" presId="urn:microsoft.com/office/officeart/2005/8/layout/hList9"/>
    <dgm:cxn modelId="{EA027E93-8FAF-4D3E-BC6C-B8DE452EDC09}" srcId="{584E0F78-1AA3-4595-805C-FA2A0FCEB265}" destId="{6CFFD53D-3F27-4112-ACCC-1FC3FD3DF8ED}" srcOrd="0" destOrd="0" parTransId="{B159D980-897A-4F31-A70F-8F43C1536B82}" sibTransId="{04A92D71-2D66-417A-A0FA-56DF97A80A13}"/>
    <dgm:cxn modelId="{9A698AF7-FB55-4F66-AA1D-A932F069F6F0}" srcId="{6CFFD53D-3F27-4112-ACCC-1FC3FD3DF8ED}" destId="{DF0A87D3-93E0-4F98-AB00-D908C54D4C71}" srcOrd="0" destOrd="0" parTransId="{20DCA1B0-CEF4-4B96-8700-BE4FFF588C16}" sibTransId="{0F25FA7D-BE4B-4670-8E6F-3148D020776C}"/>
    <dgm:cxn modelId="{EEB3D5E3-4F98-448D-ABDF-B53FB8B0C9E9}" type="presOf" srcId="{584E0F78-1AA3-4595-805C-FA2A0FCEB265}" destId="{36CF7739-20F1-4F99-A052-930DBED668FE}" srcOrd="0" destOrd="0" presId="urn:microsoft.com/office/officeart/2005/8/layout/hList9"/>
    <dgm:cxn modelId="{DDE5C82F-38AD-41A6-B6DA-B80B225F4013}" type="presOf" srcId="{DF0A87D3-93E0-4F98-AB00-D908C54D4C71}" destId="{2CFA89F8-3DEB-4BC7-ABAB-B006BB257532}" srcOrd="1" destOrd="0" presId="urn:microsoft.com/office/officeart/2005/8/layout/hList9"/>
    <dgm:cxn modelId="{69FA04A3-F4E0-43EB-9723-9874EA2720AF}" type="presParOf" srcId="{36CF7739-20F1-4F99-A052-930DBED668FE}" destId="{C6D14E9B-5A0D-4278-ADAB-E3EE3A3BA430}" srcOrd="0" destOrd="0" presId="urn:microsoft.com/office/officeart/2005/8/layout/hList9"/>
    <dgm:cxn modelId="{82919AD2-A6D0-4893-9481-1C5F2A323576}" type="presParOf" srcId="{36CF7739-20F1-4F99-A052-930DBED668FE}" destId="{8DD0D7A2-3E2C-4DEA-A18D-646E9B64A6D7}" srcOrd="1" destOrd="0" presId="urn:microsoft.com/office/officeart/2005/8/layout/hList9"/>
    <dgm:cxn modelId="{D0A2ED10-0119-4D13-BC05-70FACD376BAA}" type="presParOf" srcId="{8DD0D7A2-3E2C-4DEA-A18D-646E9B64A6D7}" destId="{1404021C-0D85-40F0-893C-D5553D686E08}" srcOrd="0" destOrd="0" presId="urn:microsoft.com/office/officeart/2005/8/layout/hList9"/>
    <dgm:cxn modelId="{E766BBF2-FACC-4D6D-9829-0238729A5A91}" type="presParOf" srcId="{8DD0D7A2-3E2C-4DEA-A18D-646E9B64A6D7}" destId="{2684573F-3A3F-479F-8BA5-8921047431FE}" srcOrd="1" destOrd="0" presId="urn:microsoft.com/office/officeart/2005/8/layout/hList9"/>
    <dgm:cxn modelId="{204C6CE5-AB1E-4525-86F5-60E8F909DC5B}" type="presParOf" srcId="{2684573F-3A3F-479F-8BA5-8921047431FE}" destId="{E0004B45-8F46-46C8-9FB8-1ADF041227F9}" srcOrd="0" destOrd="0" presId="urn:microsoft.com/office/officeart/2005/8/layout/hList9"/>
    <dgm:cxn modelId="{7642D0E1-54E2-47CE-B508-10DFA57A244C}" type="presParOf" srcId="{2684573F-3A3F-479F-8BA5-8921047431FE}" destId="{2CFA89F8-3DEB-4BC7-ABAB-B006BB257532}" srcOrd="1" destOrd="0" presId="urn:microsoft.com/office/officeart/2005/8/layout/hList9"/>
    <dgm:cxn modelId="{BB8A8F36-ED41-43EB-A02C-97CEDFE1D564}" type="presParOf" srcId="{36CF7739-20F1-4F99-A052-930DBED668FE}" destId="{18AB6B46-51DB-4B03-A845-E22B628B66F0}" srcOrd="2" destOrd="0" presId="urn:microsoft.com/office/officeart/2005/8/layout/hList9"/>
    <dgm:cxn modelId="{6D9DC90D-A335-40DB-885B-7C50C4CE854E}" type="presParOf" srcId="{36CF7739-20F1-4F99-A052-930DBED668FE}" destId="{AE579534-95F3-4B41-9682-737B0708696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B9A6EF-6958-4CCD-BED9-7DAC427B4075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19C80D8-3E6B-47FD-A4CB-48DA1BEE854C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Проведено одномоментное поперечное исследование.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4D3DA97-53AC-4FC3-873E-BD121C7F4280}" type="parTrans" cxnId="{B49DB9EE-64F1-4ADC-B201-ECCEBA5F2809}">
      <dgm:prSet/>
      <dgm:spPr/>
      <dgm:t>
        <a:bodyPr/>
        <a:lstStyle/>
        <a:p>
          <a:endParaRPr lang="ru-RU" sz="2400"/>
        </a:p>
      </dgm:t>
    </dgm:pt>
    <dgm:pt modelId="{F14AF2A5-4E6F-4D8C-9199-1D64BDA6E0F2}" type="sibTrans" cxnId="{B49DB9EE-64F1-4ADC-B201-ECCEBA5F2809}">
      <dgm:prSet/>
      <dgm:spPr/>
      <dgm:t>
        <a:bodyPr/>
        <a:lstStyle/>
        <a:p>
          <a:endParaRPr lang="ru-RU" sz="2400"/>
        </a:p>
      </dgm:t>
    </dgm:pt>
    <dgm:pt modelId="{DCDB6D55-9AAF-46ED-991A-65AEE784AF88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Исследование проводилось среди студентов І и IV курсов ЗКМУ им.                М. Оспанова.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7BD5FCB-D42F-4F42-BC62-81AC6A93A30F}" type="parTrans" cxnId="{DA1ECE03-116A-4EED-B482-A118F45871F3}">
      <dgm:prSet/>
      <dgm:spPr/>
      <dgm:t>
        <a:bodyPr/>
        <a:lstStyle/>
        <a:p>
          <a:endParaRPr lang="ru-RU" sz="2400"/>
        </a:p>
      </dgm:t>
    </dgm:pt>
    <dgm:pt modelId="{0700BF29-ED5A-4782-B893-D163ECBAAC8A}" type="sibTrans" cxnId="{DA1ECE03-116A-4EED-B482-A118F45871F3}">
      <dgm:prSet/>
      <dgm:spPr/>
      <dgm:t>
        <a:bodyPr/>
        <a:lstStyle/>
        <a:p>
          <a:endParaRPr lang="ru-RU" sz="2400"/>
        </a:p>
      </dgm:t>
    </dgm:pt>
    <dgm:pt modelId="{02B894D5-ADF3-4FCF-9CA3-2A0A763450BC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Респонденты были выбраны методом сплошной выборки. Всего  n = 422 человека, из них на I курсе n=206, на IV курсе n=216.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9DF736A-0C67-4BD9-8B83-F7C16693B440}" type="parTrans" cxnId="{C7981238-01E2-4034-BC4E-6377020B5A26}">
      <dgm:prSet/>
      <dgm:spPr/>
      <dgm:t>
        <a:bodyPr/>
        <a:lstStyle/>
        <a:p>
          <a:endParaRPr lang="ru-RU" sz="2400"/>
        </a:p>
      </dgm:t>
    </dgm:pt>
    <dgm:pt modelId="{AA8643F3-7038-433C-A0E1-BAD5760B2B95}" type="sibTrans" cxnId="{C7981238-01E2-4034-BC4E-6377020B5A26}">
      <dgm:prSet/>
      <dgm:spPr/>
      <dgm:t>
        <a:bodyPr/>
        <a:lstStyle/>
        <a:p>
          <a:endParaRPr lang="ru-RU" sz="2400"/>
        </a:p>
      </dgm:t>
    </dgm:pt>
    <dgm:pt modelId="{73D89423-94BB-4115-887B-E1349C38B90A}" type="pres">
      <dgm:prSet presAssocID="{5FB9A6EF-6958-4CCD-BED9-7DAC427B40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816C6A-94BB-4CE5-AD58-028432969BFD}" type="pres">
      <dgm:prSet presAssocID="{619C80D8-3E6B-47FD-A4CB-48DA1BEE854C}" presName="parentText" presStyleLbl="node1" presStyleIdx="0" presStyleCnt="3" custLinFactNeighborX="9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E5AA20-DE4B-44EC-A396-8E71EE890745}" type="pres">
      <dgm:prSet presAssocID="{F14AF2A5-4E6F-4D8C-9199-1D64BDA6E0F2}" presName="spacer" presStyleCnt="0"/>
      <dgm:spPr/>
    </dgm:pt>
    <dgm:pt modelId="{A8B53FD0-2F11-4156-9A37-43DB63205DE7}" type="pres">
      <dgm:prSet presAssocID="{DCDB6D55-9AAF-46ED-991A-65AEE784AF88}" presName="parentText" presStyleLbl="node1" presStyleIdx="1" presStyleCnt="3" custLinFactNeighborX="9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DFF405-C590-47D1-961A-071B8B310BF1}" type="pres">
      <dgm:prSet presAssocID="{0700BF29-ED5A-4782-B893-D163ECBAAC8A}" presName="spacer" presStyleCnt="0"/>
      <dgm:spPr/>
    </dgm:pt>
    <dgm:pt modelId="{829B10F4-1B97-4DFE-A367-3613962F1DE0}" type="pres">
      <dgm:prSet presAssocID="{02B894D5-ADF3-4FCF-9CA3-2A0A763450BC}" presName="parentText" presStyleLbl="node1" presStyleIdx="2" presStyleCnt="3" custLinFactNeighborX="9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981238-01E2-4034-BC4E-6377020B5A26}" srcId="{5FB9A6EF-6958-4CCD-BED9-7DAC427B4075}" destId="{02B894D5-ADF3-4FCF-9CA3-2A0A763450BC}" srcOrd="2" destOrd="0" parTransId="{79DF736A-0C67-4BD9-8B83-F7C16693B440}" sibTransId="{AA8643F3-7038-433C-A0E1-BAD5760B2B95}"/>
    <dgm:cxn modelId="{782BFD1C-26EB-4165-9D36-3EDDB981AAC7}" type="presOf" srcId="{5FB9A6EF-6958-4CCD-BED9-7DAC427B4075}" destId="{73D89423-94BB-4115-887B-E1349C38B90A}" srcOrd="0" destOrd="0" presId="urn:microsoft.com/office/officeart/2005/8/layout/vList2"/>
    <dgm:cxn modelId="{B8452065-D467-4825-85A5-0F0F77BFD463}" type="presOf" srcId="{619C80D8-3E6B-47FD-A4CB-48DA1BEE854C}" destId="{93816C6A-94BB-4CE5-AD58-028432969BFD}" srcOrd="0" destOrd="0" presId="urn:microsoft.com/office/officeart/2005/8/layout/vList2"/>
    <dgm:cxn modelId="{E08F40DF-94ED-4B23-9881-5D1D8CBFA9D1}" type="presOf" srcId="{DCDB6D55-9AAF-46ED-991A-65AEE784AF88}" destId="{A8B53FD0-2F11-4156-9A37-43DB63205DE7}" srcOrd="0" destOrd="0" presId="urn:microsoft.com/office/officeart/2005/8/layout/vList2"/>
    <dgm:cxn modelId="{9712817A-F4C7-4B09-B130-D62404D7E126}" type="presOf" srcId="{02B894D5-ADF3-4FCF-9CA3-2A0A763450BC}" destId="{829B10F4-1B97-4DFE-A367-3613962F1DE0}" srcOrd="0" destOrd="0" presId="urn:microsoft.com/office/officeart/2005/8/layout/vList2"/>
    <dgm:cxn modelId="{B49DB9EE-64F1-4ADC-B201-ECCEBA5F2809}" srcId="{5FB9A6EF-6958-4CCD-BED9-7DAC427B4075}" destId="{619C80D8-3E6B-47FD-A4CB-48DA1BEE854C}" srcOrd="0" destOrd="0" parTransId="{94D3DA97-53AC-4FC3-873E-BD121C7F4280}" sibTransId="{F14AF2A5-4E6F-4D8C-9199-1D64BDA6E0F2}"/>
    <dgm:cxn modelId="{DA1ECE03-116A-4EED-B482-A118F45871F3}" srcId="{5FB9A6EF-6958-4CCD-BED9-7DAC427B4075}" destId="{DCDB6D55-9AAF-46ED-991A-65AEE784AF88}" srcOrd="1" destOrd="0" parTransId="{D7BD5FCB-D42F-4F42-BC62-81AC6A93A30F}" sibTransId="{0700BF29-ED5A-4782-B893-D163ECBAAC8A}"/>
    <dgm:cxn modelId="{696C119A-63F1-4E94-9B16-536A717FC077}" type="presParOf" srcId="{73D89423-94BB-4115-887B-E1349C38B90A}" destId="{93816C6A-94BB-4CE5-AD58-028432969BFD}" srcOrd="0" destOrd="0" presId="urn:microsoft.com/office/officeart/2005/8/layout/vList2"/>
    <dgm:cxn modelId="{5A190CF7-7A04-4E64-AD83-D4E1CE9589AF}" type="presParOf" srcId="{73D89423-94BB-4115-887B-E1349C38B90A}" destId="{BFE5AA20-DE4B-44EC-A396-8E71EE890745}" srcOrd="1" destOrd="0" presId="urn:microsoft.com/office/officeart/2005/8/layout/vList2"/>
    <dgm:cxn modelId="{A40543F2-68F7-4D27-8509-7ABE0E6C4134}" type="presParOf" srcId="{73D89423-94BB-4115-887B-E1349C38B90A}" destId="{A8B53FD0-2F11-4156-9A37-43DB63205DE7}" srcOrd="2" destOrd="0" presId="urn:microsoft.com/office/officeart/2005/8/layout/vList2"/>
    <dgm:cxn modelId="{4D51548F-4FF4-47DF-BD78-1007A1ABE1D1}" type="presParOf" srcId="{73D89423-94BB-4115-887B-E1349C38B90A}" destId="{FFDFF405-C590-47D1-961A-071B8B310BF1}" srcOrd="3" destOrd="0" presId="urn:microsoft.com/office/officeart/2005/8/layout/vList2"/>
    <dgm:cxn modelId="{CA36CF49-296C-4B6E-AE27-B1D0A3EE7EA8}" type="presParOf" srcId="{73D89423-94BB-4115-887B-E1349C38B90A}" destId="{829B10F4-1B97-4DFE-A367-3613962F1D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B9A6EF-6958-4CCD-BED9-7DAC427B4075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FED2F25-02DD-42AA-A8E0-0BAF920108CE}">
      <dgm:prSet custT="1"/>
      <dgm:spPr/>
      <dgm:t>
        <a:bodyPr/>
        <a:lstStyle/>
        <a:p>
          <a:pPr algn="just"/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	Анкета: международная стандартизированная анкета HLS-EU-Q47, разработанная Европейским консорциумом по медицинской грамотности и расширенная Азиатской ассоциацией по медицинской грамотности и переведенная на казахский и русский языки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B7122CB-445C-4E5A-BF64-B49F99FD0339}" type="parTrans" cxnId="{D5520DEB-9827-483B-B064-A9B9B923F0C1}">
      <dgm:prSet/>
      <dgm:spPr/>
      <dgm:t>
        <a:bodyPr/>
        <a:lstStyle/>
        <a:p>
          <a:endParaRPr lang="ru-RU"/>
        </a:p>
      </dgm:t>
    </dgm:pt>
    <dgm:pt modelId="{89BD7C57-0A89-4B50-BE64-EB623B8E7638}" type="sibTrans" cxnId="{D5520DEB-9827-483B-B064-A9B9B923F0C1}">
      <dgm:prSet/>
      <dgm:spPr/>
      <dgm:t>
        <a:bodyPr/>
        <a:lstStyle/>
        <a:p>
          <a:endParaRPr lang="ru-RU"/>
        </a:p>
      </dgm:t>
    </dgm:pt>
    <dgm:pt modelId="{A146A42A-605E-4D30-B622-660652D6668C}">
      <dgm:prSet custT="1"/>
      <dgm:spPr/>
      <dgm:t>
        <a:bodyPr/>
        <a:lstStyle/>
        <a:p>
          <a:pPr algn="just"/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	Анкета включает 47 вопросов, измеряющих медицинскую грамотность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5F332E6-E088-4D7C-8773-614A1861BEBE}" type="parTrans" cxnId="{47D66092-FF71-4025-BC80-4BB1F7DC45F9}">
      <dgm:prSet/>
      <dgm:spPr/>
      <dgm:t>
        <a:bodyPr/>
        <a:lstStyle/>
        <a:p>
          <a:endParaRPr lang="ru-RU"/>
        </a:p>
      </dgm:t>
    </dgm:pt>
    <dgm:pt modelId="{FA4B3118-224B-4FFC-8ADC-58433B4529AE}" type="sibTrans" cxnId="{47D66092-FF71-4025-BC80-4BB1F7DC45F9}">
      <dgm:prSet/>
      <dgm:spPr/>
      <dgm:t>
        <a:bodyPr/>
        <a:lstStyle/>
        <a:p>
          <a:endParaRPr lang="ru-RU"/>
        </a:p>
      </dgm:t>
    </dgm:pt>
    <dgm:pt modelId="{A1563924-28DE-49BF-B73E-50EEC75ECD61}">
      <dgm:prSet custT="1"/>
      <dgm:spPr/>
      <dgm:t>
        <a:bodyPr/>
        <a:lstStyle/>
        <a:p>
          <a:pPr algn="just"/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	Достоверность и правильность опросника были проверены в ходе исследований в Европе и Азии . В ходе данного исследования надежность и правильность опросника были проверены с помощью коэффициента Альфа Кронбаха и, как следствие, α = 096, что очень хорошо в соответствии с интерпретацией коэффициента Альфа Кронбаха.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2597F66-0443-4AF2-A257-71A819503659}" type="parTrans" cxnId="{0A54AF68-E7BD-4065-83B8-4DD6E7ED4F12}">
      <dgm:prSet/>
      <dgm:spPr/>
      <dgm:t>
        <a:bodyPr/>
        <a:lstStyle/>
        <a:p>
          <a:endParaRPr lang="ru-RU"/>
        </a:p>
      </dgm:t>
    </dgm:pt>
    <dgm:pt modelId="{E4EB8EEA-6315-4850-86BC-1BC7953B8B69}" type="sibTrans" cxnId="{0A54AF68-E7BD-4065-83B8-4DD6E7ED4F12}">
      <dgm:prSet/>
      <dgm:spPr/>
      <dgm:t>
        <a:bodyPr/>
        <a:lstStyle/>
        <a:p>
          <a:endParaRPr lang="ru-RU"/>
        </a:p>
      </dgm:t>
    </dgm:pt>
    <dgm:pt modelId="{9AEFD355-7D8E-476D-AA50-974D926F4AD6}">
      <dgm:prSet custT="1"/>
      <dgm:spPr/>
      <dgm:t>
        <a:bodyPr/>
        <a:lstStyle/>
        <a:p>
          <a:pPr algn="just"/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	Анкета проводилась в режиме онлайн в системе «Google форма» с ноября 2020 года по январь 2021 года.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20B979D-C613-4D1C-800A-8A0F7FE90E63}" type="parTrans" cxnId="{6CE4426F-50EF-4ABA-95B7-EFD766A6294A}">
      <dgm:prSet/>
      <dgm:spPr/>
      <dgm:t>
        <a:bodyPr/>
        <a:lstStyle/>
        <a:p>
          <a:endParaRPr lang="ru-RU"/>
        </a:p>
      </dgm:t>
    </dgm:pt>
    <dgm:pt modelId="{267A9765-5F3F-4676-A18A-4C4C8DCBC1D2}" type="sibTrans" cxnId="{6CE4426F-50EF-4ABA-95B7-EFD766A6294A}">
      <dgm:prSet/>
      <dgm:spPr/>
      <dgm:t>
        <a:bodyPr/>
        <a:lstStyle/>
        <a:p>
          <a:endParaRPr lang="ru-RU"/>
        </a:p>
      </dgm:t>
    </dgm:pt>
    <dgm:pt modelId="{73D89423-94BB-4115-887B-E1349C38B90A}" type="pres">
      <dgm:prSet presAssocID="{5FB9A6EF-6958-4CCD-BED9-7DAC427B40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1624D2-0FCE-4B65-96B9-5C6B4AA6C90A}" type="pres">
      <dgm:prSet presAssocID="{4FED2F25-02DD-42AA-A8E0-0BAF920108C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E25EC-6944-4931-9A17-1954D7A3582A}" type="pres">
      <dgm:prSet presAssocID="{89BD7C57-0A89-4B50-BE64-EB623B8E7638}" presName="spacer" presStyleCnt="0"/>
      <dgm:spPr/>
    </dgm:pt>
    <dgm:pt modelId="{C5ACE49C-1879-4D39-B5E4-C5348C9B160E}" type="pres">
      <dgm:prSet presAssocID="{A146A42A-605E-4D30-B622-660652D6668C}" presName="parentText" presStyleLbl="node1" presStyleIdx="1" presStyleCnt="4" custScaleY="598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BAC01F-824F-47B9-8B6C-0160A2B58B14}" type="pres">
      <dgm:prSet presAssocID="{FA4B3118-224B-4FFC-8ADC-58433B4529AE}" presName="spacer" presStyleCnt="0"/>
      <dgm:spPr/>
    </dgm:pt>
    <dgm:pt modelId="{7627D87C-39EC-4637-8676-ECACA96950CC}" type="pres">
      <dgm:prSet presAssocID="{A1563924-28DE-49BF-B73E-50EEC75ECD61}" presName="parentText" presStyleLbl="node1" presStyleIdx="2" presStyleCnt="4" custScaleY="143924" custLinFactNeighborY="45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609C40-1EAD-42F0-A30D-A03A283D6CEE}" type="pres">
      <dgm:prSet presAssocID="{E4EB8EEA-6315-4850-86BC-1BC7953B8B69}" presName="spacer" presStyleCnt="0"/>
      <dgm:spPr/>
    </dgm:pt>
    <dgm:pt modelId="{6878D27D-D1B3-4CA1-8836-1D08DC72BF19}" type="pres">
      <dgm:prSet presAssocID="{9AEFD355-7D8E-476D-AA50-974D926F4AD6}" presName="parentText" presStyleLbl="node1" presStyleIdx="3" presStyleCnt="4" custScaleY="700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BBA589-0DF2-4719-A52B-2A2F3255F827}" type="presOf" srcId="{A1563924-28DE-49BF-B73E-50EEC75ECD61}" destId="{7627D87C-39EC-4637-8676-ECACA96950CC}" srcOrd="0" destOrd="0" presId="urn:microsoft.com/office/officeart/2005/8/layout/vList2"/>
    <dgm:cxn modelId="{D5520DEB-9827-483B-B064-A9B9B923F0C1}" srcId="{5FB9A6EF-6958-4CCD-BED9-7DAC427B4075}" destId="{4FED2F25-02DD-42AA-A8E0-0BAF920108CE}" srcOrd="0" destOrd="0" parTransId="{8B7122CB-445C-4E5A-BF64-B49F99FD0339}" sibTransId="{89BD7C57-0A89-4B50-BE64-EB623B8E7638}"/>
    <dgm:cxn modelId="{6CE4426F-50EF-4ABA-95B7-EFD766A6294A}" srcId="{5FB9A6EF-6958-4CCD-BED9-7DAC427B4075}" destId="{9AEFD355-7D8E-476D-AA50-974D926F4AD6}" srcOrd="3" destOrd="0" parTransId="{B20B979D-C613-4D1C-800A-8A0F7FE90E63}" sibTransId="{267A9765-5F3F-4676-A18A-4C4C8DCBC1D2}"/>
    <dgm:cxn modelId="{D8B47F7B-940B-49C3-8423-A18A3667121A}" type="presOf" srcId="{5FB9A6EF-6958-4CCD-BED9-7DAC427B4075}" destId="{73D89423-94BB-4115-887B-E1349C38B90A}" srcOrd="0" destOrd="0" presId="urn:microsoft.com/office/officeart/2005/8/layout/vList2"/>
    <dgm:cxn modelId="{A750D8FD-FD17-4467-B1CC-303C3BB34C00}" type="presOf" srcId="{A146A42A-605E-4D30-B622-660652D6668C}" destId="{C5ACE49C-1879-4D39-B5E4-C5348C9B160E}" srcOrd="0" destOrd="0" presId="urn:microsoft.com/office/officeart/2005/8/layout/vList2"/>
    <dgm:cxn modelId="{0A54AF68-E7BD-4065-83B8-4DD6E7ED4F12}" srcId="{5FB9A6EF-6958-4CCD-BED9-7DAC427B4075}" destId="{A1563924-28DE-49BF-B73E-50EEC75ECD61}" srcOrd="2" destOrd="0" parTransId="{E2597F66-0443-4AF2-A257-71A819503659}" sibTransId="{E4EB8EEA-6315-4850-86BC-1BC7953B8B69}"/>
    <dgm:cxn modelId="{F579C02F-8507-4D7C-984E-BEE885C992DD}" type="presOf" srcId="{4FED2F25-02DD-42AA-A8E0-0BAF920108CE}" destId="{611624D2-0FCE-4B65-96B9-5C6B4AA6C90A}" srcOrd="0" destOrd="0" presId="urn:microsoft.com/office/officeart/2005/8/layout/vList2"/>
    <dgm:cxn modelId="{47D66092-FF71-4025-BC80-4BB1F7DC45F9}" srcId="{5FB9A6EF-6958-4CCD-BED9-7DAC427B4075}" destId="{A146A42A-605E-4D30-B622-660652D6668C}" srcOrd="1" destOrd="0" parTransId="{E5F332E6-E088-4D7C-8773-614A1861BEBE}" sibTransId="{FA4B3118-224B-4FFC-8ADC-58433B4529AE}"/>
    <dgm:cxn modelId="{E9B2E064-BE63-4B4A-BEA8-9D941DB60A7B}" type="presOf" srcId="{9AEFD355-7D8E-476D-AA50-974D926F4AD6}" destId="{6878D27D-D1B3-4CA1-8836-1D08DC72BF19}" srcOrd="0" destOrd="0" presId="urn:microsoft.com/office/officeart/2005/8/layout/vList2"/>
    <dgm:cxn modelId="{4EF324F0-6BCB-44BE-8B57-DD6C7B6DC13C}" type="presParOf" srcId="{73D89423-94BB-4115-887B-E1349C38B90A}" destId="{611624D2-0FCE-4B65-96B9-5C6B4AA6C90A}" srcOrd="0" destOrd="0" presId="urn:microsoft.com/office/officeart/2005/8/layout/vList2"/>
    <dgm:cxn modelId="{1F23492D-843A-42D3-8C67-193CA5E1C811}" type="presParOf" srcId="{73D89423-94BB-4115-887B-E1349C38B90A}" destId="{01AE25EC-6944-4931-9A17-1954D7A3582A}" srcOrd="1" destOrd="0" presId="urn:microsoft.com/office/officeart/2005/8/layout/vList2"/>
    <dgm:cxn modelId="{7583DCBA-2F90-4494-AB47-B50296336986}" type="presParOf" srcId="{73D89423-94BB-4115-887B-E1349C38B90A}" destId="{C5ACE49C-1879-4D39-B5E4-C5348C9B160E}" srcOrd="2" destOrd="0" presId="urn:microsoft.com/office/officeart/2005/8/layout/vList2"/>
    <dgm:cxn modelId="{6F66F8BD-5C8F-427C-B2BA-54B9BD54FB54}" type="presParOf" srcId="{73D89423-94BB-4115-887B-E1349C38B90A}" destId="{8FBAC01F-824F-47B9-8B6C-0160A2B58B14}" srcOrd="3" destOrd="0" presId="urn:microsoft.com/office/officeart/2005/8/layout/vList2"/>
    <dgm:cxn modelId="{B51A8D61-AE9A-4D75-A46B-ACB744A0DC4F}" type="presParOf" srcId="{73D89423-94BB-4115-887B-E1349C38B90A}" destId="{7627D87C-39EC-4637-8676-ECACA96950CC}" srcOrd="4" destOrd="0" presId="urn:microsoft.com/office/officeart/2005/8/layout/vList2"/>
    <dgm:cxn modelId="{E31C40B4-7924-4CE8-B915-7D3E26C7617C}" type="presParOf" srcId="{73D89423-94BB-4115-887B-E1349C38B90A}" destId="{AE609C40-1EAD-42F0-A30D-A03A283D6CEE}" srcOrd="5" destOrd="0" presId="urn:microsoft.com/office/officeart/2005/8/layout/vList2"/>
    <dgm:cxn modelId="{07872999-F9E1-4520-9D7B-7DD6CDD76AD8}" type="presParOf" srcId="{73D89423-94BB-4115-887B-E1349C38B90A}" destId="{6878D27D-D1B3-4CA1-8836-1D08DC72BF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BA298-0426-4563-854D-129F504BB7B8}">
      <dsp:nvSpPr>
        <dsp:cNvPr id="0" name=""/>
        <dsp:cNvSpPr/>
      </dsp:nvSpPr>
      <dsp:spPr>
        <a:xfrm>
          <a:off x="1750999" y="0"/>
          <a:ext cx="6554912" cy="514153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i="1" kern="1200" dirty="0" smtClean="0">
              <a:latin typeface="Times New Roman" pitchFamily="18" charset="0"/>
              <a:cs typeface="Times New Roman" pitchFamily="18" charset="0"/>
            </a:rPr>
            <a:t>“Медицинская грамотность представляет собой познавательные и социальные навыки, определяющие мотивацию и способность получать, понимать и использовать информацию для сохранения и улучшения здоровья людей”. </a:t>
          </a:r>
          <a:endParaRPr lang="ru-RU" sz="28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99785" y="0"/>
        <a:ext cx="5506126" cy="5141533"/>
      </dsp:txXfrm>
    </dsp:sp>
    <dsp:sp modelId="{FCE4A015-136E-4293-9F03-CBC86C2A7A42}">
      <dsp:nvSpPr>
        <dsp:cNvPr id="0" name=""/>
        <dsp:cNvSpPr/>
      </dsp:nvSpPr>
      <dsp:spPr>
        <a:xfrm>
          <a:off x="304798" y="0"/>
          <a:ext cx="1939622" cy="10515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ВОЗ,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1998 г:</a:t>
          </a:r>
          <a:r>
            <a:rPr lang="kk-KZ" sz="2400" b="1" i="1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8849" y="154000"/>
        <a:ext cx="1371520" cy="7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D43300-3F84-43A4-BA8A-1F0652E3ECF8}">
      <dsp:nvSpPr>
        <dsp:cNvPr id="0" name=""/>
        <dsp:cNvSpPr/>
      </dsp:nvSpPr>
      <dsp:spPr>
        <a:xfrm>
          <a:off x="1431117" y="0"/>
          <a:ext cx="6327460" cy="514153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i="1" kern="1200" dirty="0" smtClean="0">
              <a:latin typeface="Times New Roman" pitchFamily="18" charset="0"/>
              <a:cs typeface="Times New Roman" pitchFamily="18" charset="0"/>
            </a:rPr>
            <a:t>«</a:t>
          </a:r>
          <a:endParaRPr lang="ru-RU" sz="2400" i="1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i="1" kern="1200" dirty="0" smtClean="0">
              <a:latin typeface="Times New Roman" pitchFamily="18" charset="0"/>
              <a:cs typeface="Times New Roman" pitchFamily="18" charset="0"/>
            </a:rPr>
            <a:t>	Медицинская грамотность связана с общей грамотностью и говорит о том, что она обладает знаниями, мотивацией и навыками, необходимыми для получения, понимания, оценки и использования медицинской информации в профилактике заболеваемости населения и укрепления здоровья, сохранения и улучшения качества жизни, высказать свое мнение по поводу здоровья и принимать решения в повседневной жизни»</a:t>
          </a:r>
          <a:endParaRPr lang="ru-RU" sz="2400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43510" y="0"/>
        <a:ext cx="5315067" cy="5141533"/>
      </dsp:txXfrm>
    </dsp:sp>
    <dsp:sp modelId="{F51A0CA9-01DF-47D1-89B6-0468F60540DF}">
      <dsp:nvSpPr>
        <dsp:cNvPr id="0" name=""/>
        <dsp:cNvSpPr/>
      </dsp:nvSpPr>
      <dsp:spPr>
        <a:xfrm>
          <a:off x="327257" y="0"/>
          <a:ext cx="2339748" cy="11894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Европейский консорциум , 2012 г: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9905" y="174197"/>
        <a:ext cx="1654452" cy="8410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04B45-8F46-46C8-9FB8-1ADF041227F9}">
      <dsp:nvSpPr>
        <dsp:cNvPr id="0" name=""/>
        <dsp:cNvSpPr/>
      </dsp:nvSpPr>
      <dsp:spPr>
        <a:xfrm>
          <a:off x="2194063" y="2008103"/>
          <a:ext cx="6216576" cy="320860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9136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Определение уровня медицинской грамотности студентов  Западно-Казахстанского медицинского университета имени Марата Оспанова.  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88715" y="2008103"/>
        <a:ext cx="5221924" cy="3208607"/>
      </dsp:txXfrm>
    </dsp:sp>
    <dsp:sp modelId="{AE579534-95F3-4B41-9682-737B0708696A}">
      <dsp:nvSpPr>
        <dsp:cNvPr id="0" name=""/>
        <dsp:cNvSpPr/>
      </dsp:nvSpPr>
      <dsp:spPr>
        <a:xfrm>
          <a:off x="0" y="313650"/>
          <a:ext cx="3599669" cy="198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latin typeface="Times New Roman" pitchFamily="18" charset="0"/>
              <a:cs typeface="Times New Roman" pitchFamily="18" charset="0"/>
            </a:rPr>
            <a:t>Цель исследования: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7159" y="604395"/>
        <a:ext cx="2545351" cy="14038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16C6A-94BB-4CE5-AD58-028432969BFD}">
      <dsp:nvSpPr>
        <dsp:cNvPr id="0" name=""/>
        <dsp:cNvSpPr/>
      </dsp:nvSpPr>
      <dsp:spPr>
        <a:xfrm>
          <a:off x="0" y="597562"/>
          <a:ext cx="8229600" cy="12548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Проведено одномоментное поперечное исследование.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256" y="658818"/>
        <a:ext cx="8107088" cy="1132313"/>
      </dsp:txXfrm>
    </dsp:sp>
    <dsp:sp modelId="{A8B53FD0-2F11-4156-9A37-43DB63205DE7}">
      <dsp:nvSpPr>
        <dsp:cNvPr id="0" name=""/>
        <dsp:cNvSpPr/>
      </dsp:nvSpPr>
      <dsp:spPr>
        <a:xfrm>
          <a:off x="0" y="2039587"/>
          <a:ext cx="8229600" cy="12548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Исследование проводилось среди студентов І и IV курсов ЗКМУ им.                М. Оспанова.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256" y="2100843"/>
        <a:ext cx="8107088" cy="1132313"/>
      </dsp:txXfrm>
    </dsp:sp>
    <dsp:sp modelId="{829B10F4-1B97-4DFE-A367-3613962F1DE0}">
      <dsp:nvSpPr>
        <dsp:cNvPr id="0" name=""/>
        <dsp:cNvSpPr/>
      </dsp:nvSpPr>
      <dsp:spPr>
        <a:xfrm>
          <a:off x="0" y="3481612"/>
          <a:ext cx="8229600" cy="12548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Респонденты были выбраны методом сплошной выборки. Всего  n = 422 человека, из них на I курсе n=206, на IV курсе n=216.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256" y="3542868"/>
        <a:ext cx="8107088" cy="11323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624D2-0FCE-4B65-96B9-5C6B4AA6C90A}">
      <dsp:nvSpPr>
        <dsp:cNvPr id="0" name=""/>
        <dsp:cNvSpPr/>
      </dsp:nvSpPr>
      <dsp:spPr>
        <a:xfrm>
          <a:off x="0" y="3729"/>
          <a:ext cx="8915400" cy="150180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	Анкета: международная стандартизированная анкета HLS-EU-Q47, разработанная Европейским консорциумом по медицинской грамотности и расширенная Азиатской ассоциацией по медицинской грамотности и переведенная на казахский и русский языки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312" y="77041"/>
        <a:ext cx="8768776" cy="1355181"/>
      </dsp:txXfrm>
    </dsp:sp>
    <dsp:sp modelId="{C5ACE49C-1879-4D39-B5E4-C5348C9B160E}">
      <dsp:nvSpPr>
        <dsp:cNvPr id="0" name=""/>
        <dsp:cNvSpPr/>
      </dsp:nvSpPr>
      <dsp:spPr>
        <a:xfrm>
          <a:off x="0" y="1511128"/>
          <a:ext cx="8915400" cy="8994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	Анкета включает 47 вопросов, измеряющих медицинскую грамотность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905" y="1555033"/>
        <a:ext cx="8827590" cy="811591"/>
      </dsp:txXfrm>
    </dsp:sp>
    <dsp:sp modelId="{7627D87C-39EC-4637-8676-ECACA96950CC}">
      <dsp:nvSpPr>
        <dsp:cNvPr id="0" name=""/>
        <dsp:cNvSpPr/>
      </dsp:nvSpPr>
      <dsp:spPr>
        <a:xfrm>
          <a:off x="0" y="2416375"/>
          <a:ext cx="8915400" cy="2161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	Достоверность и правильность опросника были проверены в ходе исследований в Европе и Азии . В ходе данного исследования надежность и правильность опросника были проверены с помощью коэффициента Альфа Кронбаха и, как следствие, α = 096, что очень хорошо в соответствии с интерпретацией коэффициента Альфа Кронбаха.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5514" y="2521889"/>
        <a:ext cx="8704372" cy="1950431"/>
      </dsp:txXfrm>
    </dsp:sp>
    <dsp:sp modelId="{6878D27D-D1B3-4CA1-8836-1D08DC72BF19}">
      <dsp:nvSpPr>
        <dsp:cNvPr id="0" name=""/>
        <dsp:cNvSpPr/>
      </dsp:nvSpPr>
      <dsp:spPr>
        <a:xfrm>
          <a:off x="0" y="4583176"/>
          <a:ext cx="8915400" cy="10518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	Анкета проводилась в режиме онлайн в системе «Google форма» с ноября 2020 года по январь 2021 года.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349" y="4634525"/>
        <a:ext cx="8812702" cy="949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14B55-86C9-4A29-A9C5-512635794BCB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90DA9-E949-41DD-AF90-A9C59432F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834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5E9EFF">
                <a:alpha val="0"/>
              </a:srgbClr>
            </a:gs>
            <a:gs pos="3000">
              <a:schemeClr val="accent1">
                <a:lumMod val="20000"/>
                <a:lumOff val="80000"/>
              </a:schemeClr>
            </a:gs>
            <a:gs pos="100000">
              <a:srgbClr val="C4D6E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>
            <a:noAutofit/>
          </a:bodyPr>
          <a:lstStyle/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Западно-Казахстанский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медицинский университет</a:t>
            </a:r>
            <a:br>
              <a:rPr lang="ru-RU" sz="3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им. Марата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Оспанова</a:t>
            </a: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105912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КАФЕДРА ОБЩАЯ ГИГИЕНА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Уровень медицинской грамотности студентов НАО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Западно-Казахстанского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медицинского университета имени Марата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Оспанова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Бердешева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Гульшара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Айткалиевна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к.м.н., доцент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СТАТИСТИЧЕСКАЯ ОБРАБОТКА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	Проведен анализ результатов анкетирования по расчету статистических показателей. Данные, собранные в ходе исследования, были включены в Microsoft Excel 2007, а статистическая обработка проводилась с помощью программы STATISTICA 10.0. Метод статистического анализа: описательная статистика и сравнительный анализ для двух независимых групп были рассчитаны с помощью критерия Манна-Уитни, а для двух зависимых групп проводилась с помощью критерия Уилкоксона.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05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	Были рассчитаны индексы медицинской грамотности респондентов в сфере здравоохранения, профилактики заболеваний, укрепления здоровья и индекс общей медицинской грамотности.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26452"/>
              </p:ext>
            </p:extLst>
          </p:nvPr>
        </p:nvGraphicFramePr>
        <p:xfrm>
          <a:off x="304800" y="1346100"/>
          <a:ext cx="8610600" cy="5054700"/>
        </p:xfrm>
        <a:graphic>
          <a:graphicData uri="http://schemas.openxmlformats.org/drawingml/2006/table">
            <a:tbl>
              <a:tblPr/>
              <a:tblGrid>
                <a:gridCol w="3088681"/>
                <a:gridCol w="2271269"/>
                <a:gridCol w="2260050"/>
                <a:gridCol w="990600"/>
              </a:tblGrid>
              <a:tr h="885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Индексы медицинской грамотности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курс (n=206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 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Q1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Q3)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 курс 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(n=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216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3812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 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Q1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Q3)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28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сфере здравоохранения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HC – HL)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33,33 (31,25-38,54)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35,41 (32,29-41,14)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0,014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сфере профилактики заболеваний 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(DP 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HL)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33,88 (32,22-41,11)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37,22 (33,33-43,88)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0,002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сфере профилактики заболеваний 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(HP 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HL)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35,41 (33,33-43,75)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37,50 (33,3-43,75)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0,020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Общая медицинская грамотность 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GHL)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34,75 (32,26-41,13)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36,87 (33,86-41,48)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latin typeface="Times New Roman"/>
                          <a:ea typeface="Times New Roman"/>
                          <a:cs typeface="Times New Roman"/>
                        </a:rPr>
                        <a:t>р&lt;0,001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500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*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 - 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Критерий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Манна </a:t>
                      </a:r>
                      <a:r>
                        <a:rPr lang="kk-KZ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r>
                        <a:rPr lang="kk-KZ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Уитни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/>
                <a:ea typeface="Times New Roman"/>
              </a:rPr>
              <a:t> </a:t>
            </a:r>
            <a:endParaRPr lang="kk-KZ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28600" y="2286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kk-KZ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ИССЛЕДОВАНИЯ</a:t>
            </a:r>
            <a:endParaRPr lang="ru-RU" sz="3200" b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33400" y="1295400"/>
          <a:ext cx="8077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43000" y="76200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Уровень общей медицинской грамотности.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	Таким образом, средний уровень общей медицинской грамотности был охарактеризован как достаточный. Выявлена разница в уровнях медицинской грамотности студентов 1 курса и 4 курса (р&lt;0,001).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БЛАГОДАРЮ ЗА ВНИМАНИЕ!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62000" y="289412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ВВЕДЕНИЕ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066800"/>
          <a:ext cx="8763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62000" y="289412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ВВЕДЕНИЕ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066800"/>
          <a:ext cx="8763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1000" y="387489"/>
            <a:ext cx="8458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kk-KZ" sz="3000" b="1" dirty="0" smtClean="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lvl="0" indent="53340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kk-K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современном обществе повышение общей грамотности населения, в том числе медицинской грамотности, является очень важным и актуальным вопросом во всех странах.</a:t>
            </a:r>
          </a:p>
          <a:p>
            <a:pPr lvl="0" indent="53340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 повышения медицинской грамотности населения отнесен </a:t>
            </a:r>
            <a:r>
              <a:rPr lang="ru-RU" sz="3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Всемирной организацией здравоохранения</a:t>
            </a:r>
            <a:r>
              <a:rPr lang="ru-RU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актуальным проблемам </a:t>
            </a:r>
            <a:r>
              <a:rPr lang="ru-RU" sz="3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общественного здравоохранения. </a:t>
            </a:r>
            <a:r>
              <a:rPr lang="ru-RU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Основой политики здравоохранения должны стать условия повышения грамотности населения и принятия решений относительно их личного здоровья.</a:t>
            </a:r>
            <a:endParaRPr kumimoji="0" lang="kk-K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1000" y="156656"/>
            <a:ext cx="845820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kk-KZ" sz="3000" b="1" dirty="0" smtClean="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lvl="0" indent="53340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kk-KZ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Для формирования наиболее правильного представления о медицинской грамотности населения и принятия необходимых эффективных мер необходимо систематически проводить исследования по повышению грамотности среди отдельных групп населения. Таким образом, изучение и повышение медицинской грамотности населения очень важно для того, чтобы население принимало правильные решения и ответственно относилось к своему здоровью, что в свою очередь положительно влияет на улучшение показателей здоровья и качества жизни населения.</a:t>
            </a:r>
            <a:endParaRPr kumimoji="0" lang="kk-KZ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1000" y="-76200"/>
            <a:ext cx="84582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kk-KZ" sz="2800" b="1" dirty="0" smtClean="0">
              <a:solidFill>
                <a:srgbClr val="0070C0"/>
              </a:solidFill>
              <a:latin typeface="Times New Roman"/>
              <a:ea typeface="Times New Roman"/>
              <a:cs typeface="Times New Roman"/>
            </a:endParaRPr>
          </a:p>
          <a:p>
            <a:pPr lvl="0" indent="53340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Вопрос о важности исследования уровня грамотности в европейских странах впервые был рассмотрен Всемирной организацией здравоохранения. Так, в период с 2009 по 2012 годы в 8 странах Европы-Австрии, Болгарии, Германии, Греции, Ирландии, Нидерландах, Польше и Испании (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European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Health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Literacy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Survey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2009-2012) проведено европейское исследование грамотности по вопросам здоровья. Результаты опроса показали, что почти у половины европейцев грамотность в вопросах здоровья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недостаточна и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проблематична. Это исследование показало, что у 12% всех респондентов недостаточно общей грамотности в вопросах здоровья, а у 35% - проблемной.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3400" y="381000"/>
          <a:ext cx="8039100" cy="5942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95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МАТЕРИАЛЫ И МЕТОДЫ ИССЛЕДОВАНИЯ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533400" y="10668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95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МАТЕРИАЛЫ И МЕТОДЫ ИССЛЕДОВАНИЯ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76200" y="914400"/>
          <a:ext cx="89154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95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294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Западно-Казахстанский медицинский университет  им. Марата Оспанова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МАТЕРИАЛЫ И МЕТОДЫ ИССЛЕДОВАНИЯ</vt:lpstr>
      <vt:lpstr>МАТЕРИАЛЫ И МЕТОДЫ ИССЛЕДОВАНИЯ</vt:lpstr>
      <vt:lpstr>СТАТИСТИЧЕСКАЯ ОБРАБОТКА</vt:lpstr>
      <vt:lpstr>РЕЗУЛЬТАТЫ ИССЛЕДОВАНИЯ</vt:lpstr>
      <vt:lpstr>РЕЗУЛЬТАТЫ ИССЛЕДОВАНИЯ</vt:lpstr>
      <vt:lpstr> 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«МАРАТ ОСПАНОВ АТЫНДАҒЫ БАТЫС ҚАЗАҚСТАН МЕДИЦИНА УНИВЕРСИТЕТІ» коммерциялық емес акционерлік қоғамы</dc:title>
  <dc:creator>PC-18</dc:creator>
  <cp:lastModifiedBy>lenovo</cp:lastModifiedBy>
  <cp:revision>121</cp:revision>
  <dcterms:created xsi:type="dcterms:W3CDTF">2019-10-18T03:59:56Z</dcterms:created>
  <dcterms:modified xsi:type="dcterms:W3CDTF">2021-04-14T07:57:34Z</dcterms:modified>
</cp:coreProperties>
</file>