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94" r:id="rId4"/>
    <p:sldId id="276" r:id="rId5"/>
    <p:sldId id="278" r:id="rId6"/>
    <p:sldId id="289" r:id="rId7"/>
    <p:sldId id="290" r:id="rId8"/>
    <p:sldId id="292" r:id="rId9"/>
    <p:sldId id="293" r:id="rId10"/>
    <p:sldId id="295" r:id="rId11"/>
    <p:sldId id="270" r:id="rId1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00"/>
    <a:srgbClr val="00CC00"/>
    <a:srgbClr val="CCCC00"/>
    <a:srgbClr val="9900FF"/>
    <a:srgbClr val="FF6600"/>
    <a:srgbClr val="0099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148"/>
    <p:restoredTop sz="95765" autoAdjust="0"/>
  </p:normalViewPr>
  <p:slideViewPr>
    <p:cSldViewPr>
      <p:cViewPr>
        <p:scale>
          <a:sx n="70" d="100"/>
          <a:sy n="70" d="100"/>
        </p:scale>
        <p:origin x="-752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175107C-BB5E-40E4-929D-63B25032AD8A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FCF0904-9992-4A07-8E9F-475D52C93E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7866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0C42D-5F22-46CD-AC5D-24872B0D43B4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78D81-AB60-49A4-8F05-BEF9AAD02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57FAF-EB38-4A23-B083-2ACF9488440D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6BC2C-51BD-448B-ADD7-1D7FA36AE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5584A-487A-423C-B1FB-FB618C62A08C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A3CB3-6AD3-4CCB-A7FB-4AC59B339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F21E8-668B-449E-AAA4-E8DCAF4E370C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A51F7-2047-4519-9F71-C6B7BE631B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A5355-15C6-431D-BF66-44BC711EE29F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59118-A89E-4645-9D13-14902F99B4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70B00-FA27-4977-861C-40F634F43359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EC22D-1CD7-44CE-B432-DCC63F9B4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8A63A-0B7B-41CC-8628-26CBABE0213D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E6F83-887D-48E1-B8A4-5C36881088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B74E5-299E-444C-9EBD-6540BBF8AF2F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120CF-A42D-46C6-B090-1A84129A3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B8EC8-705C-4438-9EAC-B177A18F579B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19A94-379E-4F2D-B8E3-84B42D9D1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BA5E9-D571-474E-8A96-E1D98CC05974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625A-D561-4726-B2C5-ABB3B05F3B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29A98-7C00-4265-8DCF-610851910EB2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39757-9CE2-448C-83D6-EF8A409924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85E044-869E-4BEC-8C67-FF83F5E9E2E1}" type="datetimeFigureOut">
              <a:rPr lang="ru-RU"/>
              <a:pPr>
                <a:defRPr/>
              </a:pPr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E4B060-8418-4DBE-8F31-7B5172E477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357188"/>
            <a:ext cx="9144000" cy="571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rgbClr val="800000"/>
                </a:solidFill>
              </a:rPr>
              <a:t>       ФБУН «Уфимский НИИ медицины труда и экологии человека»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5715000"/>
            <a:ext cx="9144000" cy="214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Рисунок 10" descr="эмблема.jpg"/>
          <p:cNvPicPr>
            <a:picLocks noChangeAspect="1"/>
          </p:cNvPicPr>
          <p:nvPr/>
        </p:nvPicPr>
        <p:blipFill>
          <a:blip r:embed="rId3"/>
          <a:srcRect t="16667" r="11111" b="16667"/>
          <a:stretch>
            <a:fillRect/>
          </a:stretch>
        </p:blipFill>
        <p:spPr>
          <a:xfrm>
            <a:off x="500063" y="392113"/>
            <a:ext cx="500062" cy="4651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  <p:sp>
        <p:nvSpPr>
          <p:cNvPr id="6" name="Прямоугольник 5"/>
          <p:cNvSpPr/>
          <p:nvPr/>
        </p:nvSpPr>
        <p:spPr>
          <a:xfrm>
            <a:off x="0" y="3429000"/>
            <a:ext cx="9144000" cy="2357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ВОПРОСЫ  ПОЧВЕННОГО  ПЛОДОРОДИЯ</a:t>
            </a:r>
          </a:p>
          <a:p>
            <a:pPr algn="r">
              <a:spcBef>
                <a:spcPts val="1200"/>
              </a:spcBef>
            </a:pPr>
            <a:r>
              <a:rPr lang="ru-RU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ru-RU" b="1" dirty="0">
                <a:solidFill>
                  <a:srgbClr val="800000"/>
                </a:solidFill>
                <a:cs typeface="Microsoft New Tai Lue" pitchFamily="34" charset="0"/>
              </a:rPr>
              <a:t>окладчик: </a:t>
            </a:r>
            <a:r>
              <a:rPr lang="ru-RU" b="1" dirty="0" err="1">
                <a:solidFill>
                  <a:srgbClr val="800000"/>
                </a:solidFill>
                <a:cs typeface="Microsoft New Tai Lue" pitchFamily="34" charset="0"/>
              </a:rPr>
              <a:t>Вагапова</a:t>
            </a:r>
            <a:r>
              <a:rPr lang="ru-RU" b="1" dirty="0">
                <a:solidFill>
                  <a:srgbClr val="800000"/>
                </a:solidFill>
                <a:cs typeface="Microsoft New Tai Lue" pitchFamily="34" charset="0"/>
              </a:rPr>
              <a:t> Д.М.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Рисунок 1" descr="зерно.JPG"/>
          <p:cNvPicPr>
            <a:picLocks noChangeAspect="1"/>
          </p:cNvPicPr>
          <p:nvPr/>
        </p:nvPicPr>
        <p:blipFill>
          <a:blip r:embed="rId2"/>
          <a:srcRect t="47598" b="37997"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857250"/>
            <a:ext cx="9144000" cy="714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800000"/>
              </a:solidFill>
            </a:endParaRPr>
          </a:p>
        </p:txBody>
      </p:sp>
      <p:graphicFrame>
        <p:nvGraphicFramePr>
          <p:cNvPr id="35890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718374"/>
              </p:ext>
            </p:extLst>
          </p:nvPr>
        </p:nvGraphicFramePr>
        <p:xfrm>
          <a:off x="0" y="792163"/>
          <a:ext cx="9145905" cy="5796916"/>
        </p:xfrm>
        <a:graphic>
          <a:graphicData uri="http://schemas.openxmlformats.org/drawingml/2006/table">
            <a:tbl>
              <a:tblPr/>
              <a:tblGrid>
                <a:gridCol w="893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8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ВЫВОДЫ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480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5350">
                <a:tc>
                  <a:txBody>
                    <a:bodyPr/>
                    <a:lstStyle/>
                    <a:p>
                      <a:pPr algn="just"/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Понятие почвы расширилось: почва, в отличие от традиционного взгляда, состоит из выветренной материнской породы, органического вещества (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опада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отпада), 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биоты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минеральных солей. В каждой из частей происходят динамические явления.</a:t>
                      </a:r>
                    </a:p>
                    <a:p>
                      <a:pPr algn="just"/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Величина почвенного плодородия зависит от количества органического вещества  и воды, поступающих в почву,  состояния  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биоты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и наличия солнечного света.                                                                     </a:t>
                      </a:r>
                    </a:p>
                    <a:p>
                      <a:pPr algn="just"/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Необходимо технологическое реформирование сельского хозяйства посредством освоения в нем новых технологий переработки органики и внесением комплексных удобрений, содержащих как органические вещества, так и неорганические микроэлементы. Должны быть предприняты меры по части обеспечения продовольственной программы  как Российского  государства, так  и стран мирового сообщества в разработке методологических положений и практических рекомендаций по формированию и реализации открытий сельскохозяйственной науки.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403152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311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5715000"/>
            <a:ext cx="9144000" cy="214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Рисунок 10" descr="эмблема.jpg"/>
          <p:cNvPicPr>
            <a:picLocks noChangeAspect="1"/>
          </p:cNvPicPr>
          <p:nvPr/>
        </p:nvPicPr>
        <p:blipFill>
          <a:blip r:embed="rId3"/>
          <a:srcRect t="16667" r="11111" b="16667"/>
          <a:stretch>
            <a:fillRect/>
          </a:stretch>
        </p:blipFill>
        <p:spPr>
          <a:xfrm>
            <a:off x="500063" y="392113"/>
            <a:ext cx="500062" cy="4651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  <p:sp>
        <p:nvSpPr>
          <p:cNvPr id="6" name="Прямоугольник 5"/>
          <p:cNvSpPr/>
          <p:nvPr/>
        </p:nvSpPr>
        <p:spPr>
          <a:xfrm>
            <a:off x="0" y="4714875"/>
            <a:ext cx="9144000" cy="1000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rgbClr val="800000"/>
                </a:solidFill>
              </a:rPr>
              <a:t>БЛАГОДАРЮ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1428750" y="142875"/>
            <a:ext cx="7535863" cy="6715125"/>
          </a:xfrm>
        </p:spPr>
        <p:txBody>
          <a:bodyPr>
            <a:normAutofit/>
          </a:bodyPr>
          <a:lstStyle/>
          <a:p>
            <a:pPr marL="215900" indent="358775" algn="just">
              <a:lnSpc>
                <a:spcPct val="80000"/>
              </a:lnSpc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Теория почвенного плодородия строилась во многом на представлениях первого немецкого ученого – агронома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А.Тэера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(1752-1828) и агрохимика  Ю. Либиха (1803-1873). Они считали, что: «Почва состоит из перегноя (гумуса), азота, фосфора калийных солей, воды, воздуха, глины и песка»  [1,5]. По этим  теориям,  почвенное плодородие сводилось  к статическому понятию, определяемому наличием  в почве гумуса и минеральных веществ в усваиваемой форме.</a:t>
            </a:r>
          </a:p>
          <a:p>
            <a:pPr marL="215900" indent="358775" algn="just">
              <a:lnSpc>
                <a:spcPct val="80000"/>
              </a:lnSpc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Рисунок 3" descr="зерно.JPG"/>
          <p:cNvPicPr>
            <a:picLocks noChangeAspect="1"/>
          </p:cNvPicPr>
          <p:nvPr/>
        </p:nvPicPr>
        <p:blipFill>
          <a:blip r:embed="rId2"/>
          <a:srcRect l="28125" r="57031"/>
          <a:stretch>
            <a:fillRect/>
          </a:stretch>
        </p:blipFill>
        <p:spPr bwMode="auto">
          <a:xfrm>
            <a:off x="0" y="26988"/>
            <a:ext cx="13573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1357313" y="0"/>
            <a:ext cx="71437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1428750" y="142875"/>
            <a:ext cx="7535863" cy="6715125"/>
          </a:xfrm>
        </p:spPr>
        <p:txBody>
          <a:bodyPr>
            <a:normAutofit/>
          </a:bodyPr>
          <a:lstStyle/>
          <a:p>
            <a:pPr marL="215900" indent="358775" algn="just">
              <a:lnSpc>
                <a:spcPct val="80000"/>
              </a:lnSpc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Последние достижения в науке показали, что такое представление о почве и ее плодородии   не является полным.</a:t>
            </a:r>
          </a:p>
          <a:p>
            <a:pPr marL="215900" indent="358775" algn="just">
              <a:lnSpc>
                <a:spcPct val="80000"/>
              </a:lnSpc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По мнению современных ученых: </a:t>
            </a:r>
          </a:p>
          <a:p>
            <a:pPr marL="215900" indent="358775" algn="just">
              <a:lnSpc>
                <a:spcPct val="80000"/>
              </a:lnSpc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«…Почвенное плодородие – комплекс взаимодействия соответствующих частей органического и неорганического компонента природной системы при участии солнечной энергии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». </a:t>
            </a:r>
          </a:p>
        </p:txBody>
      </p:sp>
      <p:pic>
        <p:nvPicPr>
          <p:cNvPr id="15363" name="Рисунок 3" descr="зерно.JPG"/>
          <p:cNvPicPr>
            <a:picLocks noChangeAspect="1"/>
          </p:cNvPicPr>
          <p:nvPr/>
        </p:nvPicPr>
        <p:blipFill>
          <a:blip r:embed="rId2"/>
          <a:srcRect l="28125" r="57031"/>
          <a:stretch>
            <a:fillRect/>
          </a:stretch>
        </p:blipFill>
        <p:spPr bwMode="auto">
          <a:xfrm>
            <a:off x="0" y="26988"/>
            <a:ext cx="13573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1357313" y="0"/>
            <a:ext cx="71437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Рисунок 1" descr="зерно.JPG"/>
          <p:cNvPicPr>
            <a:picLocks noChangeAspect="1"/>
          </p:cNvPicPr>
          <p:nvPr/>
        </p:nvPicPr>
        <p:blipFill>
          <a:blip r:embed="rId2"/>
          <a:srcRect t="47598" b="37997"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857250"/>
            <a:ext cx="9144000" cy="714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800000"/>
              </a:solidFill>
            </a:endParaRPr>
          </a:p>
        </p:txBody>
      </p:sp>
      <p:graphicFrame>
        <p:nvGraphicFramePr>
          <p:cNvPr id="32912" name="Group 1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250217"/>
              </p:ext>
            </p:extLst>
          </p:nvPr>
        </p:nvGraphicFramePr>
        <p:xfrm>
          <a:off x="0" y="792163"/>
          <a:ext cx="9145905" cy="7045338"/>
        </p:xfrm>
        <a:graphic>
          <a:graphicData uri="http://schemas.openxmlformats.org/drawingml/2006/table">
            <a:tbl>
              <a:tblPr/>
              <a:tblGrid>
                <a:gridCol w="893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520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ИССЛЕДОВАНИЯ: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480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057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Проанализировать вопросы почвенного плодородия  в современных  условиях.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403152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Рисунок 1" descr="зерно.JPG"/>
          <p:cNvPicPr>
            <a:picLocks noChangeAspect="1"/>
          </p:cNvPicPr>
          <p:nvPr/>
        </p:nvPicPr>
        <p:blipFill>
          <a:blip r:embed="rId2"/>
          <a:srcRect t="47598" b="37997"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857250"/>
            <a:ext cx="9144000" cy="714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800000"/>
              </a:solidFill>
            </a:endParaRPr>
          </a:p>
        </p:txBody>
      </p:sp>
      <p:graphicFrame>
        <p:nvGraphicFramePr>
          <p:cNvPr id="35890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026861"/>
              </p:ext>
            </p:extLst>
          </p:nvPr>
        </p:nvGraphicFramePr>
        <p:xfrm>
          <a:off x="0" y="792163"/>
          <a:ext cx="9145905" cy="5534026"/>
        </p:xfrm>
        <a:graphic>
          <a:graphicData uri="http://schemas.openxmlformats.org/drawingml/2006/table">
            <a:tbl>
              <a:tblPr/>
              <a:tblGrid>
                <a:gridCol w="893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8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МАТЕРИАЛ   И   МЕТОДЫ: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480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работе использованы результаты полевых испытаний Министерства сельского хозяйства Республики Башкортостан с применением органо-минеральных удобрений (ОМУ). 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403152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Рисунок 1" descr="зерно.JPG"/>
          <p:cNvPicPr>
            <a:picLocks noChangeAspect="1"/>
          </p:cNvPicPr>
          <p:nvPr/>
        </p:nvPicPr>
        <p:blipFill>
          <a:blip r:embed="rId2"/>
          <a:srcRect t="47598" b="37997"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857250"/>
            <a:ext cx="9144000" cy="714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800000"/>
              </a:solidFill>
            </a:endParaRPr>
          </a:p>
        </p:txBody>
      </p:sp>
      <p:graphicFrame>
        <p:nvGraphicFramePr>
          <p:cNvPr id="35890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032169"/>
              </p:ext>
            </p:extLst>
          </p:nvPr>
        </p:nvGraphicFramePr>
        <p:xfrm>
          <a:off x="0" y="792163"/>
          <a:ext cx="9145905" cy="6174060"/>
        </p:xfrm>
        <a:graphic>
          <a:graphicData uri="http://schemas.openxmlformats.org/drawingml/2006/table">
            <a:tbl>
              <a:tblPr/>
              <a:tblGrid>
                <a:gridCol w="893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8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480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53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Известно, что углекислый газ </a:t>
                      </a:r>
                      <a:r>
                        <a:rPr lang="en-US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ru-RU" sz="2800" b="1" kern="120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 </a:t>
                      </a:r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составляет основу питания растений. Основным его источником являются отмершие части растений (опал), переработанная организмом животных растительная пища (фекалии) и тела умерших организмов (отпад). Употребление в пищу </a:t>
                      </a:r>
                      <a:r>
                        <a:rPr lang="ru-RU" sz="2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опада</a:t>
                      </a:r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отпада и фекалий различными почвенными организмами приводит к выделению к выделению в атмосферу </a:t>
                      </a:r>
                      <a:r>
                        <a:rPr lang="en-US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ru-RU" sz="2800" b="1" kern="120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иных газов в количествах, достаточных для воспроизводства растений. 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403152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Рисунок 1" descr="зерно.JPG"/>
          <p:cNvPicPr>
            <a:picLocks noChangeAspect="1"/>
          </p:cNvPicPr>
          <p:nvPr/>
        </p:nvPicPr>
        <p:blipFill>
          <a:blip r:embed="rId2"/>
          <a:srcRect t="47598" b="37997"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857250"/>
            <a:ext cx="9144000" cy="714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800000"/>
              </a:solidFill>
            </a:endParaRPr>
          </a:p>
        </p:txBody>
      </p:sp>
      <p:graphicFrame>
        <p:nvGraphicFramePr>
          <p:cNvPr id="35890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575430"/>
              </p:ext>
            </p:extLst>
          </p:nvPr>
        </p:nvGraphicFramePr>
        <p:xfrm>
          <a:off x="0" y="792163"/>
          <a:ext cx="9145905" cy="6246068"/>
        </p:xfrm>
        <a:graphic>
          <a:graphicData uri="http://schemas.openxmlformats.org/drawingml/2006/table">
            <a:tbl>
              <a:tblPr/>
              <a:tblGrid>
                <a:gridCol w="893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8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480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7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Появилось и другое мнение об определении  понятия почвы: «Почва, в отличие от традиционного взгляда, состоит из выветренной материнской породы, органического вещества </a:t>
                      </a:r>
                      <a:r>
                        <a:rPr lang="ru-RU" sz="2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опада</a:t>
                      </a:r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отпада, и </a:t>
                      </a:r>
                      <a:r>
                        <a:rPr lang="ru-RU" sz="2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биоты</a:t>
                      </a:r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В каждой из этих частей содержатся минеральные соли».</a:t>
                      </a:r>
                    </a:p>
                    <a:p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Ученые раскрыли, что в земле, т.е. почве происходят динамические  явления, что почва не есть нечто статическое.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403152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Рисунок 1" descr="зерно.JPG"/>
          <p:cNvPicPr>
            <a:picLocks noChangeAspect="1"/>
          </p:cNvPicPr>
          <p:nvPr/>
        </p:nvPicPr>
        <p:blipFill>
          <a:blip r:embed="rId2"/>
          <a:srcRect t="47598" b="37997"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857250"/>
            <a:ext cx="9144000" cy="714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800000"/>
              </a:solidFill>
            </a:endParaRPr>
          </a:p>
        </p:txBody>
      </p:sp>
      <p:graphicFrame>
        <p:nvGraphicFramePr>
          <p:cNvPr id="35890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337756"/>
              </p:ext>
            </p:extLst>
          </p:nvPr>
        </p:nvGraphicFramePr>
        <p:xfrm>
          <a:off x="0" y="792163"/>
          <a:ext cx="9145905" cy="5534026"/>
        </p:xfrm>
        <a:graphic>
          <a:graphicData uri="http://schemas.openxmlformats.org/drawingml/2006/table">
            <a:tbl>
              <a:tblPr/>
              <a:tblGrid>
                <a:gridCol w="893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8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480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Величина почвенного плодородия зависит от количества органического вещества  и воды, поступающих в почву, и  состояния  </a:t>
                      </a:r>
                      <a:r>
                        <a:rPr lang="ru-RU" sz="2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биоты</a:t>
                      </a:r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наличия солнечного света.                                                                     В работе ученых   описывается, что    важнейшую роль для почвенного плодородия  играют именно Круговорот воды и Кругооборот органического вещества, выступающих в роли главного Закона жизни на Земле.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403152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Рисунок 1" descr="зерно.JPG"/>
          <p:cNvPicPr>
            <a:picLocks noChangeAspect="1"/>
          </p:cNvPicPr>
          <p:nvPr/>
        </p:nvPicPr>
        <p:blipFill>
          <a:blip r:embed="rId2"/>
          <a:srcRect t="47598" b="37997"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857250"/>
            <a:ext cx="9144000" cy="714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800000"/>
              </a:solidFill>
            </a:endParaRPr>
          </a:p>
        </p:txBody>
      </p:sp>
      <p:graphicFrame>
        <p:nvGraphicFramePr>
          <p:cNvPr id="35890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941708"/>
              </p:ext>
            </p:extLst>
          </p:nvPr>
        </p:nvGraphicFramePr>
        <p:xfrm>
          <a:off x="0" y="792163"/>
          <a:ext cx="9145905" cy="6462092"/>
        </p:xfrm>
        <a:graphic>
          <a:graphicData uri="http://schemas.openxmlformats.org/drawingml/2006/table">
            <a:tbl>
              <a:tblPr/>
              <a:tblGrid>
                <a:gridCol w="893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8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480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34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Нарушение этого Закона в сельском хозяйстве приводит к тем издержкам, которые обуславливают падение севооборота в России и во всем мире. Процесс Кругооборота органических веществ существует  много лет. Но только в последние годы, благодаря осмыслению многими учеными и появлению опытных данных у биологов, почвоведов, испытанию урожайности на опытных полях сельхозугодий, появились статьи,  подтверждающие  этот Кругооборот органического  вещества, играющий в пищевой цепочке одну из главных ролей.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403152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1524</TotalTime>
  <Words>574</Words>
  <Application>Microsoft Macintosh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</dc:creator>
  <cp:lastModifiedBy>Microsoft Office User</cp:lastModifiedBy>
  <cp:revision>198</cp:revision>
  <cp:lastPrinted>2017-04-06T09:14:23Z</cp:lastPrinted>
  <dcterms:created xsi:type="dcterms:W3CDTF">2015-09-17T12:38:27Z</dcterms:created>
  <dcterms:modified xsi:type="dcterms:W3CDTF">2021-04-13T07:08:03Z</dcterms:modified>
</cp:coreProperties>
</file>