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290" r:id="rId4"/>
    <p:sldId id="289" r:id="rId5"/>
    <p:sldId id="291" r:id="rId6"/>
    <p:sldId id="292" r:id="rId7"/>
    <p:sldId id="296" r:id="rId8"/>
    <p:sldId id="295" r:id="rId9"/>
    <p:sldId id="28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istral" panose="03090702030407020403" pitchFamily="66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290" userDrawn="1">
          <p15:clr>
            <a:srgbClr val="A4A3A4"/>
          </p15:clr>
        </p15:guide>
        <p15:guide id="3" userDrawn="1">
          <p15:clr>
            <a:srgbClr val="547EBF"/>
          </p15:clr>
        </p15:guide>
        <p15:guide id="4" pos="5760" userDrawn="1">
          <p15:clr>
            <a:srgbClr val="A4A3A4"/>
          </p15:clr>
        </p15:guide>
        <p15:guide id="5" pos="1157" userDrawn="1">
          <p15:clr>
            <a:srgbClr val="A4A3A4"/>
          </p15:clr>
        </p15:guide>
        <p15:guide id="7" pos="3470" userDrawn="1">
          <p15:clr>
            <a:srgbClr val="A4A3A4"/>
          </p15:clr>
        </p15:guide>
        <p15:guide id="8" pos="4603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3240" userDrawn="1">
          <p15:clr>
            <a:srgbClr val="A4A3A4"/>
          </p15:clr>
        </p15:guide>
        <p15:guide id="11" orient="horz" pos="10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B3"/>
    <a:srgbClr val="D09E00"/>
    <a:srgbClr val="71788D"/>
    <a:srgbClr val="B4B8CC"/>
    <a:srgbClr val="A6ABC2"/>
    <a:srgbClr val="999EB9"/>
    <a:srgbClr val="8B3331"/>
    <a:srgbClr val="FEE5CA"/>
    <a:srgbClr val="FCDDC4"/>
    <a:srgbClr val="DAF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5322" autoAdjust="0"/>
  </p:normalViewPr>
  <p:slideViewPr>
    <p:cSldViewPr>
      <p:cViewPr varScale="1">
        <p:scale>
          <a:sx n="156" d="100"/>
          <a:sy n="156" d="100"/>
        </p:scale>
        <p:origin x="224" y="176"/>
      </p:cViewPr>
      <p:guideLst>
        <p:guide orient="horz" pos="2164"/>
        <p:guide pos="2290"/>
        <p:guide/>
        <p:guide pos="5760"/>
        <p:guide pos="1157"/>
        <p:guide pos="3470"/>
        <p:guide pos="4603"/>
        <p:guide orient="horz"/>
        <p:guide orient="horz" pos="3240"/>
        <p:guide orient="horz" pos="10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445-D5A4-4928-BB9B-10F32433409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1093-118E-41F1-8F86-834B3A82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0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F1093-118E-41F1-8F86-834B3A82A9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9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1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1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1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1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93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1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6pPr>
            <a:lvl7pPr marL="3657554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8pPr>
            <a:lvl9pPr marL="487673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5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38601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8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6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1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49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6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C451-AF1E-4FC9-86A5-892E397E56E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656D-9A25-4AB7-8923-10AD1A46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4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8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4" indent="-457194" algn="l" defTabSz="121918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defTabSz="121918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82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75" indent="-304798" algn="l" defTabSz="121918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67" indent="-304798" algn="l" defTabSz="121918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59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2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4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6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510FFE-8E83-4EA2-B028-C985BDA74D8C}"/>
              </a:ext>
            </a:extLst>
          </p:cNvPr>
          <p:cNvSpPr txBox="1"/>
          <p:nvPr/>
        </p:nvSpPr>
        <p:spPr>
          <a:xfrm>
            <a:off x="828000" y="235114"/>
            <a:ext cx="61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Республиканское унитарное предприятие </a:t>
            </a:r>
            <a:br>
              <a:rPr lang="ru-RU" sz="1400" dirty="0"/>
            </a:br>
            <a:r>
              <a:rPr lang="ru-RU" sz="1400" dirty="0"/>
              <a:t>«Научно-практический центр гигиены», Республика Беларусь, г. Минск</a:t>
            </a:r>
          </a:p>
        </p:txBody>
      </p:sp>
      <p:pic>
        <p:nvPicPr>
          <p:cNvPr id="10" name="Picture 3" descr="D:\Новая папка\Общая-06\работка\логотипы центра\Рисунок2.png">
            <a:extLst>
              <a:ext uri="{FF2B5EF4-FFF2-40B4-BE49-F238E27FC236}">
                <a16:creationId xmlns:a16="http://schemas.microsoft.com/office/drawing/2014/main" id="{4E8CA85E-5618-4E84-9961-A1407E22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9" y="235114"/>
            <a:ext cx="323187" cy="3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5FC4B-6BF9-46EC-A826-99A3FF9EE1AD}"/>
              </a:ext>
            </a:extLst>
          </p:cNvPr>
          <p:cNvSpPr/>
          <p:nvPr/>
        </p:nvSpPr>
        <p:spPr>
          <a:xfrm>
            <a:off x="277137" y="2944352"/>
            <a:ext cx="44149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 err="1">
                <a:solidFill>
                  <a:srgbClr val="3E3F40"/>
                </a:solidFill>
                <a:cs typeface="Arial" pitchFamily="34" charset="0"/>
              </a:rPr>
              <a:t>Василькевич</a:t>
            </a:r>
            <a:r>
              <a:rPr lang="ru-RU" sz="1100" dirty="0">
                <a:solidFill>
                  <a:srgbClr val="3E3F40"/>
                </a:solidFill>
                <a:cs typeface="Arial" pitchFamily="34" charset="0"/>
              </a:rPr>
              <a:t> Вадим Михайлович,</a:t>
            </a:r>
            <a:r>
              <a:rPr lang="ru-RU" sz="11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к.м.н., старший научный сотрудник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A7A74DE-657A-4AB5-A8A3-9F34A938658F}"/>
              </a:ext>
            </a:extLst>
          </p:cNvPr>
          <p:cNvSpPr/>
          <p:nvPr/>
        </p:nvSpPr>
        <p:spPr>
          <a:xfrm>
            <a:off x="108414" y="3258895"/>
            <a:ext cx="4096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u="sng" dirty="0">
                <a:solidFill>
                  <a:srgbClr val="3E3F40"/>
                </a:solidFill>
                <a:cs typeface="Arial" pitchFamily="34" charset="0"/>
              </a:rPr>
              <a:t>Михайлова Наталья Николаевна, </a:t>
            </a:r>
            <a:r>
              <a:rPr lang="ru-RU" sz="1100" u="sng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младший научный сотрудник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40E78C-C69C-4EB7-9B74-E0F2773D8A46}"/>
              </a:ext>
            </a:extLst>
          </p:cNvPr>
          <p:cNvSpPr txBox="1"/>
          <p:nvPr/>
        </p:nvSpPr>
        <p:spPr>
          <a:xfrm>
            <a:off x="5955902" y="4645703"/>
            <a:ext cx="135136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www.rspch.by</a:t>
            </a:r>
            <a:endParaRPr 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17816C-4685-42D0-91C9-9FE4B45BE217}"/>
              </a:ext>
            </a:extLst>
          </p:cNvPr>
          <p:cNvSpPr txBox="1"/>
          <p:nvPr/>
        </p:nvSpPr>
        <p:spPr>
          <a:xfrm>
            <a:off x="7524000" y="4645703"/>
            <a:ext cx="135136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www.certificate.by</a:t>
            </a:r>
            <a:endParaRPr 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4F5FD-8432-4B30-99F4-3A43C2AC2473}"/>
              </a:ext>
            </a:extLst>
          </p:cNvPr>
          <p:cNvSpPr txBox="1"/>
          <p:nvPr/>
        </p:nvSpPr>
        <p:spPr>
          <a:xfrm>
            <a:off x="310950" y="1371421"/>
            <a:ext cx="871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kern="0" dirty="0">
                <a:solidFill>
                  <a:prstClr val="black"/>
                </a:solidFill>
              </a:rPr>
              <a:t>ОСНОВНЫЕ РЕЗУЛЬТАТЫ </a:t>
            </a:r>
          </a:p>
          <a:p>
            <a:pPr lvl="0" algn="ctr">
              <a:defRPr/>
            </a:pPr>
            <a:r>
              <a:rPr lang="ru-RU" sz="2200" b="1" kern="0" dirty="0">
                <a:solidFill>
                  <a:prstClr val="black"/>
                </a:solidFill>
              </a:rPr>
              <a:t>ЭКСПЕРИМЕНТАЛЬНОЙ ТОКСИКОЛОГИЧЕСКОЙ ОЦЕНКИ </a:t>
            </a:r>
          </a:p>
          <a:p>
            <a:pPr lvl="0" algn="ctr">
              <a:defRPr/>
            </a:pPr>
            <a:r>
              <a:rPr lang="ru-RU" sz="2200" b="1" kern="0" dirty="0" err="1">
                <a:solidFill>
                  <a:prstClr val="black"/>
                </a:solidFill>
              </a:rPr>
              <a:t>НАНОКОМПОЗИТА</a:t>
            </a:r>
            <a:r>
              <a:rPr lang="ru-RU" sz="2200" b="1" kern="0" dirty="0">
                <a:solidFill>
                  <a:prstClr val="black"/>
                </a:solidFill>
              </a:rPr>
              <a:t> ПЕКТИН-СЕРЕБРО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5D1F27-F808-4EF4-9167-75816A7E6328}"/>
              </a:ext>
            </a:extLst>
          </p:cNvPr>
          <p:cNvSpPr/>
          <p:nvPr/>
        </p:nvSpPr>
        <p:spPr>
          <a:xfrm>
            <a:off x="277137" y="3573438"/>
            <a:ext cx="640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3E3F40"/>
                </a:solidFill>
                <a:cs typeface="Arial" pitchFamily="34" charset="0"/>
              </a:rPr>
              <a:t>Богданов Руслан Валерьевич,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к.м.н., заведующий лабораторией промышленной токсикологии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A5605-2C3D-4A24-AD3C-21BACDCFE872}"/>
              </a:ext>
            </a:extLst>
          </p:cNvPr>
          <p:cNvSpPr txBox="1"/>
          <p:nvPr/>
        </p:nvSpPr>
        <p:spPr>
          <a:xfrm>
            <a:off x="268329" y="2646697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Авторы: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E01398-440E-474B-8BD2-CE96780C4AB0}"/>
              </a:ext>
            </a:extLst>
          </p:cNvPr>
          <p:cNvSpPr/>
          <p:nvPr/>
        </p:nvSpPr>
        <p:spPr>
          <a:xfrm>
            <a:off x="252000" y="3956125"/>
            <a:ext cx="3043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лаборатории промышленной токсикологии</a:t>
            </a:r>
            <a:endParaRPr lang="ru-RU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395E4-28DA-4363-92D2-A95EBDE5BC30}"/>
              </a:ext>
            </a:extLst>
          </p:cNvPr>
          <p:cNvSpPr txBox="1"/>
          <p:nvPr/>
        </p:nvSpPr>
        <p:spPr>
          <a:xfrm>
            <a:off x="268329" y="4286057"/>
            <a:ext cx="39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Докладчик: Михайлова Наталья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56797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F76D3F2-B722-4AD7-ABF3-1610E382796A}"/>
              </a:ext>
            </a:extLst>
          </p:cNvPr>
          <p:cNvSpPr/>
          <p:nvPr/>
        </p:nvSpPr>
        <p:spPr>
          <a:xfrm>
            <a:off x="4827037" y="1961316"/>
            <a:ext cx="2660398" cy="1245344"/>
          </a:xfrm>
          <a:prstGeom prst="rect">
            <a:avLst/>
          </a:prstGeom>
          <a:solidFill>
            <a:srgbClr val="DA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1546FC-C82F-484E-B20C-34DD32F4AF0C}"/>
              </a:ext>
            </a:extLst>
          </p:cNvPr>
          <p:cNvSpPr/>
          <p:nvPr/>
        </p:nvSpPr>
        <p:spPr>
          <a:xfrm>
            <a:off x="269212" y="0"/>
            <a:ext cx="268619" cy="926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DDA957-1D9A-4944-9125-898DA5748077}"/>
              </a:ext>
            </a:extLst>
          </p:cNvPr>
          <p:cNvCxnSpPr>
            <a:cxnSpLocks/>
          </p:cNvCxnSpPr>
          <p:nvPr/>
        </p:nvCxnSpPr>
        <p:spPr>
          <a:xfrm flipH="1">
            <a:off x="5364000" y="195750"/>
            <a:ext cx="3780000" cy="0"/>
          </a:xfrm>
          <a:prstGeom prst="line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6D5FA-FF95-4E01-8269-AAB7B0727265}"/>
              </a:ext>
            </a:extLst>
          </p:cNvPr>
          <p:cNvSpPr txBox="1"/>
          <p:nvPr/>
        </p:nvSpPr>
        <p:spPr>
          <a:xfrm>
            <a:off x="586789" y="1197551"/>
            <a:ext cx="3739397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dirty="0"/>
              <a:t>В начале </a:t>
            </a:r>
            <a:r>
              <a:rPr lang="en-US" sz="1000" dirty="0"/>
              <a:t>XX</a:t>
            </a:r>
            <a:r>
              <a:rPr lang="ru-RU" sz="1000" dirty="0"/>
              <a:t> века было синтезировано и получило активное использование в медицине в качестве антисептика </a:t>
            </a:r>
            <a:r>
              <a:rPr lang="ru-RU" sz="1000" b="1" dirty="0"/>
              <a:t>коллоидное серебро,</a:t>
            </a:r>
            <a:r>
              <a:rPr lang="ru-RU" sz="1000" dirty="0"/>
              <a:t> известное под названием колларгол (затем появились препараты </a:t>
            </a:r>
            <a:r>
              <a:rPr lang="ru-RU" sz="1000" dirty="0" err="1"/>
              <a:t>полиаргол</a:t>
            </a:r>
            <a:r>
              <a:rPr lang="ru-RU" sz="1000" dirty="0"/>
              <a:t>, </a:t>
            </a:r>
            <a:r>
              <a:rPr lang="ru-RU" sz="1000" dirty="0" err="1"/>
              <a:t>арговит</a:t>
            </a:r>
            <a:r>
              <a:rPr lang="ru-RU" sz="1000" dirty="0"/>
              <a:t>, </a:t>
            </a:r>
            <a:r>
              <a:rPr lang="ru-RU" sz="1000" dirty="0" err="1"/>
              <a:t>артогель</a:t>
            </a:r>
            <a:r>
              <a:rPr lang="ru-RU" sz="1000" dirty="0"/>
              <a:t>, </a:t>
            </a:r>
            <a:r>
              <a:rPr lang="ru-RU" sz="1000" dirty="0" err="1"/>
              <a:t>аргоника</a:t>
            </a:r>
            <a:r>
              <a:rPr lang="ru-RU" sz="1000" dirty="0"/>
              <a:t>, протаргол)</a:t>
            </a:r>
            <a:r>
              <a:rPr lang="ru-RU" sz="1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;</a:t>
            </a:r>
            <a:endParaRPr lang="ru-RU" sz="1000" dirty="0"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7D639-7365-40FE-B078-388EBC65E25F}"/>
              </a:ext>
            </a:extLst>
          </p:cNvPr>
          <p:cNvSpPr txBox="1"/>
          <p:nvPr/>
        </p:nvSpPr>
        <p:spPr>
          <a:xfrm>
            <a:off x="622788" y="2138506"/>
            <a:ext cx="366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Сегодня НЧ серебра имеют наиболее широкое применение из всех известных наночастиц металлов и их оксидов;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0BAE6B-239E-4B16-A1CF-2CF3402F9569}"/>
              </a:ext>
            </a:extLst>
          </p:cNvPr>
          <p:cNvSpPr/>
          <p:nvPr/>
        </p:nvSpPr>
        <p:spPr>
          <a:xfrm>
            <a:off x="494891" y="453399"/>
            <a:ext cx="3882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Актуальность синтеза и применения </a:t>
            </a: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наночастиц  серебра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46D19D-69E8-42EA-84D5-D18775C92707}"/>
              </a:ext>
            </a:extLst>
          </p:cNvPr>
          <p:cNvSpPr txBox="1"/>
          <p:nvPr/>
        </p:nvSpPr>
        <p:spPr>
          <a:xfrm>
            <a:off x="633700" y="2662322"/>
            <a:ext cx="3712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/>
              <a:t>Антимикробные свойства НЧ серебра </a:t>
            </a:r>
            <a:r>
              <a:rPr lang="ru-RU" sz="1000" dirty="0"/>
              <a:t>позволяют их  использовать в различных сферах: например, в медицине, сельском хозяйстве, фармации и пищевой промышленности;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A90154-DECD-4F87-948C-C3A39EA35188}"/>
              </a:ext>
            </a:extLst>
          </p:cNvPr>
          <p:cNvSpPr txBox="1"/>
          <p:nvPr/>
        </p:nvSpPr>
        <p:spPr>
          <a:xfrm>
            <a:off x="651439" y="3287346"/>
            <a:ext cx="369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err="1"/>
              <a:t>Нанокомпозит</a:t>
            </a:r>
            <a:r>
              <a:rPr lang="ru-RU" sz="1000" b="1" dirty="0"/>
              <a:t> пектин-</a:t>
            </a:r>
            <a:r>
              <a:rPr lang="en-US" sz="1000" b="1" dirty="0"/>
              <a:t>Ag </a:t>
            </a:r>
            <a:r>
              <a:rPr lang="ru-RU" sz="1000" b="1" dirty="0"/>
              <a:t>используется в хирургии </a:t>
            </a:r>
            <a:r>
              <a:rPr lang="ru-RU" sz="1000" dirty="0"/>
              <a:t>для создания антимикробных покрытий для медицинских изделий (</a:t>
            </a:r>
            <a:r>
              <a:rPr lang="ru-RU" sz="1000" dirty="0" err="1"/>
              <a:t>стенты</a:t>
            </a:r>
            <a:r>
              <a:rPr lang="ru-RU" sz="1000" dirty="0"/>
              <a:t>, </a:t>
            </a:r>
            <a:r>
              <a:rPr lang="ru-RU" sz="1000" dirty="0" err="1"/>
              <a:t>имплантанты</a:t>
            </a:r>
            <a:r>
              <a:rPr lang="ru-RU" sz="1000" dirty="0"/>
              <a:t>, противоожоговые и ранозаживляющие повязки (сетки) и </a:t>
            </a:r>
            <a:r>
              <a:rPr lang="ru-RU" sz="1000" dirty="0" err="1"/>
              <a:t>др</a:t>
            </a:r>
            <a:r>
              <a:rPr lang="ru-RU" sz="1000" dirty="0"/>
              <a:t>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2F02C5-7699-4AD4-8625-A4337AC0528C}"/>
              </a:ext>
            </a:extLst>
          </p:cNvPr>
          <p:cNvSpPr txBox="1"/>
          <p:nvPr/>
        </p:nvSpPr>
        <p:spPr>
          <a:xfrm>
            <a:off x="633700" y="4196149"/>
            <a:ext cx="36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/>
              <a:t>в ветеринарии </a:t>
            </a:r>
            <a:r>
              <a:rPr lang="ru-RU" sz="1000" dirty="0"/>
              <a:t>для профилактики и лечения осложнений маститов у крупного рогатого скота;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D12F6D-41F3-4014-85CC-4BAB34160837}"/>
              </a:ext>
            </a:extLst>
          </p:cNvPr>
          <p:cNvSpPr txBox="1"/>
          <p:nvPr/>
        </p:nvSpPr>
        <p:spPr>
          <a:xfrm>
            <a:off x="4927309" y="560940"/>
            <a:ext cx="4103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/>
              <a:t>Топ-10 результатов деятельности ученых Академии наук за 2019 год </a:t>
            </a:r>
            <a:r>
              <a:rPr lang="ru-RU" sz="1000" dirty="0"/>
              <a:t>в области фундаментальных и прикладных исследований за синтез биосовместимых пористых материалов на пектинах (к которым относится и </a:t>
            </a:r>
            <a:r>
              <a:rPr lang="ru-RU" sz="1000" b="1" dirty="0" err="1"/>
              <a:t>нанокомпозит</a:t>
            </a:r>
            <a:r>
              <a:rPr lang="ru-RU" sz="1000" b="1" dirty="0"/>
              <a:t> пектина с </a:t>
            </a:r>
            <a:r>
              <a:rPr lang="en-US" sz="1000" b="1" dirty="0"/>
              <a:t>Ag</a:t>
            </a:r>
            <a:r>
              <a:rPr lang="ru-RU" sz="1000" b="1" dirty="0"/>
              <a:t>) </a:t>
            </a:r>
            <a:r>
              <a:rPr lang="ru-RU" sz="1000" dirty="0"/>
              <a:t>с заданными физико-химическими свойствами и регулируемой скоростью биодеградации для </a:t>
            </a:r>
            <a:r>
              <a:rPr lang="ru-RU" sz="1000" b="1" dirty="0"/>
              <a:t>трансплантации</a:t>
            </a:r>
            <a:r>
              <a:rPr lang="ru-RU" sz="1000" dirty="0"/>
              <a:t> </a:t>
            </a:r>
            <a:r>
              <a:rPr lang="ru-RU" sz="1000" dirty="0" err="1"/>
              <a:t>мезенхимальных</a:t>
            </a:r>
            <a:r>
              <a:rPr lang="ru-RU" sz="1000" dirty="0"/>
              <a:t> стволовых клеток.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9C48727-F596-418B-B9D3-EFEAB3FB89B6}"/>
              </a:ext>
            </a:extLst>
          </p:cNvPr>
          <p:cNvCxnSpPr/>
          <p:nvPr/>
        </p:nvCxnSpPr>
        <p:spPr>
          <a:xfrm>
            <a:off x="4583061" y="0"/>
            <a:ext cx="0" cy="51435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A7068A67-DBBD-4C88-AE22-ADB172021A1C}"/>
              </a:ext>
            </a:extLst>
          </p:cNvPr>
          <p:cNvCxnSpPr>
            <a:cxnSpLocks/>
          </p:cNvCxnSpPr>
          <p:nvPr/>
        </p:nvCxnSpPr>
        <p:spPr>
          <a:xfrm>
            <a:off x="4932001" y="267750"/>
            <a:ext cx="421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F470C8-615D-4BB7-9C19-37BFDAFAF2E9}"/>
              </a:ext>
            </a:extLst>
          </p:cNvPr>
          <p:cNvSpPr txBox="1"/>
          <p:nvPr/>
        </p:nvSpPr>
        <p:spPr>
          <a:xfrm>
            <a:off x="213850" y="1641798"/>
            <a:ext cx="4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9DD9E6-007B-420E-B178-1E73D44BABF3}"/>
              </a:ext>
            </a:extLst>
          </p:cNvPr>
          <p:cNvSpPr txBox="1"/>
          <p:nvPr/>
        </p:nvSpPr>
        <p:spPr>
          <a:xfrm>
            <a:off x="213850" y="2174924"/>
            <a:ext cx="4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0CE1C-4A7F-4D0E-8B4E-532108D27489}"/>
              </a:ext>
            </a:extLst>
          </p:cNvPr>
          <p:cNvSpPr txBox="1"/>
          <p:nvPr/>
        </p:nvSpPr>
        <p:spPr>
          <a:xfrm>
            <a:off x="226142" y="2887076"/>
            <a:ext cx="4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64AD9-0C01-4051-98A2-C8CA0216DC91}"/>
              </a:ext>
            </a:extLst>
          </p:cNvPr>
          <p:cNvSpPr txBox="1"/>
          <p:nvPr/>
        </p:nvSpPr>
        <p:spPr>
          <a:xfrm>
            <a:off x="229698" y="3597485"/>
            <a:ext cx="4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1FECCF-3A27-49EA-B7FD-6E6715281FBF}"/>
              </a:ext>
            </a:extLst>
          </p:cNvPr>
          <p:cNvSpPr txBox="1"/>
          <p:nvPr/>
        </p:nvSpPr>
        <p:spPr>
          <a:xfrm>
            <a:off x="226142" y="4244251"/>
            <a:ext cx="4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05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28FF3B-EA9A-4651-B55D-74D19363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0" b="17874"/>
          <a:stretch/>
        </p:blipFill>
        <p:spPr>
          <a:xfrm>
            <a:off x="5004172" y="1855374"/>
            <a:ext cx="2579931" cy="124534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B6E3B5-8027-495D-8BBF-9C636AC739AA}"/>
              </a:ext>
            </a:extLst>
          </p:cNvPr>
          <p:cNvSpPr/>
          <p:nvPr/>
        </p:nvSpPr>
        <p:spPr>
          <a:xfrm>
            <a:off x="6084000" y="3597485"/>
            <a:ext cx="2579927" cy="1388167"/>
          </a:xfrm>
          <a:prstGeom prst="rect">
            <a:avLst/>
          </a:prstGeom>
          <a:solidFill>
            <a:srgbClr val="DA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01C3E9-2073-4CB9-BCDD-AA1332BE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5" b="14288"/>
          <a:stretch/>
        </p:blipFill>
        <p:spPr>
          <a:xfrm>
            <a:off x="6253904" y="3420513"/>
            <a:ext cx="2660398" cy="1455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F9F17A-701B-4888-B5A3-3154F9B2DB78}"/>
              </a:ext>
            </a:extLst>
          </p:cNvPr>
          <p:cNvSpPr txBox="1"/>
          <p:nvPr/>
        </p:nvSpPr>
        <p:spPr>
          <a:xfrm>
            <a:off x="7640628" y="2610077"/>
            <a:ext cx="142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Национальная академия наук Республики Беларусь </a:t>
            </a:r>
          </a:p>
        </p:txBody>
      </p:sp>
    </p:spTree>
    <p:extLst>
      <p:ext uri="{BB962C8B-B14F-4D97-AF65-F5344CB8AC3E}">
        <p14:creationId xmlns:p14="http://schemas.microsoft.com/office/powerpoint/2010/main" val="238350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D14D65-5CFB-4FB4-8133-43BB61FDA6F2}"/>
              </a:ext>
            </a:extLst>
          </p:cNvPr>
          <p:cNvSpPr/>
          <p:nvPr/>
        </p:nvSpPr>
        <p:spPr>
          <a:xfrm>
            <a:off x="237461" y="843750"/>
            <a:ext cx="3314963" cy="4299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5DE64D-2120-4B20-AB87-104E222E261F}"/>
              </a:ext>
            </a:extLst>
          </p:cNvPr>
          <p:cNvSpPr/>
          <p:nvPr/>
        </p:nvSpPr>
        <p:spPr>
          <a:xfrm>
            <a:off x="0" y="229449"/>
            <a:ext cx="4716000" cy="328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21631C3-C07E-4190-B35A-873A8C10C92A}"/>
              </a:ext>
            </a:extLst>
          </p:cNvPr>
          <p:cNvSpPr txBox="1">
            <a:spLocks/>
          </p:cNvSpPr>
          <p:nvPr/>
        </p:nvSpPr>
        <p:spPr>
          <a:xfrm>
            <a:off x="-972000" y="235369"/>
            <a:ext cx="6591985" cy="46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184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Объект исследований: </a:t>
            </a:r>
            <a:r>
              <a:rPr lang="ru-RU" sz="1600" dirty="0" err="1">
                <a:solidFill>
                  <a:schemeClr val="bg1"/>
                </a:solidFill>
              </a:rPr>
              <a:t>нанокомпозит</a:t>
            </a:r>
            <a:r>
              <a:rPr lang="ru-RU" sz="1600" dirty="0">
                <a:solidFill>
                  <a:schemeClr val="bg1"/>
                </a:solidFill>
              </a:rPr>
              <a:t> пектин-</a:t>
            </a:r>
            <a:r>
              <a:rPr lang="ru-RU" sz="1600" dirty="0" err="1">
                <a:solidFill>
                  <a:schemeClr val="bg1"/>
                </a:solidFill>
              </a:rPr>
              <a:t>Ag</a:t>
            </a:r>
            <a:endParaRPr lang="ru-BY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1AD90A8-4CBE-4A97-B313-31C389A9095C}"/>
              </a:ext>
            </a:extLst>
          </p:cNvPr>
          <p:cNvSpPr/>
          <p:nvPr/>
        </p:nvSpPr>
        <p:spPr>
          <a:xfrm>
            <a:off x="0" y="987750"/>
            <a:ext cx="3420000" cy="4155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A2F3E-C527-4CC8-8E00-1F5DC92B014A}"/>
              </a:ext>
            </a:extLst>
          </p:cNvPr>
          <p:cNvSpPr txBox="1"/>
          <p:nvPr/>
        </p:nvSpPr>
        <p:spPr>
          <a:xfrm>
            <a:off x="103154" y="3862272"/>
            <a:ext cx="3213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Пектин</a:t>
            </a:r>
            <a:r>
              <a:rPr lang="ru-RU" sz="1200" dirty="0"/>
              <a:t> обладает высокой адгезией к некоторым биологическим тканям организма животных и человека, а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наночастицы Ag</a:t>
            </a:r>
            <a:r>
              <a:rPr lang="ru-RU" sz="12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/>
              <a:t>обладают антимикробными свойствами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47128DE-FB9F-4439-85B0-D6DC5A9823CE}"/>
              </a:ext>
            </a:extLst>
          </p:cNvPr>
          <p:cNvSpPr txBox="1">
            <a:spLocks/>
          </p:cNvSpPr>
          <p:nvPr/>
        </p:nvSpPr>
        <p:spPr>
          <a:xfrm>
            <a:off x="134308" y="1440594"/>
            <a:ext cx="3285692" cy="707887"/>
          </a:xfrm>
          <a:prstGeom prst="rect">
            <a:avLst/>
          </a:prstGeom>
        </p:spPr>
        <p:txBody>
          <a:bodyPr/>
          <a:lstStyle>
            <a:lvl1pPr marL="457194" indent="-457194" algn="l" defTabSz="121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87" indent="-380994" algn="l" defTabSz="121918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82" indent="-304798" algn="l" defTabSz="121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75" indent="-304798" algn="l" defTabSz="121918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67" indent="-304798" algn="l" defTabSz="121918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59" indent="-304798" algn="l" defTabSz="121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52" indent="-304798" algn="l" defTabSz="121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44" indent="-304798" algn="l" defTabSz="121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36" indent="-304798" algn="l" defTabSz="121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Наночастицы Ag</a:t>
            </a:r>
            <a:r>
              <a:rPr lang="ru-RU" sz="1200" baseline="30000" dirty="0"/>
              <a:t>0</a:t>
            </a:r>
            <a:r>
              <a:rPr lang="ru-RU" sz="1200" dirty="0"/>
              <a:t> были синтезированы в соответствии с принципами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«зеленой» химии </a:t>
            </a:r>
            <a:r>
              <a:rPr lang="ru-RU" sz="1200" dirty="0"/>
              <a:t>путем</a:t>
            </a:r>
            <a:r>
              <a:rPr lang="en-US" sz="1200" dirty="0"/>
              <a:t> </a:t>
            </a:r>
            <a:r>
              <a:rPr lang="ru-RU" sz="1200" dirty="0"/>
              <a:t>восстановления катионов серебра в водных средах полисахаридом пектином</a:t>
            </a:r>
            <a:endParaRPr lang="en-US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B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68F32-3228-4E07-A53B-3677A9C5331D}"/>
              </a:ext>
            </a:extLst>
          </p:cNvPr>
          <p:cNvSpPr txBox="1"/>
          <p:nvPr/>
        </p:nvSpPr>
        <p:spPr>
          <a:xfrm>
            <a:off x="132425" y="2742459"/>
            <a:ext cx="30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Синтез и стабилизация наночастиц Ag</a:t>
            </a:r>
            <a:r>
              <a:rPr lang="ru-RU" sz="1200" baseline="30000" dirty="0"/>
              <a:t>0</a:t>
            </a:r>
            <a:r>
              <a:rPr lang="ru-RU" sz="1200" dirty="0"/>
              <a:t> с использованием полисахаридов придает наночастицам свойства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биополимера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B7D90B-191D-48F2-B6ED-3AE3D60CE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3"/>
          <a:stretch/>
        </p:blipFill>
        <p:spPr>
          <a:xfrm>
            <a:off x="4565188" y="2789324"/>
            <a:ext cx="3502950" cy="2027055"/>
          </a:xfrm>
          <a:prstGeom prst="rect">
            <a:avLst/>
          </a:prstGeom>
        </p:spPr>
      </p:pic>
      <p:pic>
        <p:nvPicPr>
          <p:cNvPr id="16" name="Рисунок 15" descr="C:\Users\VASILK~1\AppData\Local\Temp\Rar$DIa0.002\Рисунок 2.tif">
            <a:extLst>
              <a:ext uri="{FF2B5EF4-FFF2-40B4-BE49-F238E27FC236}">
                <a16:creationId xmlns:a16="http://schemas.microsoft.com/office/drawing/2014/main" id="{877A0394-30F0-42A6-86A4-ED71A186AF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0" y="1050156"/>
            <a:ext cx="1872000" cy="16923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D1FE3E-B5CC-4E42-B6F4-407FC5E7034D}"/>
              </a:ext>
            </a:extLst>
          </p:cNvPr>
          <p:cNvSpPr/>
          <p:nvPr/>
        </p:nvSpPr>
        <p:spPr>
          <a:xfrm>
            <a:off x="4516453" y="4740133"/>
            <a:ext cx="36004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/>
              <a:t>ПЭМ-изображение наночастиц пектин-</a:t>
            </a:r>
            <a:r>
              <a:rPr lang="en-US" sz="1000" i="1" dirty="0"/>
              <a:t>Ag</a:t>
            </a:r>
            <a:r>
              <a:rPr lang="ru-RU" sz="1000" i="1" dirty="0"/>
              <a:t> и его</a:t>
            </a:r>
            <a:r>
              <a:rPr lang="ru-RU" sz="1000" dirty="0"/>
              <a:t> ξ-потенциала</a:t>
            </a:r>
            <a:r>
              <a:rPr lang="ru-RU" sz="1000" i="1" dirty="0"/>
              <a:t>  </a:t>
            </a:r>
            <a:endParaRPr lang="ru-BY" sz="10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EB8EB8-FF0D-4969-BB0C-D75ECBBDD324}"/>
              </a:ext>
            </a:extLst>
          </p:cNvPr>
          <p:cNvSpPr/>
          <p:nvPr/>
        </p:nvSpPr>
        <p:spPr>
          <a:xfrm>
            <a:off x="4572000" y="1205744"/>
            <a:ext cx="158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величина ξ-потенциала частиц </a:t>
            </a:r>
            <a:r>
              <a:rPr lang="ru-RU" sz="1000" dirty="0" err="1"/>
              <a:t>нанокомпозита</a:t>
            </a:r>
            <a:r>
              <a:rPr lang="ru-RU" sz="1000" dirty="0"/>
              <a:t> пектин-</a:t>
            </a:r>
            <a:r>
              <a:rPr lang="ru-RU" sz="1000" dirty="0" err="1"/>
              <a:t>Ag</a:t>
            </a:r>
            <a:r>
              <a:rPr lang="ru-RU" sz="1000" dirty="0"/>
              <a:t> составляет 45,3±0,7 мВ, обладает высокой </a:t>
            </a:r>
            <a:r>
              <a:rPr lang="ru-RU" sz="1000" dirty="0" err="1"/>
              <a:t>агрегативной</a:t>
            </a:r>
            <a:r>
              <a:rPr lang="ru-RU" sz="1000" dirty="0"/>
              <a:t> устойчивостью при хранении (после 6 месяцев сохраняют </a:t>
            </a:r>
            <a:r>
              <a:rPr lang="ru-RU" sz="1000" dirty="0" err="1"/>
              <a:t>наноразмеры</a:t>
            </a:r>
            <a:r>
              <a:rPr lang="ru-RU" sz="1000" dirty="0"/>
              <a:t> и форму)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851EFE6-FBF1-4866-A080-37C78A0BBF44}"/>
              </a:ext>
            </a:extLst>
          </p:cNvPr>
          <p:cNvSpPr/>
          <p:nvPr/>
        </p:nvSpPr>
        <p:spPr>
          <a:xfrm rot="5400000">
            <a:off x="6314835" y="2590615"/>
            <a:ext cx="4914052" cy="1917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5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5DE64D-2120-4B20-AB87-104E222E261F}"/>
              </a:ext>
            </a:extLst>
          </p:cNvPr>
          <p:cNvSpPr/>
          <p:nvPr/>
        </p:nvSpPr>
        <p:spPr>
          <a:xfrm>
            <a:off x="0" y="356652"/>
            <a:ext cx="5260066" cy="500401"/>
          </a:xfrm>
          <a:prstGeom prst="rect">
            <a:avLst/>
          </a:prstGeom>
          <a:solidFill>
            <a:srgbClr val="FEE5CA"/>
          </a:solidFill>
          <a:ln w="19050">
            <a:solidFill>
              <a:srgbClr val="FCD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21631C3-C07E-4190-B35A-873A8C10C92A}"/>
              </a:ext>
            </a:extLst>
          </p:cNvPr>
          <p:cNvSpPr txBox="1">
            <a:spLocks/>
          </p:cNvSpPr>
          <p:nvPr/>
        </p:nvSpPr>
        <p:spPr>
          <a:xfrm>
            <a:off x="-612000" y="433955"/>
            <a:ext cx="6591985" cy="46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184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Распределение наночастиц пектин-</a:t>
            </a:r>
            <a:r>
              <a:rPr lang="ru-RU" sz="1600" dirty="0" err="1"/>
              <a:t>Ag</a:t>
            </a:r>
            <a:r>
              <a:rPr lang="ru-RU" sz="1600" dirty="0"/>
              <a:t> по размерам </a:t>
            </a:r>
            <a:endParaRPr lang="ru-BY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1AD90A8-4CBE-4A97-B313-31C389A9095C}"/>
              </a:ext>
            </a:extLst>
          </p:cNvPr>
          <p:cNvSpPr/>
          <p:nvPr/>
        </p:nvSpPr>
        <p:spPr>
          <a:xfrm>
            <a:off x="5260066" y="0"/>
            <a:ext cx="3420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F92C75-6C07-4386-894A-03C64485C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" t="3366" r="11953" b="8067"/>
          <a:stretch/>
        </p:blipFill>
        <p:spPr>
          <a:xfrm>
            <a:off x="434859" y="1280151"/>
            <a:ext cx="4319515" cy="22976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575ED7-1096-459B-8931-352911EA3DCC}"/>
              </a:ext>
            </a:extLst>
          </p:cNvPr>
          <p:cNvSpPr/>
          <p:nvPr/>
        </p:nvSpPr>
        <p:spPr>
          <a:xfrm>
            <a:off x="411967" y="3832950"/>
            <a:ext cx="388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Данные ПЭМ (а),  по гидродинамическому диаметру (б)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62DCEEA-07D7-4713-AFD6-4DCC086BF1BC}"/>
              </a:ext>
            </a:extLst>
          </p:cNvPr>
          <p:cNvCxnSpPr>
            <a:cxnSpLocks/>
          </p:cNvCxnSpPr>
          <p:nvPr/>
        </p:nvCxnSpPr>
        <p:spPr>
          <a:xfrm>
            <a:off x="0" y="4786848"/>
            <a:ext cx="4212000" cy="0"/>
          </a:xfrm>
          <a:prstGeom prst="line">
            <a:avLst/>
          </a:prstGeom>
          <a:ln w="12700">
            <a:solidFill>
              <a:srgbClr val="8B3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63F4CC-7A24-44EB-930E-71349FCE1D1C}"/>
              </a:ext>
            </a:extLst>
          </p:cNvPr>
          <p:cNvCxnSpPr>
            <a:cxnSpLocks/>
          </p:cNvCxnSpPr>
          <p:nvPr/>
        </p:nvCxnSpPr>
        <p:spPr>
          <a:xfrm flipH="1">
            <a:off x="0" y="4659750"/>
            <a:ext cx="3780000" cy="0"/>
          </a:xfrm>
          <a:prstGeom prst="line">
            <a:avLst/>
          </a:prstGeom>
          <a:ln w="15875">
            <a:solidFill>
              <a:srgbClr val="8B3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770661-6D28-4BD0-B54E-B7FAAED7A13C}"/>
              </a:ext>
            </a:extLst>
          </p:cNvPr>
          <p:cNvSpPr txBox="1"/>
          <p:nvPr/>
        </p:nvSpPr>
        <p:spPr>
          <a:xfrm>
            <a:off x="5338139" y="1658255"/>
            <a:ext cx="3855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доля катионов серебра, которые провзаимодействовали с пектином - 97 %.</a:t>
            </a:r>
            <a:br>
              <a:rPr lang="ru-RU" dirty="0"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4AE176-DD80-4315-81E7-4D7CE68CFD53}"/>
              </a:ext>
            </a:extLst>
          </p:cNvPr>
          <p:cNvSpPr txBox="1"/>
          <p:nvPr/>
        </p:nvSpPr>
        <p:spPr>
          <a:xfrm>
            <a:off x="5338139" y="2645647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концентрация наночастиц серебра в гидрозоле составила 1,45 </a:t>
            </a:r>
            <a:r>
              <a:rPr lang="ru-RU" sz="1200" dirty="0" err="1"/>
              <a:t>ммоль</a:t>
            </a:r>
            <a:r>
              <a:rPr lang="ru-RU" sz="1200" dirty="0"/>
              <a:t>/л, пектина – 7,5 мг/мл.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DEA7A1-BC71-4624-A4C3-244032531EF5}"/>
              </a:ext>
            </a:extLst>
          </p:cNvPr>
          <p:cNvSpPr/>
          <p:nvPr/>
        </p:nvSpPr>
        <p:spPr>
          <a:xfrm>
            <a:off x="5348033" y="3663741"/>
            <a:ext cx="34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средний диаметр наночастиц 13±7 </a:t>
            </a:r>
            <a:r>
              <a:rPr lang="ru-RU" sz="1200" dirty="0" err="1"/>
              <a:t>нм</a:t>
            </a:r>
            <a:r>
              <a:rPr lang="ru-RU" sz="1200" dirty="0"/>
              <a:t>. </a:t>
            </a:r>
            <a:br>
              <a:rPr lang="ru-RU" sz="1200" dirty="0"/>
            </a:br>
            <a:r>
              <a:rPr lang="ru-RU" sz="1200" dirty="0"/>
              <a:t>более 90% частиц имеют диаметр менее 20 </a:t>
            </a:r>
            <a:r>
              <a:rPr lang="ru-RU" sz="1200" dirty="0" err="1"/>
              <a:t>нм</a:t>
            </a:r>
            <a:r>
              <a:rPr lang="ru-RU" sz="1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6FE46-DFBB-468E-8F89-C18E0507A697}"/>
              </a:ext>
            </a:extLst>
          </p:cNvPr>
          <p:cNvSpPr txBox="1"/>
          <p:nvPr/>
        </p:nvSpPr>
        <p:spPr>
          <a:xfrm>
            <a:off x="5198083" y="784495"/>
            <a:ext cx="354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B3331"/>
                </a:solidFill>
              </a:rPr>
              <a:t>Основные физико-химические характеристики </a:t>
            </a:r>
            <a:r>
              <a:rPr lang="ru-RU" sz="1400" b="1" dirty="0" err="1">
                <a:solidFill>
                  <a:srgbClr val="8B3331"/>
                </a:solidFill>
              </a:rPr>
              <a:t>нанокомпозита</a:t>
            </a:r>
            <a:r>
              <a:rPr lang="ru-RU" sz="1400" b="1" dirty="0">
                <a:solidFill>
                  <a:srgbClr val="8B3331"/>
                </a:solidFill>
              </a:rPr>
              <a:t> пектин-</a:t>
            </a:r>
            <a:r>
              <a:rPr lang="en-US" sz="1400" b="1" dirty="0">
                <a:solidFill>
                  <a:srgbClr val="8B3331"/>
                </a:solidFill>
              </a:rPr>
              <a:t>Ag</a:t>
            </a:r>
            <a:endParaRPr lang="ru-RU" sz="1400" b="1" dirty="0">
              <a:solidFill>
                <a:srgbClr val="8B333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CAB9F5-18F0-4618-A5C5-8C26F5B1A107}"/>
              </a:ext>
            </a:extLst>
          </p:cNvPr>
          <p:cNvSpPr/>
          <p:nvPr/>
        </p:nvSpPr>
        <p:spPr>
          <a:xfrm>
            <a:off x="8100000" y="4659749"/>
            <a:ext cx="268619" cy="4892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2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E4BB56-457F-4E32-AB5E-AA95F95894BE}"/>
              </a:ext>
            </a:extLst>
          </p:cNvPr>
          <p:cNvSpPr/>
          <p:nvPr/>
        </p:nvSpPr>
        <p:spPr>
          <a:xfrm>
            <a:off x="5246247" y="0"/>
            <a:ext cx="3456000" cy="5143500"/>
          </a:xfrm>
          <a:prstGeom prst="rect">
            <a:avLst/>
          </a:prstGeom>
          <a:solidFill>
            <a:srgbClr val="214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5D25-A692-46B7-9A8C-F11CC9E044E5}"/>
              </a:ext>
            </a:extLst>
          </p:cNvPr>
          <p:cNvSpPr/>
          <p:nvPr/>
        </p:nvSpPr>
        <p:spPr>
          <a:xfrm>
            <a:off x="360976" y="555750"/>
            <a:ext cx="4680000" cy="4031999"/>
          </a:xfrm>
          <a:prstGeom prst="rect">
            <a:avLst/>
          </a:prstGeom>
          <a:noFill/>
          <a:ln w="38100"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3FE8BB-DDEE-44CF-8D16-88AFCDCB8123}"/>
              </a:ext>
            </a:extLst>
          </p:cNvPr>
          <p:cNvSpPr/>
          <p:nvPr/>
        </p:nvSpPr>
        <p:spPr>
          <a:xfrm>
            <a:off x="805393" y="1347750"/>
            <a:ext cx="38536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определение параметров </a:t>
            </a:r>
            <a:r>
              <a:rPr lang="ru-RU" sz="1000" b="1" dirty="0"/>
              <a:t>острой токсичности </a:t>
            </a:r>
            <a:r>
              <a:rPr lang="ru-RU" sz="1000" dirty="0"/>
              <a:t>при внутрижелудочном, ингаляционном и внутрибрюшинном поступлении;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изучение </a:t>
            </a:r>
            <a:r>
              <a:rPr lang="ru-RU" sz="1000" b="1" dirty="0"/>
              <a:t>местно-раздражающего действия </a:t>
            </a:r>
            <a:r>
              <a:rPr lang="ru-RU" sz="1000" dirty="0"/>
              <a:t>на кожу и слизистые оболочки глаз,  </a:t>
            </a:r>
            <a:r>
              <a:rPr lang="ru-RU" sz="1000" b="1" dirty="0"/>
              <a:t>кожно-резорбтивного действия</a:t>
            </a:r>
            <a:r>
              <a:rPr lang="ru-RU" sz="1000" dirty="0"/>
              <a:t>;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исследование кумулятивной активности в </a:t>
            </a:r>
            <a:r>
              <a:rPr lang="ru-RU" sz="1000" b="1" dirty="0"/>
              <a:t>подостром эксперименте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/>
              <a:t>(28 суток) в дозе 500 мг/кг (</a:t>
            </a:r>
            <a:r>
              <a:rPr lang="ru-RU" sz="1000" dirty="0" err="1"/>
              <a:t>внутрижелудочно</a:t>
            </a:r>
            <a:r>
              <a:rPr lang="ru-RU" sz="1000" dirty="0"/>
              <a:t>) и 0,8 мл/кг - эквивалентно 5000 мг/м</a:t>
            </a:r>
            <a:r>
              <a:rPr lang="ru-RU" sz="1000" baseline="30000" dirty="0"/>
              <a:t>3</a:t>
            </a:r>
            <a:r>
              <a:rPr lang="ru-RU" sz="1000" dirty="0"/>
              <a:t> (</a:t>
            </a:r>
            <a:r>
              <a:rPr lang="ru-RU" sz="1000" dirty="0" err="1"/>
              <a:t>интраназально</a:t>
            </a:r>
            <a:r>
              <a:rPr lang="ru-RU" sz="1000" dirty="0"/>
              <a:t>);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установление пороговых уровней токсического действия в </a:t>
            </a:r>
            <a:r>
              <a:rPr lang="ru-RU" sz="1000" b="1" dirty="0"/>
              <a:t>хроническом эксперименте </a:t>
            </a:r>
            <a:r>
              <a:rPr lang="ru-RU" sz="1000" dirty="0"/>
              <a:t>(3 мес.) при внутрижелудочном введении;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изучение </a:t>
            </a:r>
            <a:r>
              <a:rPr lang="ru-RU" sz="1000" b="1" dirty="0" err="1"/>
              <a:t>генотоксичности</a:t>
            </a:r>
            <a:r>
              <a:rPr lang="ru-RU" sz="1000" b="1" dirty="0"/>
              <a:t> и цитогенетических эффектов</a:t>
            </a:r>
            <a:r>
              <a:rPr lang="en-US" sz="1000" dirty="0"/>
              <a:t> </a:t>
            </a:r>
            <a:r>
              <a:rPr lang="ru-RU" sz="1000" dirty="0"/>
              <a:t>в тесте на хромосомные аберрации в клетках костного мозга и селезенки.</a:t>
            </a:r>
            <a:endParaRPr lang="ru-BY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2B1E1-C5FC-4CC4-8C4B-93D021B740A2}"/>
              </a:ext>
            </a:extLst>
          </p:cNvPr>
          <p:cNvSpPr txBox="1"/>
          <p:nvPr/>
        </p:nvSpPr>
        <p:spPr>
          <a:xfrm>
            <a:off x="5602607" y="1563750"/>
            <a:ext cx="273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/>
                </a:solidFill>
              </a:rPr>
              <a:t>Исследования выполнены на лабораторных животных (</a:t>
            </a:r>
            <a:r>
              <a:rPr lang="ru-RU" sz="1600" b="1" dirty="0">
                <a:solidFill>
                  <a:schemeClr val="bg2"/>
                </a:solidFill>
              </a:rPr>
              <a:t>аутбредные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</a:rPr>
              <a:t>крысы, кролики альбиносы</a:t>
            </a:r>
            <a:r>
              <a:rPr lang="ru-RU" sz="1600" dirty="0">
                <a:solidFill>
                  <a:schemeClr val="bg2"/>
                </a:solidFill>
              </a:rPr>
              <a:t>) с соблюдением этических норм и требований гуманного отношения к животным.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5B02D-D984-4736-B561-E8C46B5404A6}"/>
              </a:ext>
            </a:extLst>
          </p:cNvPr>
          <p:cNvSpPr txBox="1"/>
          <p:nvPr/>
        </p:nvSpPr>
        <p:spPr>
          <a:xfrm>
            <a:off x="4797214" y="581820"/>
            <a:ext cx="434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Материалы и методы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5516F-9FA3-4628-87FE-B171C125B662}"/>
              </a:ext>
            </a:extLst>
          </p:cNvPr>
          <p:cNvSpPr txBox="1"/>
          <p:nvPr/>
        </p:nvSpPr>
        <p:spPr>
          <a:xfrm>
            <a:off x="827399" y="781875"/>
            <a:ext cx="390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Программа токсикологических исследований включала: </a:t>
            </a:r>
          </a:p>
        </p:txBody>
      </p:sp>
    </p:spTree>
    <p:extLst>
      <p:ext uri="{BB962C8B-B14F-4D97-AF65-F5344CB8AC3E}">
        <p14:creationId xmlns:p14="http://schemas.microsoft.com/office/powerpoint/2010/main" val="298836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2EFD56-B15F-4895-A0C4-BFCC2DF3BCD8}"/>
              </a:ext>
            </a:extLst>
          </p:cNvPr>
          <p:cNvSpPr/>
          <p:nvPr/>
        </p:nvSpPr>
        <p:spPr>
          <a:xfrm>
            <a:off x="199178" y="453373"/>
            <a:ext cx="2788822" cy="4206377"/>
          </a:xfrm>
          <a:prstGeom prst="rect">
            <a:avLst/>
          </a:prstGeom>
          <a:solidFill>
            <a:srgbClr val="717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F99EFD-68F2-4FE0-B1C8-CE7E53C6BF19}"/>
              </a:ext>
            </a:extLst>
          </p:cNvPr>
          <p:cNvSpPr txBox="1"/>
          <p:nvPr/>
        </p:nvSpPr>
        <p:spPr>
          <a:xfrm>
            <a:off x="221835" y="2364531"/>
            <a:ext cx="295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Результаты исследований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22ACC7A-7155-498E-A12B-2CB3333D050F}"/>
              </a:ext>
            </a:extLst>
          </p:cNvPr>
          <p:cNvSpPr/>
          <p:nvPr/>
        </p:nvSpPr>
        <p:spPr>
          <a:xfrm>
            <a:off x="6156002" y="451292"/>
            <a:ext cx="2797585" cy="42063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3139C86-9A95-4E2B-98C7-B899A4DBE3F4}"/>
              </a:ext>
            </a:extLst>
          </p:cNvPr>
          <p:cNvSpPr/>
          <p:nvPr/>
        </p:nvSpPr>
        <p:spPr>
          <a:xfrm>
            <a:off x="3179381" y="451292"/>
            <a:ext cx="2788822" cy="4206377"/>
          </a:xfrm>
          <a:prstGeom prst="rect">
            <a:avLst/>
          </a:prstGeom>
          <a:solidFill>
            <a:srgbClr val="B4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75A2-97EF-4D9E-AD9F-0C99AC4E7869}"/>
              </a:ext>
            </a:extLst>
          </p:cNvPr>
          <p:cNvSpPr txBox="1"/>
          <p:nvPr/>
        </p:nvSpPr>
        <p:spPr>
          <a:xfrm>
            <a:off x="3240000" y="493250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 обладает </a:t>
            </a:r>
            <a:r>
              <a:rPr lang="ru-RU" sz="1200" b="1" dirty="0"/>
              <a:t>кожно-раздражающим, резорбтивным и ирритативным действие </a:t>
            </a:r>
            <a:r>
              <a:rPr lang="ru-RU" sz="1200" dirty="0"/>
              <a:t>при тестировании на животных.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CE897-E87A-4DC0-958D-D48D6B77CC38}"/>
              </a:ext>
            </a:extLst>
          </p:cNvPr>
          <p:cNvSpPr txBox="1"/>
          <p:nvPr/>
        </p:nvSpPr>
        <p:spPr>
          <a:xfrm>
            <a:off x="3173823" y="1419698"/>
            <a:ext cx="2565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 параметрам </a:t>
            </a:r>
            <a:r>
              <a:rPr lang="ru-RU" sz="1200" b="1" dirty="0"/>
              <a:t>острой токсичности при внутрибрюшинном введении </a:t>
            </a:r>
            <a:r>
              <a:rPr lang="ru-RU" sz="1200" dirty="0"/>
              <a:t>к 5 классу опасности практически нетоксичных веществ по классификации Сидорова К.К. (1977) и к VI классу относительно безвредных по ОЕСD/ ТКП 125-2008.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EE917-422F-4E8B-BF7A-0D8CE516991E}"/>
              </a:ext>
            </a:extLst>
          </p:cNvPr>
          <p:cNvSpPr txBox="1"/>
          <p:nvPr/>
        </p:nvSpPr>
        <p:spPr>
          <a:xfrm>
            <a:off x="3173823" y="2872363"/>
            <a:ext cx="26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 параметрам </a:t>
            </a:r>
            <a:r>
              <a:rPr lang="ru-RU" sz="1200" b="1" dirty="0"/>
              <a:t>острой внутрижелудочной и ингаляционной </a:t>
            </a:r>
            <a:r>
              <a:rPr lang="ru-RU" sz="1200" dirty="0"/>
              <a:t>токсичности </a:t>
            </a:r>
            <a:r>
              <a:rPr lang="ru-RU" sz="1200" dirty="0" err="1"/>
              <a:t>нанокомпозит</a:t>
            </a:r>
            <a:r>
              <a:rPr lang="ru-RU" sz="1200" dirty="0"/>
              <a:t> пектин-</a:t>
            </a:r>
            <a:r>
              <a:rPr lang="ru-RU" sz="1200" dirty="0" err="1"/>
              <a:t>Ag</a:t>
            </a:r>
            <a:r>
              <a:rPr lang="ru-RU" sz="1200" dirty="0"/>
              <a:t> относится к малоопасным веществам (4 класс опасности) в соответствии с ГОСТ 12.1.007-76, характеризуется отсутствием видовой чувствительности </a:t>
            </a:r>
          </a:p>
          <a:p>
            <a:r>
              <a:rPr lang="ru-RU" sz="1200" dirty="0"/>
              <a:t>(КВЧ менее 3,0).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D4CA3E-756B-46BF-87C2-13FD3BD14C86}"/>
              </a:ext>
            </a:extLst>
          </p:cNvPr>
          <p:cNvSpPr txBox="1"/>
          <p:nvPr/>
        </p:nvSpPr>
        <p:spPr>
          <a:xfrm>
            <a:off x="6328865" y="576914"/>
            <a:ext cx="2451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 условиях </a:t>
            </a:r>
            <a:r>
              <a:rPr lang="ru-RU" sz="1200" b="1" dirty="0"/>
              <a:t>подострого эксперимента </a:t>
            </a:r>
            <a:r>
              <a:rPr lang="ru-RU" sz="1200" dirty="0" err="1"/>
              <a:t>нанокомпозит</a:t>
            </a:r>
            <a:r>
              <a:rPr lang="ru-RU" sz="1200" dirty="0"/>
              <a:t> </a:t>
            </a:r>
            <a:r>
              <a:rPr lang="ru-RU" sz="1200" b="1" dirty="0"/>
              <a:t>при внутрижелудочном введении </a:t>
            </a:r>
            <a:r>
              <a:rPr lang="ru-RU" sz="1200" dirty="0"/>
              <a:t>оказывал общетоксическое действие с преимущественным нарушением антиоксидантной системы и иммунологической реактивности организма подопытных животных.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5A29EF-7791-4FFB-99D9-18BD8B81D3FB}"/>
              </a:ext>
            </a:extLst>
          </p:cNvPr>
          <p:cNvSpPr txBox="1"/>
          <p:nvPr/>
        </p:nvSpPr>
        <p:spPr>
          <a:xfrm>
            <a:off x="6328865" y="2881202"/>
            <a:ext cx="230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Подострое </a:t>
            </a:r>
            <a:r>
              <a:rPr lang="ru-RU" sz="1200" b="1" dirty="0" err="1"/>
              <a:t>интраназальное</a:t>
            </a:r>
            <a:r>
              <a:rPr lang="ru-RU" sz="1200" b="1" dirty="0"/>
              <a:t>  введение </a:t>
            </a:r>
            <a:r>
              <a:rPr lang="ru-RU" sz="1200" dirty="0" err="1"/>
              <a:t>нанокомпозита</a:t>
            </a:r>
            <a:r>
              <a:rPr lang="ru-RU" sz="1200" dirty="0"/>
              <a:t> пектин-</a:t>
            </a:r>
            <a:r>
              <a:rPr lang="ru-RU" sz="1200" dirty="0" err="1"/>
              <a:t>Ag</a:t>
            </a:r>
            <a:r>
              <a:rPr lang="ru-RU" sz="1200" dirty="0"/>
              <a:t> может приводить к  снижению устойчивости клеточных структур к повреждающему действию свободных радикалов.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C427C7-6724-4BFC-A3A9-0FE6D1F0570B}"/>
              </a:ext>
            </a:extLst>
          </p:cNvPr>
          <p:cNvSpPr/>
          <p:nvPr/>
        </p:nvSpPr>
        <p:spPr>
          <a:xfrm>
            <a:off x="3012632" y="1343450"/>
            <a:ext cx="2951988" cy="13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989CB0-1CBD-434C-8AAB-A386C2332939}"/>
              </a:ext>
            </a:extLst>
          </p:cNvPr>
          <p:cNvSpPr/>
          <p:nvPr/>
        </p:nvSpPr>
        <p:spPr>
          <a:xfrm>
            <a:off x="3096007" y="2756268"/>
            <a:ext cx="2951988" cy="132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0C5ED1-060C-4D0C-8563-A7F457A564F0}"/>
              </a:ext>
            </a:extLst>
          </p:cNvPr>
          <p:cNvSpPr/>
          <p:nvPr/>
        </p:nvSpPr>
        <p:spPr>
          <a:xfrm>
            <a:off x="6100405" y="2477535"/>
            <a:ext cx="2951988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5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2EFD56-B15F-4895-A0C4-BFCC2DF3BCD8}"/>
              </a:ext>
            </a:extLst>
          </p:cNvPr>
          <p:cNvSpPr/>
          <p:nvPr/>
        </p:nvSpPr>
        <p:spPr>
          <a:xfrm>
            <a:off x="199178" y="453373"/>
            <a:ext cx="2788822" cy="4206377"/>
          </a:xfrm>
          <a:prstGeom prst="rect">
            <a:avLst/>
          </a:prstGeom>
          <a:solidFill>
            <a:srgbClr val="717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F99EFD-68F2-4FE0-B1C8-CE7E53C6BF19}"/>
              </a:ext>
            </a:extLst>
          </p:cNvPr>
          <p:cNvSpPr txBox="1"/>
          <p:nvPr/>
        </p:nvSpPr>
        <p:spPr>
          <a:xfrm>
            <a:off x="221835" y="2364531"/>
            <a:ext cx="295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Результаты исследований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22ACC7A-7155-498E-A12B-2CB3333D050F}"/>
              </a:ext>
            </a:extLst>
          </p:cNvPr>
          <p:cNvSpPr/>
          <p:nvPr/>
        </p:nvSpPr>
        <p:spPr>
          <a:xfrm>
            <a:off x="6156002" y="451292"/>
            <a:ext cx="2797585" cy="42063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3139C86-9A95-4E2B-98C7-B899A4DBE3F4}"/>
              </a:ext>
            </a:extLst>
          </p:cNvPr>
          <p:cNvSpPr/>
          <p:nvPr/>
        </p:nvSpPr>
        <p:spPr>
          <a:xfrm>
            <a:off x="3181357" y="451291"/>
            <a:ext cx="2788822" cy="42063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75A2-97EF-4D9E-AD9F-0C99AC4E7869}"/>
              </a:ext>
            </a:extLst>
          </p:cNvPr>
          <p:cNvSpPr txBox="1"/>
          <p:nvPr/>
        </p:nvSpPr>
        <p:spPr>
          <a:xfrm>
            <a:off x="3194510" y="576914"/>
            <a:ext cx="266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На иммунный статус подопытных животных </a:t>
            </a:r>
            <a:r>
              <a:rPr lang="ru-RU" sz="1200" dirty="0" err="1">
                <a:solidFill>
                  <a:prstClr val="black"/>
                </a:solidFill>
              </a:rPr>
              <a:t>интраназальное</a:t>
            </a:r>
            <a:r>
              <a:rPr lang="ru-RU" sz="1200" dirty="0">
                <a:solidFill>
                  <a:prstClr val="black"/>
                </a:solidFill>
              </a:rPr>
              <a:t> поступление </a:t>
            </a:r>
            <a:r>
              <a:rPr lang="ru-RU" sz="1200" dirty="0" err="1">
                <a:solidFill>
                  <a:prstClr val="black"/>
                </a:solidFill>
              </a:rPr>
              <a:t>нанокомпозита</a:t>
            </a:r>
            <a:r>
              <a:rPr lang="ru-RU" sz="1200" dirty="0">
                <a:solidFill>
                  <a:prstClr val="black"/>
                </a:solidFill>
              </a:rPr>
              <a:t> пектин-</a:t>
            </a:r>
            <a:r>
              <a:rPr lang="ru-RU" sz="1200" dirty="0" err="1">
                <a:solidFill>
                  <a:prstClr val="black"/>
                </a:solidFill>
              </a:rPr>
              <a:t>Ag</a:t>
            </a:r>
            <a:r>
              <a:rPr lang="ru-RU" sz="1200" dirty="0">
                <a:solidFill>
                  <a:prstClr val="black"/>
                </a:solidFill>
              </a:rPr>
              <a:t> действует двояко: снижает активность фагоцитоза, и, одновременно,  активизирует формирование гуморального иммунного ответа, что  повышает естественную резистентность и реактивность организма.</a:t>
            </a:r>
            <a:endParaRPr lang="ru-BY" sz="12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EE917-422F-4E8B-BF7A-0D8CE516991E}"/>
              </a:ext>
            </a:extLst>
          </p:cNvPr>
          <p:cNvSpPr txBox="1"/>
          <p:nvPr/>
        </p:nvSpPr>
        <p:spPr>
          <a:xfrm>
            <a:off x="3250345" y="2764562"/>
            <a:ext cx="266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В хроническом эксперименте</a:t>
            </a:r>
            <a:r>
              <a:rPr lang="ru-RU" sz="1200" dirty="0">
                <a:solidFill>
                  <a:prstClr val="black"/>
                </a:solidFill>
              </a:rPr>
              <a:t> для </a:t>
            </a:r>
            <a:r>
              <a:rPr lang="ru-RU" sz="1200" dirty="0" err="1">
                <a:solidFill>
                  <a:prstClr val="black"/>
                </a:solidFill>
              </a:rPr>
              <a:t>нанокомпозита</a:t>
            </a:r>
            <a:r>
              <a:rPr lang="ru-RU" sz="1200" dirty="0">
                <a:solidFill>
                  <a:prstClr val="black"/>
                </a:solidFill>
              </a:rPr>
              <a:t> пектин-</a:t>
            </a:r>
            <a:r>
              <a:rPr lang="en-US" sz="1200" dirty="0">
                <a:solidFill>
                  <a:prstClr val="black"/>
                </a:solidFill>
              </a:rPr>
              <a:t>Ag </a:t>
            </a:r>
            <a:r>
              <a:rPr lang="ru-RU" sz="1200" dirty="0">
                <a:solidFill>
                  <a:prstClr val="black"/>
                </a:solidFill>
              </a:rPr>
              <a:t>характерно </a:t>
            </a:r>
            <a:r>
              <a:rPr lang="ru-RU" sz="1200" dirty="0" err="1">
                <a:solidFill>
                  <a:prstClr val="black"/>
                </a:solidFill>
              </a:rPr>
              <a:t>дозозависимое</a:t>
            </a:r>
            <a:r>
              <a:rPr lang="ru-RU" sz="1200" dirty="0">
                <a:solidFill>
                  <a:prstClr val="black"/>
                </a:solidFill>
              </a:rPr>
              <a:t> общетоксическое действие с критическими органами-мишенями печень и селезенка  и основными биохимическими маркерами токсического эффекта </a:t>
            </a:r>
            <a:r>
              <a:rPr lang="en-US" sz="1200" dirty="0">
                <a:solidFill>
                  <a:prstClr val="black"/>
                </a:solidFill>
              </a:rPr>
              <a:t>– </a:t>
            </a:r>
            <a:r>
              <a:rPr lang="ru-RU" sz="1200" dirty="0" err="1">
                <a:solidFill>
                  <a:prstClr val="black"/>
                </a:solidFill>
              </a:rPr>
              <a:t>аминотрансферазы</a:t>
            </a:r>
            <a:r>
              <a:rPr lang="ru-RU" sz="1200" dirty="0">
                <a:solidFill>
                  <a:prstClr val="black"/>
                </a:solidFill>
              </a:rPr>
              <a:t>, щелочная фосфатаза и </a:t>
            </a:r>
            <a:r>
              <a:rPr lang="ru-RU" sz="1200" dirty="0" err="1">
                <a:solidFill>
                  <a:prstClr val="black"/>
                </a:solidFill>
              </a:rPr>
              <a:t>ЛДГ</a:t>
            </a:r>
            <a:r>
              <a:rPr lang="ru-RU" sz="1200" dirty="0">
                <a:solidFill>
                  <a:prstClr val="black"/>
                </a:solidFill>
              </a:rPr>
              <a:t> печени. </a:t>
            </a:r>
          </a:p>
          <a:p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D4CA3E-756B-46BF-87C2-13FD3BD14C86}"/>
              </a:ext>
            </a:extLst>
          </p:cNvPr>
          <p:cNvSpPr txBox="1"/>
          <p:nvPr/>
        </p:nvSpPr>
        <p:spPr>
          <a:xfrm>
            <a:off x="6328865" y="576914"/>
            <a:ext cx="24518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100" b="1" dirty="0">
                <a:solidFill>
                  <a:prstClr val="black"/>
                </a:solidFill>
              </a:rPr>
              <a:t>Доза 50 мг/кг </a:t>
            </a:r>
            <a:r>
              <a:rPr lang="ru-RU" sz="1100" dirty="0">
                <a:solidFill>
                  <a:prstClr val="black"/>
                </a:solidFill>
              </a:rPr>
              <a:t>– уменьшение нейтрофилов (на 38%) и лимфоцитов (на 10 %), не выходило за  пределы физиологической нормы и было обратимым на более высокой концентрации. </a:t>
            </a:r>
          </a:p>
          <a:p>
            <a:pPr lvl="0" algn="just"/>
            <a:r>
              <a:rPr lang="ru-RU" sz="1100" b="1" dirty="0">
                <a:solidFill>
                  <a:prstClr val="black"/>
                </a:solidFill>
              </a:rPr>
              <a:t>Доза 500 и 5000 мг/кг </a:t>
            </a:r>
            <a:r>
              <a:rPr lang="ru-RU" sz="1100" dirty="0">
                <a:solidFill>
                  <a:prstClr val="black"/>
                </a:solidFill>
              </a:rPr>
              <a:t>– изменения концентрации </a:t>
            </a:r>
            <a:r>
              <a:rPr lang="ru-RU" sz="1100" dirty="0" err="1">
                <a:solidFill>
                  <a:prstClr val="black"/>
                </a:solidFill>
              </a:rPr>
              <a:t>ЛДГ</a:t>
            </a:r>
            <a:r>
              <a:rPr lang="ru-RU" sz="1100" dirty="0">
                <a:solidFill>
                  <a:prstClr val="black"/>
                </a:solidFill>
              </a:rPr>
              <a:t>, глюкозы, мочевины, щелочной фосфатазы, активности </a:t>
            </a:r>
            <a:r>
              <a:rPr lang="ru-RU" sz="1100" dirty="0" err="1">
                <a:solidFill>
                  <a:prstClr val="black"/>
                </a:solidFill>
              </a:rPr>
              <a:t>АЛТ</a:t>
            </a:r>
            <a:r>
              <a:rPr lang="ru-RU" sz="1100" dirty="0">
                <a:solidFill>
                  <a:prstClr val="black"/>
                </a:solidFill>
              </a:rPr>
              <a:t>, массы и </a:t>
            </a:r>
            <a:r>
              <a:rPr lang="ru-RU" sz="1100" dirty="0" err="1">
                <a:solidFill>
                  <a:prstClr val="black"/>
                </a:solidFill>
              </a:rPr>
              <a:t>ОКМ</a:t>
            </a:r>
            <a:r>
              <a:rPr lang="ru-RU" sz="1100" dirty="0">
                <a:solidFill>
                  <a:prstClr val="black"/>
                </a:solidFill>
              </a:rPr>
              <a:t> селезенки.</a:t>
            </a:r>
          </a:p>
          <a:p>
            <a:pPr lvl="0" algn="just"/>
            <a:r>
              <a:rPr lang="ru-RU" sz="1100" b="1" dirty="0">
                <a:solidFill>
                  <a:prstClr val="black"/>
                </a:solidFill>
              </a:rPr>
              <a:t>Доза 5000 мг/кг </a:t>
            </a:r>
            <a:r>
              <a:rPr lang="ru-RU" sz="1100" dirty="0">
                <a:solidFill>
                  <a:prstClr val="black"/>
                </a:solidFill>
              </a:rPr>
              <a:t>- также отмечены изменения содержания гемоглобина и нейтрофилов.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5A29EF-7791-4FFB-99D9-18BD8B81D3FB}"/>
              </a:ext>
            </a:extLst>
          </p:cNvPr>
          <p:cNvSpPr txBox="1"/>
          <p:nvPr/>
        </p:nvSpPr>
        <p:spPr>
          <a:xfrm>
            <a:off x="6328865" y="3248233"/>
            <a:ext cx="230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b="1" dirty="0">
                <a:solidFill>
                  <a:prstClr val="black"/>
                </a:solidFill>
              </a:rPr>
              <a:t>Максимальная недействующая доза (</a:t>
            </a:r>
            <a:r>
              <a:rPr lang="ru-RU" sz="1200" b="1" dirty="0" err="1">
                <a:solidFill>
                  <a:prstClr val="black"/>
                </a:solidFill>
              </a:rPr>
              <a:t>NOAEL</a:t>
            </a:r>
            <a:r>
              <a:rPr lang="ru-RU" sz="1200" b="1" dirty="0">
                <a:solidFill>
                  <a:prstClr val="black"/>
                </a:solidFill>
              </a:rPr>
              <a:t>) </a:t>
            </a:r>
            <a:r>
              <a:rPr lang="ru-RU" sz="1200" dirty="0">
                <a:solidFill>
                  <a:prstClr val="black"/>
                </a:solidFill>
              </a:rPr>
              <a:t>установлена на уровне 50 мг/кг.</a:t>
            </a:r>
          </a:p>
          <a:p>
            <a:pPr lvl="0" algn="just"/>
            <a:r>
              <a:rPr lang="ru-RU" sz="1200" b="1" dirty="0">
                <a:solidFill>
                  <a:prstClr val="black"/>
                </a:solidFill>
              </a:rPr>
              <a:t>Минимальная действующая (пороговая или </a:t>
            </a:r>
            <a:r>
              <a:rPr lang="ru-RU" sz="1200" b="1" dirty="0" err="1">
                <a:solidFill>
                  <a:prstClr val="black"/>
                </a:solidFill>
              </a:rPr>
              <a:t>LOAEL</a:t>
            </a:r>
            <a:r>
              <a:rPr lang="ru-RU" sz="1200" b="1" dirty="0">
                <a:solidFill>
                  <a:prstClr val="black"/>
                </a:solidFill>
              </a:rPr>
              <a:t>) </a:t>
            </a:r>
            <a:r>
              <a:rPr lang="ru-RU" sz="1200" dirty="0">
                <a:solidFill>
                  <a:prstClr val="black"/>
                </a:solidFill>
              </a:rPr>
              <a:t>доза  - 500 мг/кг.</a:t>
            </a:r>
            <a:endParaRPr lang="ru-BY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B415F2-B97E-46DB-B99D-7C52DBC9EE36}"/>
              </a:ext>
            </a:extLst>
          </p:cNvPr>
          <p:cNvSpPr/>
          <p:nvPr/>
        </p:nvSpPr>
        <p:spPr>
          <a:xfrm>
            <a:off x="3084678" y="2515906"/>
            <a:ext cx="2951988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69ED36-AF45-4567-A4FD-CD46F5131236}"/>
              </a:ext>
            </a:extLst>
          </p:cNvPr>
          <p:cNvSpPr/>
          <p:nvPr/>
        </p:nvSpPr>
        <p:spPr>
          <a:xfrm>
            <a:off x="6078799" y="3067580"/>
            <a:ext cx="2951988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3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2EFD56-B15F-4895-A0C4-BFCC2DF3BCD8}"/>
              </a:ext>
            </a:extLst>
          </p:cNvPr>
          <p:cNvSpPr/>
          <p:nvPr/>
        </p:nvSpPr>
        <p:spPr>
          <a:xfrm>
            <a:off x="7760536" y="3795750"/>
            <a:ext cx="1152000" cy="1152001"/>
          </a:xfrm>
          <a:prstGeom prst="rect">
            <a:avLst/>
          </a:prstGeom>
          <a:solidFill>
            <a:srgbClr val="717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Объект 3">
            <a:extLst>
              <a:ext uri="{FF2B5EF4-FFF2-40B4-BE49-F238E27FC236}">
                <a16:creationId xmlns:a16="http://schemas.microsoft.com/office/drawing/2014/main" id="{6CF1FA99-31DD-45EA-BFFF-8120A4863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591996"/>
              </p:ext>
            </p:extLst>
          </p:nvPr>
        </p:nvGraphicFramePr>
        <p:xfrm>
          <a:off x="900000" y="1898391"/>
          <a:ext cx="6624000" cy="127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1969684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62791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1934294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0028675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2370505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Вид клеток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Группа животных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Частота встречаемости клеток с апоптозом на 100 метафаз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Частота встречаемости</a:t>
                      </a:r>
                      <a:endParaRPr lang="ru-BY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клеток с митотической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гибелью на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100 метафаз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Частота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встречаемости</a:t>
                      </a:r>
                      <a:endParaRPr lang="ru-BY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клеток с аберрациями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100 метафаз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8024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ru-RU" sz="1000" dirty="0" err="1">
                          <a:effectLst/>
                        </a:rPr>
                        <a:t>елезенки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Опыт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BY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1 </a:t>
                      </a:r>
                      <a:endParaRPr lang="ru-BY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513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Контроль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BY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BY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717235"/>
                  </a:ext>
                </a:extLst>
              </a:tr>
              <a:tr h="2038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Костного мозга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Опыт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1,4</a:t>
                      </a:r>
                      <a:endParaRPr lang="ru-BY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67783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Контроль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BY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BY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338477"/>
                  </a:ext>
                </a:extLst>
              </a:tr>
            </a:tbl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BFDF43A-1FC8-4520-9AF5-4C84A488FC0A}"/>
              </a:ext>
            </a:extLst>
          </p:cNvPr>
          <p:cNvSpPr/>
          <p:nvPr/>
        </p:nvSpPr>
        <p:spPr>
          <a:xfrm>
            <a:off x="180000" y="267748"/>
            <a:ext cx="8964000" cy="646331"/>
          </a:xfrm>
          <a:prstGeom prst="rect">
            <a:avLst/>
          </a:prstGeom>
          <a:solidFill>
            <a:srgbClr val="717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EE91F-2491-4EB9-9BA9-7F6857C85D25}"/>
              </a:ext>
            </a:extLst>
          </p:cNvPr>
          <p:cNvSpPr txBox="1"/>
          <p:nvPr/>
        </p:nvSpPr>
        <p:spPr>
          <a:xfrm>
            <a:off x="1116000" y="3430066"/>
            <a:ext cx="6048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FF0000"/>
                </a:solidFill>
                <a:ea typeface="Calibri" panose="020F0502020204030204" pitchFamily="34" charset="0"/>
              </a:rPr>
              <a:t>Примечание: </a:t>
            </a:r>
            <a:r>
              <a:rPr lang="ru-RU" sz="1100" dirty="0">
                <a:ea typeface="Calibri" panose="020F0502020204030204" pitchFamily="34" charset="0"/>
              </a:rPr>
              <a:t>по данным литературы спонтанная частота клеток с хромосомными повреждениями </a:t>
            </a:r>
            <a:r>
              <a:rPr lang="ru-RU" sz="1100" dirty="0">
                <a:solidFill>
                  <a:srgbClr val="FF0000"/>
                </a:solidFill>
                <a:ea typeface="Calibri" panose="020F0502020204030204" pitchFamily="34" charset="0"/>
              </a:rPr>
              <a:t>в костном мозге </a:t>
            </a:r>
            <a:r>
              <a:rPr lang="ru-RU" sz="1100" dirty="0">
                <a:ea typeface="Calibri" panose="020F0502020204030204" pitchFamily="34" charset="0"/>
              </a:rPr>
              <a:t>составляет </a:t>
            </a:r>
            <a:r>
              <a:rPr lang="ru-RU" sz="1100" dirty="0">
                <a:solidFill>
                  <a:srgbClr val="FF0000"/>
                </a:solidFill>
                <a:ea typeface="Calibri" panose="020F0502020204030204" pitchFamily="34" charset="0"/>
              </a:rPr>
              <a:t>1,0-2,5%</a:t>
            </a:r>
            <a:r>
              <a:rPr lang="ru-RU" sz="1100" dirty="0">
                <a:ea typeface="Calibri" panose="020F0502020204030204" pitchFamily="34" charset="0"/>
              </a:rPr>
              <a:t>, аналогичный показатель для клеток </a:t>
            </a:r>
            <a:r>
              <a:rPr lang="ru-RU" sz="1100" dirty="0">
                <a:solidFill>
                  <a:srgbClr val="FF0000"/>
                </a:solidFill>
                <a:ea typeface="Calibri" panose="020F0502020204030204" pitchFamily="34" charset="0"/>
              </a:rPr>
              <a:t>селезенки</a:t>
            </a:r>
            <a:r>
              <a:rPr lang="ru-RU" sz="1100" dirty="0">
                <a:ea typeface="Calibri" panose="020F0502020204030204" pitchFamily="34" charset="0"/>
              </a:rPr>
              <a:t> в </a:t>
            </a:r>
            <a:r>
              <a:rPr lang="ru-RU" sz="1100" dirty="0">
                <a:solidFill>
                  <a:srgbClr val="FF0000"/>
                </a:solidFill>
                <a:ea typeface="Calibri" panose="020F0502020204030204" pitchFamily="34" charset="0"/>
              </a:rPr>
              <a:t>1,5-2 раза ниже </a:t>
            </a:r>
            <a:r>
              <a:rPr lang="ru-RU" sz="1100" dirty="0">
                <a:ea typeface="Calibri" panose="020F0502020204030204" pitchFamily="34" charset="0"/>
              </a:rPr>
              <a:t>/ </a:t>
            </a:r>
            <a:r>
              <a:rPr lang="en-US" sz="1100" i="1" dirty="0">
                <a:ea typeface="Calibri" panose="020F0502020204030204" pitchFamily="34" charset="0"/>
              </a:rPr>
              <a:t>Moore.  F.R., </a:t>
            </a:r>
            <a:r>
              <a:rPr lang="en-US" sz="1100" i="1" dirty="0" err="1">
                <a:ea typeface="Calibri" panose="020F0502020204030204" pitchFamily="34" charset="0"/>
              </a:rPr>
              <a:t>Urda</a:t>
            </a:r>
            <a:r>
              <a:rPr lang="en-US" sz="1100" i="1" dirty="0">
                <a:ea typeface="Calibri" panose="020F0502020204030204" pitchFamily="34" charset="0"/>
              </a:rPr>
              <a:t>. G.A., Krishna, G, </a:t>
            </a:r>
            <a:r>
              <a:rPr lang="en-US" sz="1100" i="1" dirty="0" err="1">
                <a:ea typeface="Calibri" panose="020F0502020204030204" pitchFamily="34" charset="0"/>
              </a:rPr>
              <a:t>Theiss</a:t>
            </a:r>
            <a:r>
              <a:rPr lang="en-US" sz="1100" i="1" dirty="0">
                <a:ea typeface="Calibri" panose="020F0502020204030204" pitchFamily="34" charset="0"/>
              </a:rPr>
              <a:t>, </a:t>
            </a:r>
            <a:br>
              <a:rPr lang="ru-RU" sz="1100" i="1" dirty="0">
                <a:ea typeface="Calibri" panose="020F0502020204030204" pitchFamily="34" charset="0"/>
              </a:rPr>
            </a:br>
            <a:r>
              <a:rPr lang="en-US" sz="1100" i="1" dirty="0">
                <a:ea typeface="Calibri" panose="020F0502020204030204" pitchFamily="34" charset="0"/>
              </a:rPr>
              <a:t>J.C., An in Vivo/in Vitro Method for Assessing Micronucleus and Chromosome Aberration Induction in Rat Bone Marrow and Spleen. </a:t>
            </a:r>
            <a:r>
              <a:rPr lang="en-US" sz="1100" i="1" dirty="0" err="1">
                <a:ea typeface="Calibri" panose="020F0502020204030204" pitchFamily="34" charset="0"/>
              </a:rPr>
              <a:t>Mutat</a:t>
            </a:r>
            <a:r>
              <a:rPr lang="en-US" sz="1100" i="1" dirty="0">
                <a:ea typeface="Calibri" panose="020F0502020204030204" pitchFamily="34" charset="0"/>
              </a:rPr>
              <a:t>. Res..1995, vol. 335,  no. 2, pp. 191-200.</a:t>
            </a:r>
            <a:endParaRPr lang="ru-RU" sz="1100" i="1" dirty="0">
              <a:ea typeface="Calibri" panose="020F0502020204030204" pitchFamily="34" charset="0"/>
            </a:endParaRPr>
          </a:p>
          <a:p>
            <a:pPr algn="just"/>
            <a:endParaRPr lang="ru-RU" sz="1100" i="1" dirty="0">
              <a:ea typeface="Calibri" panose="020F0502020204030204" pitchFamily="34" charset="0"/>
            </a:endParaRPr>
          </a:p>
          <a:p>
            <a:pPr algn="just"/>
            <a:r>
              <a:rPr lang="ru-RU" sz="1100" dirty="0"/>
              <a:t>Метод исследований: </a:t>
            </a:r>
            <a:r>
              <a:rPr lang="en-US" sz="1100" dirty="0"/>
              <a:t>Mammalian Bone Marrow Chromosome Aberration Test : OECD guideline for the testing of chemicals TG 475 </a:t>
            </a:r>
            <a:r>
              <a:rPr lang="ru-RU" sz="1100" dirty="0"/>
              <a:t>/</a:t>
            </a:r>
            <a:r>
              <a:rPr lang="en-US" sz="1100" dirty="0"/>
              <a:t> </a:t>
            </a:r>
            <a:r>
              <a:rPr lang="ru-RU" sz="1100" dirty="0"/>
              <a:t>Метод оценки хромосомных аберраций в клетках костного мозга млекопитающих</a:t>
            </a:r>
            <a:r>
              <a:rPr lang="en-US" sz="1100" dirty="0"/>
              <a:t> : O</a:t>
            </a:r>
            <a:r>
              <a:rPr lang="ru-RU" sz="1100" dirty="0" err="1"/>
              <a:t>ЭСР</a:t>
            </a:r>
            <a:r>
              <a:rPr lang="ru-RU" sz="1100" dirty="0"/>
              <a:t> руководство</a:t>
            </a:r>
            <a:r>
              <a:rPr lang="en-US" sz="1100" dirty="0"/>
              <a:t> № 475</a:t>
            </a:r>
            <a:r>
              <a:rPr lang="ru-RU" sz="1100" dirty="0"/>
              <a:t>.</a:t>
            </a:r>
            <a:endParaRPr lang="ru-RU" sz="1100" i="1" dirty="0"/>
          </a:p>
          <a:p>
            <a:pPr algn="just"/>
            <a:endParaRPr lang="ru-RU" sz="1200" i="1" dirty="0"/>
          </a:p>
          <a:p>
            <a:pPr algn="just"/>
            <a:endParaRPr lang="ru-BY" sz="1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0F2C2-1852-4ED2-97B0-22B17038FDA9}"/>
              </a:ext>
            </a:extLst>
          </p:cNvPr>
          <p:cNvSpPr txBox="1"/>
          <p:nvPr/>
        </p:nvSpPr>
        <p:spPr>
          <a:xfrm>
            <a:off x="956274" y="329304"/>
            <a:ext cx="76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Результаты цитогенетического анализа клеток костного мозга и селезенки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при воздействии </a:t>
            </a:r>
            <a:r>
              <a:rPr lang="ru-RU" sz="1600" dirty="0" err="1">
                <a:solidFill>
                  <a:schemeClr val="bg1"/>
                </a:solidFill>
              </a:rPr>
              <a:t>нанокомпозита</a:t>
            </a:r>
            <a:r>
              <a:rPr lang="ru-RU" sz="1600" dirty="0">
                <a:solidFill>
                  <a:schemeClr val="bg1"/>
                </a:solidFill>
              </a:rPr>
              <a:t> пектин-</a:t>
            </a:r>
            <a:r>
              <a:rPr lang="ru-RU" sz="1600" dirty="0" err="1">
                <a:solidFill>
                  <a:schemeClr val="bg1"/>
                </a:solidFill>
              </a:rPr>
              <a:t>Ag</a:t>
            </a:r>
            <a:r>
              <a:rPr lang="ru-RU" sz="1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BF4A8B-5CF5-48A9-816C-F77F6D51F20C}"/>
              </a:ext>
            </a:extLst>
          </p:cNvPr>
          <p:cNvSpPr/>
          <p:nvPr/>
        </p:nvSpPr>
        <p:spPr>
          <a:xfrm>
            <a:off x="612000" y="1028446"/>
            <a:ext cx="853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6390E-7DA9-4DFD-B936-74276C2567B4}"/>
              </a:ext>
            </a:extLst>
          </p:cNvPr>
          <p:cNvSpPr txBox="1"/>
          <p:nvPr/>
        </p:nvSpPr>
        <p:spPr>
          <a:xfrm>
            <a:off x="1394473" y="1137693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ea typeface="Calibri" panose="020F0502020204030204" pitchFamily="34" charset="0"/>
              </a:rPr>
              <a:t>Нанокомпозит</a:t>
            </a:r>
            <a:r>
              <a:rPr lang="ru-RU" sz="1200" dirty="0">
                <a:ea typeface="Calibri" panose="020F0502020204030204" pitchFamily="34" charset="0"/>
              </a:rPr>
              <a:t> пектин-</a:t>
            </a:r>
            <a:r>
              <a:rPr lang="ru-RU" sz="1200" dirty="0" err="1">
                <a:ea typeface="Calibri" panose="020F0502020204030204" pitchFamily="34" charset="0"/>
              </a:rPr>
              <a:t>Ag</a:t>
            </a:r>
            <a:r>
              <a:rPr lang="ru-RU" sz="1200" dirty="0">
                <a:ea typeface="Calibri" panose="020F0502020204030204" pitchFamily="34" charset="0"/>
              </a:rPr>
              <a:t> не вызывает увеличение спонтанного уровня индукции хромосомных аберраций в клетках костного мозга и селезенки крыс.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6344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ACCD72-34F1-4542-81E6-ECE7ECBF2AA6}"/>
              </a:ext>
            </a:extLst>
          </p:cNvPr>
          <p:cNvSpPr/>
          <p:nvPr/>
        </p:nvSpPr>
        <p:spPr>
          <a:xfrm>
            <a:off x="4860000" y="1923750"/>
            <a:ext cx="3778517" cy="2592000"/>
          </a:xfrm>
          <a:prstGeom prst="rect">
            <a:avLst/>
          </a:prstGeom>
          <a:solidFill>
            <a:srgbClr val="FBF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5AFCB-B774-4197-8FB3-772EAA87ECDB}"/>
              </a:ext>
            </a:extLst>
          </p:cNvPr>
          <p:cNvSpPr txBox="1"/>
          <p:nvPr/>
        </p:nvSpPr>
        <p:spPr>
          <a:xfrm>
            <a:off x="612000" y="4158969"/>
            <a:ext cx="33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Mistral" panose="03090702030407020403" pitchFamily="66" charset="0"/>
              </a:rPr>
              <a:t>Спасибо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EF4BD-69A9-4142-8B73-A38F970E9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50" b="12519"/>
          <a:stretch/>
        </p:blipFill>
        <p:spPr>
          <a:xfrm>
            <a:off x="4418742" y="2160917"/>
            <a:ext cx="3988998" cy="24452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9BD27-D1B9-419A-B133-256434494224}"/>
              </a:ext>
            </a:extLst>
          </p:cNvPr>
          <p:cNvSpPr txBox="1"/>
          <p:nvPr/>
        </p:nvSpPr>
        <p:spPr>
          <a:xfrm>
            <a:off x="572179" y="1853140"/>
            <a:ext cx="405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cs typeface="Arial" panose="020B0604020202020204" pitchFamily="34" charset="0"/>
              </a:rPr>
              <a:t>Лаборатория промышленной токсикологии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770D4-62DA-4159-B505-1D097B3FB8F6}"/>
              </a:ext>
            </a:extLst>
          </p:cNvPr>
          <p:cNvSpPr txBox="1"/>
          <p:nvPr/>
        </p:nvSpPr>
        <p:spPr>
          <a:xfrm>
            <a:off x="756000" y="166987"/>
            <a:ext cx="59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Республиканское унитарное предприятие </a:t>
            </a:r>
            <a:br>
              <a:rPr lang="ru-RU" sz="1400" b="1" dirty="0">
                <a:cs typeface="Arial" panose="020B0604020202020204" pitchFamily="34" charset="0"/>
              </a:rPr>
            </a:br>
            <a:r>
              <a:rPr lang="ru-RU" sz="1400" b="1" dirty="0">
                <a:cs typeface="Arial" panose="020B0604020202020204" pitchFamily="34" charset="0"/>
              </a:rPr>
              <a:t>«Научно-практический центр гигиены», Республика Беларусь, г. Минск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B97C3F-9E07-4B24-BDC6-6D9B6D49ED5D}"/>
              </a:ext>
            </a:extLst>
          </p:cNvPr>
          <p:cNvSpPr/>
          <p:nvPr/>
        </p:nvSpPr>
        <p:spPr>
          <a:xfrm rot="2149908">
            <a:off x="8299740" y="3900558"/>
            <a:ext cx="216000" cy="9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23B10A-318F-4DFC-AB48-B9566437C0F1}"/>
              </a:ext>
            </a:extLst>
          </p:cNvPr>
          <p:cNvSpPr txBox="1"/>
          <p:nvPr/>
        </p:nvSpPr>
        <p:spPr>
          <a:xfrm>
            <a:off x="591516" y="2259206"/>
            <a:ext cx="30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email: promtox@rspch.by</a:t>
            </a:r>
            <a:endParaRPr lang="ru-RU" sz="1400" dirty="0"/>
          </a:p>
        </p:txBody>
      </p:sp>
      <p:pic>
        <p:nvPicPr>
          <p:cNvPr id="14" name="Picture 3" descr="D:\Новая папка\Общая-06\работка\логотипы центра\Рисунок2.png">
            <a:extLst>
              <a:ext uri="{FF2B5EF4-FFF2-40B4-BE49-F238E27FC236}">
                <a16:creationId xmlns:a16="http://schemas.microsoft.com/office/drawing/2014/main" id="{FF1379E5-16F8-4E87-AC6B-49446A81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9" y="235114"/>
            <a:ext cx="323187" cy="3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9F9BADB-F155-4BD5-ABD4-6283F4F7DB86}"/>
              </a:ext>
            </a:extLst>
          </p:cNvPr>
          <p:cNvCxnSpPr/>
          <p:nvPr/>
        </p:nvCxnSpPr>
        <p:spPr>
          <a:xfrm>
            <a:off x="429922" y="1203750"/>
            <a:ext cx="0" cy="28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46D1CD4-6F2D-4DA6-8612-ADE195DE4413}"/>
              </a:ext>
            </a:extLst>
          </p:cNvPr>
          <p:cNvCxnSpPr>
            <a:cxnSpLocks/>
          </p:cNvCxnSpPr>
          <p:nvPr/>
        </p:nvCxnSpPr>
        <p:spPr>
          <a:xfrm>
            <a:off x="468000" y="1423950"/>
            <a:ext cx="0" cy="236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34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1063</Words>
  <Application>Microsoft Macintosh PowerPoint</Application>
  <PresentationFormat>Экран (16:9)</PresentationFormat>
  <Paragraphs>105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Mistral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Microsoft Office User</cp:lastModifiedBy>
  <cp:revision>280</cp:revision>
  <dcterms:created xsi:type="dcterms:W3CDTF">2020-07-21T18:27:16Z</dcterms:created>
  <dcterms:modified xsi:type="dcterms:W3CDTF">2021-04-13T07:03:15Z</dcterms:modified>
</cp:coreProperties>
</file>