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82" r:id="rId11"/>
    <p:sldId id="283" r:id="rId12"/>
    <p:sldId id="264" r:id="rId13"/>
    <p:sldId id="267" r:id="rId14"/>
    <p:sldId id="270" r:id="rId15"/>
    <p:sldId id="271" r:id="rId16"/>
    <p:sldId id="278" r:id="rId17"/>
    <p:sldId id="279" r:id="rId18"/>
    <p:sldId id="281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953512D-75B9-44A4-83FE-53A0CD655C37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9"/>
          </p14:sldIdLst>
        </p14:section>
        <p14:section name="Раздел без заголовка" id="{7B42D540-138F-43EE-B2EE-DFD1E6E6500C}">
          <p14:sldIdLst>
            <p14:sldId id="263"/>
            <p14:sldId id="282"/>
            <p14:sldId id="283"/>
            <p14:sldId id="264"/>
            <p14:sldId id="267"/>
            <p14:sldId id="270"/>
            <p14:sldId id="271"/>
            <p14:sldId id="278"/>
            <p14:sldId id="279"/>
            <p14:sldId id="281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6" autoAdjust="0"/>
    <p:restoredTop sz="94675"/>
  </p:normalViewPr>
  <p:slideViewPr>
    <p:cSldViewPr>
      <p:cViewPr varScale="1">
        <p:scale>
          <a:sx n="110" d="100"/>
          <a:sy n="110" d="100"/>
        </p:scale>
        <p:origin x="169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7490" y="836712"/>
            <a:ext cx="5114778" cy="2564856"/>
          </a:xfrm>
        </p:spPr>
        <p:txBody>
          <a:bodyPr>
            <a:normAutofit fontScale="90000"/>
          </a:bodyPr>
          <a:lstStyle/>
          <a:p>
            <a:r>
              <a:rPr lang="ru-RU" sz="1200" i="1" dirty="0"/>
              <a:t>ФБУН «Федеральный научный центр медико-профилактических технологий управления рисками здоровью населения»</a:t>
            </a:r>
            <a:br>
              <a:rPr lang="ru-RU" sz="2400" dirty="0"/>
            </a:br>
            <a:br>
              <a:rPr lang="en-US" sz="2400" dirty="0"/>
            </a:br>
            <a:br>
              <a:rPr lang="en-US" sz="2400" dirty="0"/>
            </a:br>
            <a:r>
              <a:rPr lang="ru-RU" sz="2400" dirty="0"/>
              <a:t>АНАЛИЗ СОСТОЯНИЯ ЗДОРОВЬЯ РАБОТАЮЩИХ В УСЛОВИЯХ ЭКСПОЗИЦИИ ВЕЩЕСТВ, ОБЛАДАЮЩИХ АЛЛЕРГЕННЫМ ДЕЙСТВИЕМ</a:t>
            </a:r>
            <a:br>
              <a:rPr lang="en-US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4005064"/>
            <a:ext cx="5114778" cy="2469400"/>
          </a:xfrm>
        </p:spPr>
        <p:txBody>
          <a:bodyPr>
            <a:normAutofit fontScale="70000" lnSpcReduction="20000"/>
          </a:bodyPr>
          <a:lstStyle/>
          <a:p>
            <a:endParaRPr lang="ru-RU" sz="1600" cap="all" dirty="0"/>
          </a:p>
          <a:p>
            <a:r>
              <a:rPr lang="ru-RU" sz="1600" u="sng" cap="all" dirty="0">
                <a:latin typeface="+mj-lt"/>
              </a:rPr>
              <a:t>Горбушина О. Ю.</a:t>
            </a:r>
          </a:p>
          <a:p>
            <a:r>
              <a:rPr lang="ru-RU" sz="1600" u="sng" cap="all" dirty="0">
                <a:latin typeface="+mj-lt"/>
              </a:rPr>
              <a:t>Воробьева А.А.</a:t>
            </a:r>
          </a:p>
          <a:p>
            <a:r>
              <a:rPr lang="ru-RU" sz="1600" u="sng" cap="all" dirty="0" err="1">
                <a:latin typeface="+mj-lt"/>
              </a:rPr>
              <a:t>Лешкова</a:t>
            </a:r>
            <a:r>
              <a:rPr lang="ru-RU" sz="1600" u="sng" cap="all" dirty="0">
                <a:latin typeface="+mj-lt"/>
              </a:rPr>
              <a:t> И. В.</a:t>
            </a:r>
          </a:p>
          <a:p>
            <a:r>
              <a:rPr lang="ru-RU" sz="1600" b="1" dirty="0"/>
              <a:t> </a:t>
            </a:r>
            <a:endParaRPr lang="ru-RU" sz="1600" dirty="0"/>
          </a:p>
          <a:p>
            <a:pPr algn="ctr">
              <a:lnSpc>
                <a:spcPct val="120000"/>
              </a:lnSpc>
            </a:pPr>
            <a:r>
              <a:rPr lang="ru-RU" sz="1600" b="1" dirty="0"/>
              <a:t>НАУЧНО-ПРАКТИЧЕСКАЯ </a:t>
            </a:r>
            <a:endParaRPr lang="ru-RU" sz="1600" dirty="0"/>
          </a:p>
          <a:p>
            <a:pPr algn="ctr">
              <a:lnSpc>
                <a:spcPct val="120000"/>
              </a:lnSpc>
            </a:pPr>
            <a:r>
              <a:rPr lang="ru-RU" sz="1600" b="1" dirty="0"/>
              <a:t>КОНФЕРЕНЦИЯ МОЛОДЫХ УЧЕНЫХ И СПЕЦИАЛИСТОВ С МЕЖДУНАРОДНЫМ УЧАСТИЕМ «ГИГИЕНА, ЭКОЛОГИЯ И РИСКИ ЗДОРОВЬЮ В СОВРЕМЕННЫХ УСЛОВИЯХ»</a:t>
            </a:r>
            <a:endParaRPr lang="ru-RU" sz="1600" dirty="0"/>
          </a:p>
          <a:p>
            <a:pPr algn="ctr"/>
            <a:endParaRPr lang="ru-RU" sz="1600" dirty="0"/>
          </a:p>
          <a:p>
            <a:r>
              <a:rPr lang="ru-RU" sz="1600" i="1" dirty="0"/>
              <a:t> </a:t>
            </a:r>
            <a:endParaRPr lang="ru-RU" sz="1600" dirty="0"/>
          </a:p>
          <a:p>
            <a:pPr algn="ctr"/>
            <a:r>
              <a:rPr lang="ru-RU" sz="1600" cap="all" dirty="0"/>
              <a:t>Саратов 202</a:t>
            </a:r>
            <a:r>
              <a:rPr lang="en-US" sz="1600" cap="all" dirty="0"/>
              <a:t>1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8666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На ПМО работники направляются, как правило, вне ухудшения основного заболевания. Данные однократно проведенной </a:t>
            </a:r>
            <a:r>
              <a:rPr lang="ru-RU" sz="2400" dirty="0" err="1"/>
              <a:t>риноманометрии</a:t>
            </a:r>
            <a:r>
              <a:rPr lang="ru-RU" sz="2400" dirty="0"/>
              <a:t> не могут рассматриваться  в качестве критерия аллергических заболеваний. Для оценки состояния работников необходимо проведение </a:t>
            </a:r>
            <a:r>
              <a:rPr lang="ru-RU" sz="2400" dirty="0" err="1"/>
              <a:t>риноманометрии</a:t>
            </a:r>
            <a:r>
              <a:rPr lang="ru-RU" sz="2400" dirty="0"/>
              <a:t> в динамике</a:t>
            </a:r>
          </a:p>
        </p:txBody>
      </p:sp>
    </p:spTree>
    <p:extLst>
      <p:ext uri="{BB962C8B-B14F-4D97-AF65-F5344CB8AC3E}">
        <p14:creationId xmlns:p14="http://schemas.microsoft.com/office/powerpoint/2010/main" val="48199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Зависимость вероятности развития аллергических заболеваний от уровня эозинофилов в назальном секрете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16832"/>
            <a:ext cx="6408712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591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Сравнительный анализ результатов спирографии у обследованных работников,%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97100" y="1624727"/>
            <a:ext cx="479810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достоверность различий между группами наблюдения и сравнения,  р&lt;0,05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780118"/>
              </p:ext>
            </p:extLst>
          </p:nvPr>
        </p:nvGraphicFramePr>
        <p:xfrm>
          <a:off x="611560" y="1556792"/>
          <a:ext cx="6840759" cy="4146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2048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Показатель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Физиологическая норма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Группа наблюдения 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Группа сравнения 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</a:t>
                      </a:r>
                      <a:r>
                        <a:rPr lang="ru-RU" sz="1000" dirty="0">
                          <a:effectLst/>
                        </a:rPr>
                        <a:t>*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009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Значение показателей спирографии, </a:t>
                      </a:r>
                      <a:r>
                        <a:rPr lang="ru-RU" sz="1000" dirty="0" err="1">
                          <a:effectLst/>
                        </a:rPr>
                        <a:t>Ме</a:t>
                      </a:r>
                      <a:r>
                        <a:rPr lang="ru-RU" sz="1000" dirty="0">
                          <a:effectLst/>
                        </a:rPr>
                        <a:t> (25; 75)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FVC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79,5-112,5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95 (89; 108)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93 (86; 103)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FEV1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80,0-112,2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98 (88; 107)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96 (90; 105)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0,96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FEV1/FVC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84,2-109,6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100 (95; 105)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103 (100; 107)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PEF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74,2-115,7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98 (88; 112)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104 (88; 114)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MEF 75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69,8-118,4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95 (69; 113)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94 (80; 115)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0,36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MEF 50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62,6-122,8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93 (74; 118)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106 (84; 122)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7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M</a:t>
                      </a:r>
                      <a:r>
                        <a:rPr lang="ru-RU" sz="1000" dirty="0">
                          <a:effectLst/>
                        </a:rPr>
                        <a:t>EF 25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54,8-127,6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99 (84; 114)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105 (86; 118)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0,16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306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Данные спирографии,%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882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Норма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91,9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93,6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0,70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1393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Отклонения от нормы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0,70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969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</a:rPr>
                        <a:t>Рестриктивные</a:t>
                      </a:r>
                      <a:r>
                        <a:rPr lang="ru-RU" sz="1000" dirty="0">
                          <a:effectLst/>
                        </a:rPr>
                        <a:t> нарушения лёгкой степени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0,38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787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</a:rPr>
                        <a:t>Обструктивные</a:t>
                      </a:r>
                      <a:r>
                        <a:rPr lang="ru-RU" sz="1000" dirty="0">
                          <a:effectLst/>
                        </a:rPr>
                        <a:t> нарушения лёгкой степени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0,90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24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Смешанные нарушения ФВД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0,95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717" marR="36717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12" y="6032435"/>
            <a:ext cx="621030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7569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Результаты энзим-специфического тестирования по критериям степени сенсибилизации (количество позитивных проб)</a:t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698124"/>
              </p:ext>
            </p:extLst>
          </p:nvPr>
        </p:nvGraphicFramePr>
        <p:xfrm>
          <a:off x="611560" y="1700808"/>
          <a:ext cx="6768753" cy="3377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8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8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5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7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74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31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6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Степень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Amylase ST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BLAP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Grade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Mannanase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Pectinase/Lyase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Sensitization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Symptom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variable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r>
                        <a:rPr lang="en-US" sz="1100">
                          <a:effectLst/>
                        </a:rPr>
                        <a:t> (8 – non serum)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7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7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7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7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879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/>
              <a:t>Зависимость вероятности развития аллергических заболеваний от длительности экспозиции химическими </a:t>
            </a:r>
            <a:r>
              <a:rPr lang="ru-RU" sz="1800" dirty="0" err="1"/>
              <a:t>вещесвами</a:t>
            </a:r>
            <a:r>
              <a:rPr lang="ru-RU" sz="1800" dirty="0"/>
              <a:t>, обладающими аллергенным, сенсибилизирующим и раздражающим действием.</a:t>
            </a:r>
            <a:br>
              <a:rPr lang="ru-RU" sz="1400" dirty="0"/>
            </a:br>
            <a:br>
              <a:rPr lang="ru-RU" sz="1400" dirty="0"/>
            </a:br>
            <a:endParaRPr lang="ru-RU" sz="14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57899"/>
            <a:ext cx="4790098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4272677"/>
            <a:ext cx="76328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Формирование аллергических заболеваний не зависит от концентрации химических веществ, обладающих аллергенным действием и  длительности экспозиции веществами-аллергенами.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На вероятность развития аллергической патологии влияет в большей степени возраст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1211072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Вероятность возникновения болезней аллергического характера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271" y="1700808"/>
            <a:ext cx="6591616" cy="4246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467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/>
              <a:t>Критерии риска здоровью  работников, имеющих высокую вероятность его реализации, в условиях </a:t>
            </a:r>
            <a:r>
              <a:rPr lang="ru-RU" sz="1800" dirty="0"/>
              <a:t>воздействия химических веществ аллергического действия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u="sng" dirty="0"/>
              <a:t>основные критерии:</a:t>
            </a:r>
            <a:endParaRPr lang="ru-RU" u="sng" dirty="0"/>
          </a:p>
          <a:p>
            <a:r>
              <a:rPr lang="ru-RU" dirty="0"/>
              <a:t>- стаж работы в условиях воздействия химических веществ аллергического действия 10 лет;</a:t>
            </a:r>
          </a:p>
          <a:p>
            <a:r>
              <a:rPr lang="ru-RU" dirty="0"/>
              <a:t>- возраст 35 лет; </a:t>
            </a:r>
          </a:p>
          <a:p>
            <a:r>
              <a:rPr lang="ru-RU" dirty="0"/>
              <a:t>- 1-й уровень по результатам RAST- анализа;</a:t>
            </a:r>
          </a:p>
          <a:p>
            <a:pPr marL="0" indent="0">
              <a:buNone/>
            </a:pPr>
            <a:endParaRPr lang="ru-RU" i="1" u="sng" dirty="0"/>
          </a:p>
          <a:p>
            <a:pPr marL="0" indent="0">
              <a:buNone/>
            </a:pPr>
            <a:r>
              <a:rPr lang="ru-RU" i="1" u="sng" dirty="0"/>
              <a:t>дополнительные критерии:</a:t>
            </a:r>
            <a:endParaRPr lang="ru-RU" u="sng" dirty="0"/>
          </a:p>
          <a:p>
            <a:pPr marL="0" indent="0">
              <a:buNone/>
            </a:pPr>
            <a:r>
              <a:rPr lang="ru-RU" dirty="0"/>
              <a:t> -наличие 2-х или более симптомов, указанных в тест-опроснике; </a:t>
            </a:r>
          </a:p>
          <a:p>
            <a:r>
              <a:rPr lang="ru-RU" dirty="0"/>
              <a:t>- затруднение носового дыхания умеренной степени по результатам РММ; </a:t>
            </a:r>
          </a:p>
          <a:p>
            <a:r>
              <a:rPr lang="ru-RU" dirty="0"/>
              <a:t>-наличие фоновых заболеваний (болезни органов пищеварения, вегетативной нервной системы); </a:t>
            </a:r>
          </a:p>
          <a:p>
            <a:r>
              <a:rPr lang="ru-RU" dirty="0"/>
              <a:t>- заболеваемость ОРВИ 3 раза и более за календарный год;</a:t>
            </a:r>
          </a:p>
          <a:p>
            <a:r>
              <a:rPr lang="ru-RU" dirty="0"/>
              <a:t>- отягощенная наследственность по аллергическим заболеваниям.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2143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Группы риска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100" i="1" u="sng" dirty="0"/>
              <a:t>1 группа риска</a:t>
            </a:r>
            <a:r>
              <a:rPr lang="ru-RU" sz="2100" u="sng" dirty="0"/>
              <a:t> (умеренный) </a:t>
            </a:r>
            <a:r>
              <a:rPr lang="ru-RU" sz="2100" dirty="0"/>
              <a:t>– работники 35 лет и более и/или стаж 10 лет и более, имеющие по результатам тестирования отклонения по одному из показателей специфической </a:t>
            </a:r>
            <a:r>
              <a:rPr lang="ru-RU" sz="2100" dirty="0" err="1"/>
              <a:t>аллергодиагностики</a:t>
            </a:r>
            <a:r>
              <a:rPr lang="ru-RU" sz="2100" dirty="0"/>
              <a:t> 1 уровень;</a:t>
            </a:r>
          </a:p>
          <a:p>
            <a:r>
              <a:rPr lang="ru-RU" sz="2100" i="1" u="sng" dirty="0"/>
              <a:t>2 группа риска</a:t>
            </a:r>
            <a:r>
              <a:rPr lang="ru-RU" sz="2100" u="sng" dirty="0"/>
              <a:t> (средний) </a:t>
            </a:r>
            <a:r>
              <a:rPr lang="ru-RU" sz="2100" dirty="0"/>
              <a:t>– работники 35 лет и более и/или стаж 10 лет и более, имеющие по результатам тестирования отклонения по одному из показателей специфической </a:t>
            </a:r>
            <a:r>
              <a:rPr lang="ru-RU" sz="2100" dirty="0" err="1"/>
              <a:t>аллергодиагностики</a:t>
            </a:r>
            <a:r>
              <a:rPr lang="ru-RU" sz="2100" dirty="0"/>
              <a:t> 1-3 уровень, имеющие отягощенную наследственность и/или бытовую аллергию в анамнезе, субъективные признаки сенсибилизации. </a:t>
            </a:r>
          </a:p>
          <a:p>
            <a:r>
              <a:rPr lang="ru-RU" sz="2100" i="1" u="sng" dirty="0"/>
              <a:t>3 группа риска</a:t>
            </a:r>
            <a:r>
              <a:rPr lang="ru-RU" sz="2100" u="sng" dirty="0"/>
              <a:t> (высокий) </a:t>
            </a:r>
            <a:r>
              <a:rPr lang="ru-RU" sz="2100" dirty="0"/>
              <a:t>– работники 35 лет и более и/или стаж 10 лет и более, имеющие по результатам тестирования отклонения по одному из показателей специфической </a:t>
            </a:r>
            <a:r>
              <a:rPr lang="ru-RU" sz="2100" dirty="0" err="1"/>
              <a:t>аллергодиагностики</a:t>
            </a:r>
            <a:r>
              <a:rPr lang="ru-RU" sz="2100" dirty="0"/>
              <a:t> 3 уровень и выше, имеющие отягощенную наследственность и/или бытовую аллергию в анамнезе, субъективные признаки сенсибилизации, клинические симптомы. </a:t>
            </a:r>
          </a:p>
          <a:p>
            <a:pPr marL="0" indent="0">
              <a:buNone/>
            </a:pPr>
            <a:r>
              <a:rPr lang="ru-RU" sz="3100" b="1" i="1" dirty="0">
                <a:solidFill>
                  <a:schemeClr val="accent2">
                    <a:lumMod val="50000"/>
                  </a:schemeClr>
                </a:solidFill>
              </a:rPr>
              <a:t>При наличии 2-х основных и 3-х дополнительных критериев, работник включается в группу риска на развитие сенсибилизации. </a:t>
            </a:r>
            <a:endParaRPr lang="ru-RU" sz="31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978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Аллергические реакции являются </a:t>
            </a:r>
            <a:r>
              <a:rPr lang="en-US" sz="1800" dirty="0" err="1"/>
              <a:t>IgE</a:t>
            </a:r>
            <a:r>
              <a:rPr lang="en-US" sz="1800" dirty="0"/>
              <a:t>-</a:t>
            </a:r>
            <a:r>
              <a:rPr lang="ru-RU" sz="1800" dirty="0" err="1"/>
              <a:t>оппосредованными</a:t>
            </a:r>
            <a:endParaRPr lang="ru-RU" sz="1800" dirty="0"/>
          </a:p>
          <a:p>
            <a:r>
              <a:rPr lang="ru-RU" sz="1800" dirty="0"/>
              <a:t>Вероятность развития аллергических заболеваний связана с наличием фоновой патологии, возрастом работников ( в связи с увеличением </a:t>
            </a:r>
            <a:r>
              <a:rPr lang="ru-RU" sz="1800" dirty="0" err="1"/>
              <a:t>коморбидной</a:t>
            </a:r>
            <a:r>
              <a:rPr lang="ru-RU" sz="1800" dirty="0"/>
              <a:t> патологии), индивидуальной чувствительностью работников  к воздействию химических веществ – промышленных аллергенов.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55743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7200800" cy="2520280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Спасибо за </a:t>
            </a:r>
            <a:r>
              <a:rPr lang="ru-RU" sz="5400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97622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Распространенность аллергических заболеваний в мире неуклонно растет</a:t>
            </a:r>
          </a:p>
          <a:p>
            <a:r>
              <a:rPr lang="ru-RU" sz="2000" dirty="0"/>
              <a:t>По данным ВОЗ, аллергические заболевания наблюдаются почти у 35% населения разных возрастных групп. Отмечается неуклонный прирост заболеваемости. В мире за последние 30 лет в каждом десятилетии число пациентов удваивалось.</a:t>
            </a:r>
          </a:p>
          <a:p>
            <a:r>
              <a:rPr lang="ru-RU" sz="2000" dirty="0"/>
              <a:t>По прогнозам ВОЗ, к 2050 году аллергическими заболеваниями будет поражена большая часть населения мира.</a:t>
            </a:r>
          </a:p>
          <a:p>
            <a:r>
              <a:rPr lang="ru-RU" sz="2000" dirty="0"/>
              <a:t>В различных регионах страны распространенность АЗ колеблется от 15 до 35%. Аллергическим ринитом в России страдает от 12 до 24% населения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333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Этот рост аллергических заболеваний связан с неблагоприятной экологической ситуацией, </a:t>
            </a:r>
            <a:r>
              <a:rPr lang="ru-RU" b="1" dirty="0"/>
              <a:t>промышленным производством</a:t>
            </a:r>
            <a:r>
              <a:rPr lang="ru-RU" dirty="0"/>
              <a:t>, применением удобрений, наличием синтетических компонентов в продуктах питания, увеличением спектра лекарственных средств</a:t>
            </a:r>
          </a:p>
          <a:p>
            <a:r>
              <a:rPr lang="ru-RU" dirty="0"/>
              <a:t>Среди профессиональных заболеваний в 2019 году, аллергические заболевания  находились примерно на 7 месте и составляли 1,47%.  При анализе ситуации за 5 лет данный уровень  сохраняется без существенных колебаний.</a:t>
            </a:r>
          </a:p>
          <a:p>
            <a:r>
              <a:rPr lang="ru-RU" dirty="0"/>
              <a:t>Аллергические заболевания приводят к ухудшению самочувствия работника, снижению работоспособности, увеличению дней временной нетрудоспособности, росту личных затрат и расходов государства на лечение и профилактику.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083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7239000" cy="1872208"/>
          </a:xfrm>
        </p:spPr>
        <p:txBody>
          <a:bodyPr>
            <a:normAutofit/>
          </a:bodyPr>
          <a:lstStyle/>
          <a:p>
            <a:r>
              <a:rPr lang="ru-RU" sz="2000" dirty="0"/>
              <a:t>Оценка риска здоровью работающих в условиях воздействия промышленных аллергенов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4031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Материалы и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Группа наблюдения: работающие в условиях воздействия промышленных аллергенов – 196 человек, средний стаж 10,3±0,7 лет, средний возраст 39,5±0,7 лет. </a:t>
            </a:r>
          </a:p>
          <a:p>
            <a:r>
              <a:rPr lang="ru-RU" dirty="0"/>
              <a:t>Группа сравнения: работники, без воздействия химических веществ – 64 человек; средний стаж 13,0±1,3 лет, средний возраст 47,6±1,2 лет.</a:t>
            </a:r>
          </a:p>
          <a:p>
            <a:r>
              <a:rPr lang="ru-RU" dirty="0"/>
              <a:t>Для анализа динамики развития выявленных нарушений, влияющих на  состояние органов дыхания, органов пищеварения, как вероятных фоновых аллергических или псевдоаллергических заболеваний, и определения критериев риска работники были разделены на </a:t>
            </a:r>
            <a:r>
              <a:rPr lang="ru-RU" dirty="0" err="1"/>
              <a:t>стажевые</a:t>
            </a:r>
            <a:r>
              <a:rPr lang="ru-RU" dirty="0"/>
              <a:t> подгруппы: 1 (стаж работы  1-5 лет), подгруппы 2 (стаж работы 5,1-10 лет) и подгруппа 3 (стаж работы более 10 лет).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284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Материалы и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Анализ условий труда</a:t>
            </a:r>
          </a:p>
          <a:p>
            <a:r>
              <a:rPr lang="ru-RU" sz="1800" dirty="0"/>
              <a:t>Анализ медицинской документации (результаты  ПМО, анализ амбулаторных карт, историй болезни и экспертных заключений центра </a:t>
            </a:r>
            <a:r>
              <a:rPr lang="ru-RU" sz="1800" dirty="0" err="1"/>
              <a:t>профпатологии</a:t>
            </a:r>
            <a:r>
              <a:rPr lang="ru-RU" sz="1800" dirty="0"/>
              <a:t>) за период 2015-2019 гг.,</a:t>
            </a:r>
          </a:p>
          <a:p>
            <a:r>
              <a:rPr lang="ru-RU" sz="1800" dirty="0"/>
              <a:t>Анкетирование,</a:t>
            </a:r>
          </a:p>
          <a:p>
            <a:r>
              <a:rPr lang="ru-RU" sz="1800" dirty="0"/>
              <a:t>Клиническое обследование с оценкой состояния органов дыхания, пищеварения, кожи и ее придатков, органа зрения,</a:t>
            </a:r>
          </a:p>
          <a:p>
            <a:r>
              <a:rPr lang="ru-RU" sz="1800" dirty="0"/>
              <a:t>Инструментальные исследования (</a:t>
            </a:r>
            <a:r>
              <a:rPr lang="ru-RU" sz="1800" dirty="0" err="1"/>
              <a:t>риноманометрия</a:t>
            </a:r>
            <a:r>
              <a:rPr lang="ru-RU" sz="1800" dirty="0"/>
              <a:t> (РММ), </a:t>
            </a:r>
            <a:r>
              <a:rPr lang="ru-RU" sz="1800" dirty="0" err="1"/>
              <a:t>риноцистоскопия</a:t>
            </a:r>
            <a:r>
              <a:rPr lang="ru-RU" sz="1800" dirty="0"/>
              <a:t>, спирографии (СПГ), электрокардиография (ЭКГ) и т.д.;</a:t>
            </a:r>
          </a:p>
          <a:p>
            <a:r>
              <a:rPr lang="ru-RU" sz="1800" dirty="0"/>
              <a:t>Лабораторные исследования (клинические, биохимические, иммунологические);</a:t>
            </a:r>
            <a:endParaRPr lang="en-US" sz="1800" dirty="0"/>
          </a:p>
          <a:p>
            <a:r>
              <a:rPr lang="ru-RU" sz="1800" dirty="0"/>
              <a:t>Энзим-специфическое тестирование;</a:t>
            </a:r>
          </a:p>
          <a:p>
            <a:r>
              <a:rPr lang="ru-RU" sz="1800" dirty="0"/>
              <a:t>Статистическая обработка;</a:t>
            </a:r>
          </a:p>
          <a:p>
            <a:r>
              <a:rPr lang="ru-RU" sz="1800" dirty="0"/>
              <a:t>Математическое моделирование.</a:t>
            </a:r>
          </a:p>
          <a:p>
            <a:endParaRPr lang="ru-RU" sz="1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9526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/>
              <a:t>Структура общей заболеваемости у работников групп наблюдения и сравнения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40107"/>
              </p:ext>
            </p:extLst>
          </p:nvPr>
        </p:nvGraphicFramePr>
        <p:xfrm>
          <a:off x="251521" y="1484784"/>
          <a:ext cx="7704854" cy="40171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1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1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10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5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53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58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8468">
                <a:tc rowSpan="2"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ru-RU" sz="1100" dirty="0">
                          <a:effectLst/>
                        </a:rPr>
                        <a:t>Группа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Нарушение состояния здоровья, абс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38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Болезни органов дыхания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болезни</a:t>
                      </a:r>
                      <a:endParaRPr lang="ru-RU" sz="12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глаза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Болезни органов пищеварения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Болезни, кожи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Вегетативные нарушения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Болезни эндокринной системы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5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Наблюдения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5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Сравнения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58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р*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0,04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0,06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0,05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5661248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* уровень статистической значимости р&lt;0,05</a:t>
            </a:r>
          </a:p>
        </p:txBody>
      </p:sp>
    </p:spTree>
    <p:extLst>
      <p:ext uri="{BB962C8B-B14F-4D97-AF65-F5344CB8AC3E}">
        <p14:creationId xmlns:p14="http://schemas.microsoft.com/office/powerpoint/2010/main" val="351618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Результаты анкетирования работников групп наблюдения и сравнения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881593"/>
              </p:ext>
            </p:extLst>
          </p:nvPr>
        </p:nvGraphicFramePr>
        <p:xfrm>
          <a:off x="827584" y="2060848"/>
          <a:ext cx="6092825" cy="1871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6637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Группа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Показатель (симптом/признак),%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5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кашель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одышка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чихание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заложенность</a:t>
                      </a:r>
                      <a:endParaRPr lang="ru-RU" sz="1200">
                        <a:effectLst/>
                      </a:endParaRPr>
                    </a:p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носа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ринорея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связь симптомов</a:t>
                      </a:r>
                      <a:endParaRPr lang="ru-RU" sz="1200">
                        <a:effectLst/>
                      </a:endParaRPr>
                    </a:p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 работой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отягощенная </a:t>
                      </a:r>
                      <a:endParaRPr lang="ru-RU" sz="1200">
                        <a:effectLst/>
                      </a:endParaRPr>
                    </a:p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наследственность</a:t>
                      </a:r>
                      <a:endParaRPr lang="ru-RU" sz="1200">
                        <a:effectLst/>
                      </a:endParaRPr>
                    </a:p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наблюдения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6,2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сравнения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11,3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р*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0,07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63688" y="4077072"/>
            <a:ext cx="4572000" cy="3768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*достоверность различий между группами, </a:t>
            </a:r>
            <a:r>
              <a:rPr lang="en-US" sz="1400" dirty="0">
                <a:latin typeface="Times New Roman"/>
                <a:ea typeface="Times New Roman"/>
              </a:rPr>
              <a:t>p</a:t>
            </a:r>
            <a:r>
              <a:rPr lang="ru-RU" sz="1400" dirty="0">
                <a:latin typeface="Times New Roman"/>
                <a:ea typeface="Times New Roman"/>
              </a:rPr>
              <a:t>&lt;0,05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3050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Сравнительный анализ результатов </a:t>
            </a:r>
            <a:r>
              <a:rPr lang="ru-RU" sz="1800" dirty="0" err="1"/>
              <a:t>риноманометрии</a:t>
            </a:r>
            <a:r>
              <a:rPr lang="ru-RU" sz="1800" dirty="0"/>
              <a:t> у всех обследованных работников, %</a:t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50148"/>
              </p:ext>
            </p:extLst>
          </p:nvPr>
        </p:nvGraphicFramePr>
        <p:xfrm>
          <a:off x="611560" y="1844824"/>
          <a:ext cx="6939860" cy="3445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2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5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Данные </a:t>
                      </a:r>
                      <a:r>
                        <a:rPr lang="ru-RU" sz="1100" dirty="0" err="1">
                          <a:effectLst/>
                        </a:rPr>
                        <a:t>риноманометрии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Группа наблюдения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Группа сравнения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r>
                        <a:rPr lang="ru-RU" sz="1100">
                          <a:effectLst/>
                        </a:rPr>
                        <a:t>*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04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Значения показателей риноманометрии, Ме (25;75)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Summary Left Flow, </a:t>
                      </a:r>
                      <a:r>
                        <a:rPr lang="ru-RU" sz="1100">
                          <a:effectLst/>
                        </a:rPr>
                        <a:t>см</a:t>
                      </a:r>
                      <a:r>
                        <a:rPr lang="en-US" sz="1100">
                          <a:effectLst/>
                        </a:rPr>
                        <a:t>. </a:t>
                      </a:r>
                      <a:r>
                        <a:rPr lang="ru-RU" sz="1100">
                          <a:effectLst/>
                        </a:rPr>
                        <a:t>куб</a:t>
                      </a:r>
                      <a:r>
                        <a:rPr lang="en-US" sz="1100">
                          <a:effectLst/>
                        </a:rPr>
                        <a:t>/</a:t>
                      </a:r>
                      <a:r>
                        <a:rPr lang="ru-RU" sz="1100">
                          <a:effectLst/>
                        </a:rPr>
                        <a:t>сек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417,5 (279,7; 647,2)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435,7 (269,4; 614,8)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0,64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Summary Right Flow, </a:t>
                      </a:r>
                      <a:r>
                        <a:rPr lang="ru-RU" sz="1100">
                          <a:effectLst/>
                        </a:rPr>
                        <a:t>см</a:t>
                      </a:r>
                      <a:r>
                        <a:rPr lang="en-US" sz="1100">
                          <a:effectLst/>
                        </a:rPr>
                        <a:t>. </a:t>
                      </a:r>
                      <a:r>
                        <a:rPr lang="ru-RU" sz="1100">
                          <a:effectLst/>
                        </a:rPr>
                        <a:t>куб</a:t>
                      </a:r>
                      <a:r>
                        <a:rPr lang="en-US" sz="1100">
                          <a:effectLst/>
                        </a:rPr>
                        <a:t>/</a:t>
                      </a:r>
                      <a:r>
                        <a:rPr lang="ru-RU" sz="1100">
                          <a:effectLst/>
                        </a:rPr>
                        <a:t>сек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554,8 (319,3; 718,7)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452,9 (316,7; 630,5)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Summary Flow, </a:t>
                      </a:r>
                      <a:r>
                        <a:rPr lang="ru-RU" sz="1100">
                          <a:effectLst/>
                        </a:rPr>
                        <a:t>см</a:t>
                      </a:r>
                      <a:r>
                        <a:rPr lang="en-US" sz="1100">
                          <a:effectLst/>
                        </a:rPr>
                        <a:t>. </a:t>
                      </a:r>
                      <a:r>
                        <a:rPr lang="ru-RU" sz="1100">
                          <a:effectLst/>
                        </a:rPr>
                        <a:t>куб</a:t>
                      </a:r>
                      <a:r>
                        <a:rPr lang="en-US" sz="1100">
                          <a:effectLst/>
                        </a:rPr>
                        <a:t>/</a:t>
                      </a:r>
                      <a:r>
                        <a:rPr lang="ru-RU" sz="1100">
                          <a:effectLst/>
                        </a:rPr>
                        <a:t>сек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964,3 (800,7; 1243,5)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988,3 (642,2; 1339,0)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0,66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04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Данные риноманометрии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Вариант нормы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70,2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66,7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0,68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Отклонение от нормы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29,8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33,3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0,68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5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Легкое затруднение носового дыхания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17,9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0,22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0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Умеренное затруднение носового дыхания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7,7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0,89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0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Выраженное затруднение носового дыхания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12,3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7,7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0,43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9632" y="5656603"/>
            <a:ext cx="655272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достоверность различий между группами наблюдения и сравнения, </a:t>
            </a:r>
            <a:r>
              <a:rPr kumimoji="0" lang="en-US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&lt;0,05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8869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480</TotalTime>
  <Words>1388</Words>
  <Application>Microsoft Macintosh PowerPoint</Application>
  <PresentationFormat>Экран (4:3)</PresentationFormat>
  <Paragraphs>312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Georgia</vt:lpstr>
      <vt:lpstr>Times New Roman</vt:lpstr>
      <vt:lpstr>Trebuchet MS</vt:lpstr>
      <vt:lpstr>Wingdings</vt:lpstr>
      <vt:lpstr>Wingdings 2</vt:lpstr>
      <vt:lpstr>Изящная</vt:lpstr>
      <vt:lpstr>ФБУН «Федеральный научный центр медико-профилактических технологий управления рисками здоровью населения»   АНАЛИЗ СОСТОЯНИЯ ЗДОРОВЬЯ РАБОТАЮЩИХ В УСЛОВИЯХ ЭКСПОЗИЦИИ ВЕЩЕСТВ, ОБЛАДАЮЩИХ АЛЛЕРГЕННЫМ ДЕЙСТВИЕМ </vt:lpstr>
      <vt:lpstr>аКТУАЛЬНОСТЬ</vt:lpstr>
      <vt:lpstr>Актуальность</vt:lpstr>
      <vt:lpstr>Цель исследования</vt:lpstr>
      <vt:lpstr>Материалы и методы</vt:lpstr>
      <vt:lpstr>Материалы и методы</vt:lpstr>
      <vt:lpstr>Структура общей заболеваемости у работников групп наблюдения и сравнения </vt:lpstr>
      <vt:lpstr>Результаты анкетирования работников групп наблюдения и сравнения</vt:lpstr>
      <vt:lpstr>Сравнительный анализ результатов риноманометрии у всех обследованных работников, % </vt:lpstr>
      <vt:lpstr>Презентация PowerPoint</vt:lpstr>
      <vt:lpstr>Зависимость вероятности развития аллергических заболеваний от уровня эозинофилов в назальном секрете</vt:lpstr>
      <vt:lpstr>Сравнительный анализ результатов спирографии у обследованных работников,% </vt:lpstr>
      <vt:lpstr>Результаты энзим-специфического тестирования по критериям степени сенсибилизации (количество позитивных проб) </vt:lpstr>
      <vt:lpstr>Зависимость вероятности развития аллергических заболеваний от длительности экспозиции химическими вещесвами, обладающими аллергенным, сенсибилизирующим и раздражающим действием.  </vt:lpstr>
      <vt:lpstr>Вероятность возникновения болезней аллергического характера</vt:lpstr>
      <vt:lpstr>Критерии риска здоровью  работников, имеющих высокую вероятность его реализации, в условиях воздействия химических веществ аллергического действия</vt:lpstr>
      <vt:lpstr>Группы риска</vt:lpstr>
      <vt:lpstr>Выводы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СОСТОЯНИЯ ЗДОРОВЬЯ РАБОТАЮЩИХ В УСЛОВИЯХ ЭКСПОЗИЦИИ ВЕЩЕСТВ, ОБЛАДАЮЩИХ АЛЛЕРГЕННЫМ ДЕЙСТВИЕМ</dc:title>
  <dc:creator>Горбушина Ольга Юрьевна</dc:creator>
  <cp:lastModifiedBy>Microsoft Office User</cp:lastModifiedBy>
  <cp:revision>46</cp:revision>
  <dcterms:created xsi:type="dcterms:W3CDTF">2020-09-18T11:25:57Z</dcterms:created>
  <dcterms:modified xsi:type="dcterms:W3CDTF">2021-04-12T13:24:34Z</dcterms:modified>
</cp:coreProperties>
</file>