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70" r:id="rId3"/>
    <p:sldId id="260" r:id="rId4"/>
    <p:sldId id="261" r:id="rId5"/>
    <p:sldId id="264" r:id="rId6"/>
    <p:sldId id="265" r:id="rId7"/>
    <p:sldId id="292" r:id="rId8"/>
    <p:sldId id="295" r:id="rId9"/>
    <p:sldId id="296" r:id="rId10"/>
    <p:sldId id="293" r:id="rId11"/>
    <p:sldId id="273" r:id="rId12"/>
    <p:sldId id="268" r:id="rId13"/>
    <p:sldId id="266" r:id="rId14"/>
    <p:sldId id="298" r:id="rId15"/>
    <p:sldId id="275" r:id="rId16"/>
    <p:sldId id="290" r:id="rId17"/>
    <p:sldId id="294" r:id="rId18"/>
    <p:sldId id="29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3" clrIdx="0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56" autoAdjust="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BC606F-A2E3-4797-86E9-A32A9E40BEC4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FFC3C-FCB1-4A5E-9EA7-D4F0CD2D10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809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EA325E5-9694-4AE1-8AB6-682693F1F06E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0034CE3-7BB2-4FD9-8D86-284DB6ED6263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7268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25E5-9694-4AE1-8AB6-682693F1F06E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4CE3-7BB2-4FD9-8D86-284DB6ED6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852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25E5-9694-4AE1-8AB6-682693F1F06E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4CE3-7BB2-4FD9-8D86-284DB6ED6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224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25E5-9694-4AE1-8AB6-682693F1F06E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4CE3-7BB2-4FD9-8D86-284DB6ED6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88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EA325E5-9694-4AE1-8AB6-682693F1F06E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0034CE3-7BB2-4FD9-8D86-284DB6ED6263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00106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25E5-9694-4AE1-8AB6-682693F1F06E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4CE3-7BB2-4FD9-8D86-284DB6ED6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658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25E5-9694-4AE1-8AB6-682693F1F06E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4CE3-7BB2-4FD9-8D86-284DB6ED6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80700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25E5-9694-4AE1-8AB6-682693F1F06E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4CE3-7BB2-4FD9-8D86-284DB6ED6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8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25E5-9694-4AE1-8AB6-682693F1F06E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4CE3-7BB2-4FD9-8D86-284DB6ED6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3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AEA325E5-9694-4AE1-8AB6-682693F1F06E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0034CE3-7BB2-4FD9-8D86-284DB6ED626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479678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EA325E5-9694-4AE1-8AB6-682693F1F06E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0034CE3-7BB2-4FD9-8D86-284DB6ED6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50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EA325E5-9694-4AE1-8AB6-682693F1F06E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0034CE3-7BB2-4FD9-8D86-284DB6ED626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97405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E681F1-F324-4B6F-9976-D3C0A0F65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3987" y="1082350"/>
            <a:ext cx="10860833" cy="4348064"/>
          </a:xfrm>
        </p:spPr>
        <p:txBody>
          <a:bodyPr>
            <a:normAutofit fontScale="90000"/>
          </a:bodyPr>
          <a:lstStyle/>
          <a:p>
            <a:pPr indent="450215" algn="ctr">
              <a:lnSpc>
                <a:spcPct val="100000"/>
              </a:lnSpc>
              <a:spcAft>
                <a:spcPts val="1000"/>
              </a:spcAft>
            </a:pPr>
            <a:r>
              <a:rPr lang="ru-RU" sz="22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Белорусский государственный медицинский университет, г. Минск</a:t>
            </a:r>
            <a:b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влияни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 загрязнения атмосферного воздуха на здоровье населения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г.Минска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показателям риска здоровью</a:t>
            </a:r>
            <a:r>
              <a:rPr 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Кафедра гигиены труда</a:t>
            </a:r>
            <a:br>
              <a:rPr lang="ru-RU" sz="15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5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5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11ED7E-9A1B-4BA1-A2B4-1124A3BE86CC}"/>
              </a:ext>
            </a:extLst>
          </p:cNvPr>
          <p:cNvSpPr txBox="1"/>
          <p:nvPr/>
        </p:nvSpPr>
        <p:spPr>
          <a:xfrm>
            <a:off x="5654351" y="4903237"/>
            <a:ext cx="62888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Авторы: Дзержинская Н.А, к.м.н., доцент кафедры гигиены труда, Турченко А.А., студентка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курса медико-профилактического факультета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AE5DD61-0506-44D8-94B6-18B2798C9672}"/>
              </a:ext>
            </a:extLst>
          </p:cNvPr>
          <p:cNvSpPr/>
          <p:nvPr/>
        </p:nvSpPr>
        <p:spPr>
          <a:xfrm>
            <a:off x="5314440" y="6339225"/>
            <a:ext cx="156312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Саратов, 2021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960652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06EBBA-DD92-44C2-B2C7-53727C8D7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8850263-93E8-4A16-909E-09D0523245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1" t="3536" r="9541" b="7892"/>
          <a:stretch/>
        </p:blipFill>
        <p:spPr>
          <a:xfrm>
            <a:off x="0" y="130629"/>
            <a:ext cx="12192000" cy="6727371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08E5891-9D40-47F2-B97F-5A0F6958725F}"/>
              </a:ext>
            </a:extLst>
          </p:cNvPr>
          <p:cNvSpPr txBox="1"/>
          <p:nvPr/>
        </p:nvSpPr>
        <p:spPr>
          <a:xfrm>
            <a:off x="2498271" y="5788928"/>
            <a:ext cx="176581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500" dirty="0"/>
          </a:p>
        </p:txBody>
      </p:sp>
      <p:sp>
        <p:nvSpPr>
          <p:cNvPr id="8" name="Облачко с текстом: прямоугольное 7">
            <a:extLst>
              <a:ext uri="{FF2B5EF4-FFF2-40B4-BE49-F238E27FC236}">
                <a16:creationId xmlns:a16="http://schemas.microsoft.com/office/drawing/2014/main" id="{3FE1AF10-B2F7-4EDD-A9EA-C6437D6906DB}"/>
              </a:ext>
            </a:extLst>
          </p:cNvPr>
          <p:cNvSpPr/>
          <p:nvPr/>
        </p:nvSpPr>
        <p:spPr>
          <a:xfrm>
            <a:off x="6484776" y="5739356"/>
            <a:ext cx="1119673" cy="653143"/>
          </a:xfrm>
          <a:prstGeom prst="wedgeRectCallout">
            <a:avLst>
              <a:gd name="adj1" fmla="val -38630"/>
              <a:gd name="adj2" fmla="val -14607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0" u="none" strike="noStrike" dirty="0">
                <a:effectLst/>
                <a:latin typeface="Times New Roman" panose="02020603050405020304" pitchFamily="18" charset="0"/>
              </a:rPr>
              <a:t>углерода оксид </a:t>
            </a:r>
            <a:r>
              <a:rPr lang="ru-RU" sz="1400" b="1" dirty="0">
                <a:latin typeface="Times New Roman" panose="02020603050405020304" pitchFamily="18" charset="0"/>
              </a:rPr>
              <a:t>- </a:t>
            </a:r>
            <a:r>
              <a:rPr lang="ru-RU" b="1" i="0" u="none" strike="noStrike" dirty="0">
                <a:effectLst/>
                <a:latin typeface="Arial Cyr" panose="020B0604020202020204" pitchFamily="34" charset="0"/>
              </a:rPr>
              <a:t>0,0023</a:t>
            </a:r>
            <a:r>
              <a:rPr lang="ru-RU" b="1" dirty="0"/>
              <a:t> </a:t>
            </a:r>
          </a:p>
        </p:txBody>
      </p:sp>
      <p:sp>
        <p:nvSpPr>
          <p:cNvPr id="11" name="Облачко с текстом: прямоугольное 10">
            <a:extLst>
              <a:ext uri="{FF2B5EF4-FFF2-40B4-BE49-F238E27FC236}">
                <a16:creationId xmlns:a16="http://schemas.microsoft.com/office/drawing/2014/main" id="{C95C60D6-7089-49DA-A3BA-1314F6AEEE27}"/>
              </a:ext>
            </a:extLst>
          </p:cNvPr>
          <p:cNvSpPr/>
          <p:nvPr/>
        </p:nvSpPr>
        <p:spPr>
          <a:xfrm>
            <a:off x="4397829" y="5837742"/>
            <a:ext cx="1119673" cy="653143"/>
          </a:xfrm>
          <a:prstGeom prst="wedgeRectCallout">
            <a:avLst>
              <a:gd name="adj1" fmla="val -21131"/>
              <a:gd name="adj2" fmla="val -7321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0" u="none" strike="noStrike" dirty="0">
                <a:effectLst/>
                <a:latin typeface="Times New Roman" panose="02020603050405020304" pitchFamily="18" charset="0"/>
              </a:rPr>
              <a:t>углерода оксид </a:t>
            </a:r>
            <a:r>
              <a:rPr lang="ru-RU" sz="1400" b="1" dirty="0">
                <a:latin typeface="Times New Roman" panose="02020603050405020304" pitchFamily="18" charset="0"/>
              </a:rPr>
              <a:t>- </a:t>
            </a:r>
            <a:r>
              <a:rPr lang="ru-RU" sz="1800" b="1" i="0" u="none" strike="noStrike" dirty="0">
                <a:effectLst/>
                <a:latin typeface="Arial Cyr" panose="020B0604020202020204" pitchFamily="34" charset="0"/>
              </a:rPr>
              <a:t>0,0025</a:t>
            </a:r>
            <a:r>
              <a:rPr lang="ru-RU" sz="1400" b="1" dirty="0"/>
              <a:t> </a:t>
            </a:r>
          </a:p>
        </p:txBody>
      </p:sp>
      <p:sp>
        <p:nvSpPr>
          <p:cNvPr id="12" name="Облачко с текстом: прямоугольное 11">
            <a:extLst>
              <a:ext uri="{FF2B5EF4-FFF2-40B4-BE49-F238E27FC236}">
                <a16:creationId xmlns:a16="http://schemas.microsoft.com/office/drawing/2014/main" id="{28919106-9E52-496F-A384-1C2C2A72CA00}"/>
              </a:ext>
            </a:extLst>
          </p:cNvPr>
          <p:cNvSpPr/>
          <p:nvPr/>
        </p:nvSpPr>
        <p:spPr>
          <a:xfrm>
            <a:off x="10020300" y="4700756"/>
            <a:ext cx="1119673" cy="653143"/>
          </a:xfrm>
          <a:prstGeom prst="wedgeRectCallout">
            <a:avLst>
              <a:gd name="adj1" fmla="val -33630"/>
              <a:gd name="adj2" fmla="val -8035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0" u="none" strike="noStrike" dirty="0">
                <a:effectLst/>
                <a:latin typeface="Times New Roman" panose="02020603050405020304" pitchFamily="18" charset="0"/>
              </a:rPr>
              <a:t>углерода оксид </a:t>
            </a:r>
            <a:r>
              <a:rPr lang="ru-RU" sz="1400" b="1" dirty="0">
                <a:latin typeface="Times New Roman" panose="02020603050405020304" pitchFamily="18" charset="0"/>
              </a:rPr>
              <a:t>-</a:t>
            </a:r>
            <a:r>
              <a:rPr lang="ru-RU" sz="1800" b="1" i="0" u="none" strike="noStrike" dirty="0">
                <a:effectLst/>
                <a:latin typeface="Arial Cyr" panose="020B0604020202020204" pitchFamily="34" charset="0"/>
              </a:rPr>
              <a:t>0,0019</a:t>
            </a:r>
            <a:endParaRPr lang="ru-RU" sz="1400" b="1" dirty="0"/>
          </a:p>
        </p:txBody>
      </p:sp>
      <p:sp>
        <p:nvSpPr>
          <p:cNvPr id="13" name="Облачко с текстом: прямоугольное 12">
            <a:extLst>
              <a:ext uri="{FF2B5EF4-FFF2-40B4-BE49-F238E27FC236}">
                <a16:creationId xmlns:a16="http://schemas.microsoft.com/office/drawing/2014/main" id="{3A3CC08E-5CCC-4C59-8ABD-842885AFD301}"/>
              </a:ext>
            </a:extLst>
          </p:cNvPr>
          <p:cNvSpPr/>
          <p:nvPr/>
        </p:nvSpPr>
        <p:spPr>
          <a:xfrm>
            <a:off x="10322768" y="3261972"/>
            <a:ext cx="1119673" cy="653143"/>
          </a:xfrm>
          <a:prstGeom prst="wedgeRectCallout">
            <a:avLst>
              <a:gd name="adj1" fmla="val -71130"/>
              <a:gd name="adj2" fmla="val -5178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0" u="none" strike="noStrike" dirty="0">
                <a:effectLst/>
                <a:latin typeface="Times New Roman" panose="02020603050405020304" pitchFamily="18" charset="0"/>
              </a:rPr>
              <a:t>углерода оксид </a:t>
            </a:r>
            <a:r>
              <a:rPr lang="ru-RU" sz="1400" b="1" dirty="0">
                <a:latin typeface="Times New Roman" panose="02020603050405020304" pitchFamily="18" charset="0"/>
              </a:rPr>
              <a:t>- </a:t>
            </a:r>
            <a:r>
              <a:rPr lang="ru-RU" sz="1800" b="1" i="0" u="none" strike="noStrike" dirty="0">
                <a:effectLst/>
                <a:latin typeface="Arial Cyr" panose="020B0604020202020204" pitchFamily="34" charset="0"/>
              </a:rPr>
              <a:t>0,0022</a:t>
            </a:r>
            <a:r>
              <a:rPr lang="ru-RU" sz="1400" b="1" dirty="0"/>
              <a:t> </a:t>
            </a:r>
          </a:p>
        </p:txBody>
      </p:sp>
      <p:sp>
        <p:nvSpPr>
          <p:cNvPr id="14" name="Облачко с текстом: прямоугольное 13">
            <a:extLst>
              <a:ext uri="{FF2B5EF4-FFF2-40B4-BE49-F238E27FC236}">
                <a16:creationId xmlns:a16="http://schemas.microsoft.com/office/drawing/2014/main" id="{CA69616E-E7C1-48A4-98FC-FEF5609029B0}"/>
              </a:ext>
            </a:extLst>
          </p:cNvPr>
          <p:cNvSpPr/>
          <p:nvPr/>
        </p:nvSpPr>
        <p:spPr>
          <a:xfrm>
            <a:off x="1804695" y="5466347"/>
            <a:ext cx="1119673" cy="653143"/>
          </a:xfrm>
          <a:prstGeom prst="wedgeRectCallout">
            <a:avLst>
              <a:gd name="adj1" fmla="val -20297"/>
              <a:gd name="adj2" fmla="val -9607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0" u="none" strike="noStrike" dirty="0">
                <a:effectLst/>
                <a:latin typeface="Times New Roman" panose="02020603050405020304" pitchFamily="18" charset="0"/>
              </a:rPr>
              <a:t>углерода оксид </a:t>
            </a:r>
            <a:r>
              <a:rPr lang="ru-RU" sz="1400" b="1" dirty="0">
                <a:latin typeface="Times New Roman" panose="02020603050405020304" pitchFamily="18" charset="0"/>
              </a:rPr>
              <a:t>- </a:t>
            </a:r>
            <a:r>
              <a:rPr lang="ru-RU" sz="1800" b="1" i="0" u="none" strike="noStrike" dirty="0">
                <a:effectLst/>
                <a:latin typeface="Arial Cyr" panose="020B0604020202020204" pitchFamily="34" charset="0"/>
              </a:rPr>
              <a:t>0,0022</a:t>
            </a:r>
            <a:r>
              <a:rPr lang="ru-RU" sz="1400" b="1" dirty="0"/>
              <a:t> </a:t>
            </a:r>
          </a:p>
        </p:txBody>
      </p:sp>
      <p:sp>
        <p:nvSpPr>
          <p:cNvPr id="15" name="Облачко с текстом: прямоугольное 14">
            <a:extLst>
              <a:ext uri="{FF2B5EF4-FFF2-40B4-BE49-F238E27FC236}">
                <a16:creationId xmlns:a16="http://schemas.microsoft.com/office/drawing/2014/main" id="{C716AA20-CEBF-417E-B4BD-8320695702C6}"/>
              </a:ext>
            </a:extLst>
          </p:cNvPr>
          <p:cNvSpPr/>
          <p:nvPr/>
        </p:nvSpPr>
        <p:spPr>
          <a:xfrm>
            <a:off x="685022" y="2840884"/>
            <a:ext cx="1119673" cy="653143"/>
          </a:xfrm>
          <a:prstGeom prst="wedgeRectCallout">
            <a:avLst>
              <a:gd name="adj1" fmla="val 24703"/>
              <a:gd name="adj2" fmla="val -8178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0" u="none" strike="noStrike" dirty="0">
                <a:effectLst/>
                <a:latin typeface="Times New Roman" panose="02020603050405020304" pitchFamily="18" charset="0"/>
              </a:rPr>
              <a:t>углерода оксид </a:t>
            </a:r>
            <a:r>
              <a:rPr lang="ru-RU" sz="1400" b="1" dirty="0">
                <a:latin typeface="Times New Roman" panose="02020603050405020304" pitchFamily="18" charset="0"/>
              </a:rPr>
              <a:t>- </a:t>
            </a:r>
            <a:r>
              <a:rPr lang="ru-RU" sz="1800" b="1" i="0" u="none" strike="noStrike" dirty="0">
                <a:effectLst/>
                <a:latin typeface="Arial Cyr" panose="020B0604020202020204" pitchFamily="34" charset="0"/>
              </a:rPr>
              <a:t>0,00223</a:t>
            </a:r>
            <a:r>
              <a:rPr lang="ru-RU" sz="1400" b="1" dirty="0"/>
              <a:t> </a:t>
            </a:r>
          </a:p>
        </p:txBody>
      </p:sp>
      <p:sp>
        <p:nvSpPr>
          <p:cNvPr id="16" name="Облачко с текстом: прямоугольное 15">
            <a:extLst>
              <a:ext uri="{FF2B5EF4-FFF2-40B4-BE49-F238E27FC236}">
                <a16:creationId xmlns:a16="http://schemas.microsoft.com/office/drawing/2014/main" id="{A29E89EA-1B86-4257-A3FC-2EB257609945}"/>
              </a:ext>
            </a:extLst>
          </p:cNvPr>
          <p:cNvSpPr/>
          <p:nvPr/>
        </p:nvSpPr>
        <p:spPr>
          <a:xfrm>
            <a:off x="544287" y="1027906"/>
            <a:ext cx="1119673" cy="653143"/>
          </a:xfrm>
          <a:prstGeom prst="wedgeRectCallout">
            <a:avLst>
              <a:gd name="adj1" fmla="val 86370"/>
              <a:gd name="adj2" fmla="val -2892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0" u="none" strike="noStrike" dirty="0">
                <a:effectLst/>
                <a:latin typeface="Times New Roman" panose="02020603050405020304" pitchFamily="18" charset="0"/>
              </a:rPr>
              <a:t>углерода оксид </a:t>
            </a:r>
            <a:r>
              <a:rPr lang="ru-RU" sz="1400" b="1" dirty="0">
                <a:latin typeface="Times New Roman" panose="02020603050405020304" pitchFamily="18" charset="0"/>
              </a:rPr>
              <a:t>- </a:t>
            </a:r>
            <a:r>
              <a:rPr lang="ru-RU" sz="1800" b="1" i="0" u="none" strike="noStrike" dirty="0">
                <a:effectLst/>
                <a:latin typeface="Arial Cyr" panose="020B0604020202020204" pitchFamily="34" charset="0"/>
              </a:rPr>
              <a:t>0,00266</a:t>
            </a:r>
            <a:r>
              <a:rPr lang="ru-RU" sz="1400" b="1" dirty="0"/>
              <a:t> </a:t>
            </a:r>
          </a:p>
        </p:txBody>
      </p:sp>
      <p:sp>
        <p:nvSpPr>
          <p:cNvPr id="17" name="Облачко с текстом: прямоугольное 16">
            <a:extLst>
              <a:ext uri="{FF2B5EF4-FFF2-40B4-BE49-F238E27FC236}">
                <a16:creationId xmlns:a16="http://schemas.microsoft.com/office/drawing/2014/main" id="{35203BB4-75B4-4252-B47C-6FF9A0ACE580}"/>
              </a:ext>
            </a:extLst>
          </p:cNvPr>
          <p:cNvSpPr/>
          <p:nvPr/>
        </p:nvSpPr>
        <p:spPr>
          <a:xfrm>
            <a:off x="8326017" y="486730"/>
            <a:ext cx="1119673" cy="653143"/>
          </a:xfrm>
          <a:prstGeom prst="wedgeRectCallout">
            <a:avLst>
              <a:gd name="adj1" fmla="val -81130"/>
              <a:gd name="adj2" fmla="val -1321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0" u="none" strike="noStrike" dirty="0">
                <a:effectLst/>
                <a:latin typeface="Times New Roman" panose="02020603050405020304" pitchFamily="18" charset="0"/>
              </a:rPr>
              <a:t>углерода оксид </a:t>
            </a:r>
            <a:r>
              <a:rPr lang="ru-RU" sz="1400" b="1" dirty="0">
                <a:latin typeface="Times New Roman" panose="02020603050405020304" pitchFamily="18" charset="0"/>
              </a:rPr>
              <a:t>- </a:t>
            </a:r>
            <a:r>
              <a:rPr lang="ru-RU" sz="1800" b="1" i="0" u="none" strike="noStrike" dirty="0">
                <a:effectLst/>
                <a:latin typeface="Arial Cyr" panose="020B0604020202020204" pitchFamily="34" charset="0"/>
              </a:rPr>
              <a:t>0,0024</a:t>
            </a:r>
            <a:endParaRPr lang="ru-RU" sz="1400" b="1" dirty="0"/>
          </a:p>
        </p:txBody>
      </p:sp>
      <p:sp>
        <p:nvSpPr>
          <p:cNvPr id="18" name="Облачко с текстом: прямоугольное 17">
            <a:extLst>
              <a:ext uri="{FF2B5EF4-FFF2-40B4-BE49-F238E27FC236}">
                <a16:creationId xmlns:a16="http://schemas.microsoft.com/office/drawing/2014/main" id="{2F5ACB4E-C21F-4B06-B73A-5964467A2735}"/>
              </a:ext>
            </a:extLst>
          </p:cNvPr>
          <p:cNvSpPr/>
          <p:nvPr/>
        </p:nvSpPr>
        <p:spPr>
          <a:xfrm>
            <a:off x="10793963" y="2149758"/>
            <a:ext cx="1119673" cy="653143"/>
          </a:xfrm>
          <a:prstGeom prst="wedgeRectCallout">
            <a:avLst>
              <a:gd name="adj1" fmla="val -28630"/>
              <a:gd name="adj2" fmla="val -8464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0" u="none" strike="noStrike" dirty="0">
                <a:effectLst/>
                <a:latin typeface="Times New Roman" panose="02020603050405020304" pitchFamily="18" charset="0"/>
              </a:rPr>
              <a:t>углерода оксид </a:t>
            </a:r>
            <a:r>
              <a:rPr lang="ru-RU" sz="1400" b="1" dirty="0">
                <a:latin typeface="Times New Roman" panose="02020603050405020304" pitchFamily="18" charset="0"/>
              </a:rPr>
              <a:t>- </a:t>
            </a:r>
            <a:r>
              <a:rPr lang="ru-RU" sz="1800" b="1" i="0" u="none" strike="noStrike" dirty="0">
                <a:effectLst/>
                <a:latin typeface="Arial Cyr" panose="020B0604020202020204" pitchFamily="34" charset="0"/>
              </a:rPr>
              <a:t>0,00227</a:t>
            </a:r>
            <a:endParaRPr lang="ru-RU" sz="14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267CA34-F946-4840-BF20-05D0E83CEE45}"/>
              </a:ext>
            </a:extLst>
          </p:cNvPr>
          <p:cNvSpPr txBox="1"/>
          <p:nvPr/>
        </p:nvSpPr>
        <p:spPr>
          <a:xfrm>
            <a:off x="570722" y="86544"/>
            <a:ext cx="1105055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риск хронического действия по районам </a:t>
            </a:r>
            <a:r>
              <a:rPr lang="ru-RU" sz="2500" b="1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г.Минска</a:t>
            </a:r>
            <a:r>
              <a:rPr lang="ru-RU" sz="2500" b="1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757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867DAF-8AF8-4BD8-8699-5A0CEBD59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значений риска хронического действия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F476C6-0890-410B-85C4-E7EFBB6EA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6949" y="1845734"/>
            <a:ext cx="10178323" cy="4023360"/>
          </a:xfrm>
        </p:spPr>
        <p:txBody>
          <a:bodyPr>
            <a:normAutofit/>
          </a:bodyPr>
          <a:lstStyle/>
          <a:p>
            <a:pPr marL="201168" lvl="1" indent="0" algn="just">
              <a:buNone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основу модели расчета потенциального риска длительного (хронического) воздействия положена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беспороговая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воздействия, где норматив (ПДК) рассматривается как определенный компромисс, связанный с приемлемым риском, когда для большинства людей отсутствует видимая или скрытая опасность для здоровья. Расчет эффектов, связанных с длительным (хроническим) воздействием веществ, загрязняющих атмосферный воздух, проводится с использованием информации об их осредненных (как минимум за 1 год) концентрациях. </a:t>
            </a:r>
          </a:p>
          <a:p>
            <a:pPr marL="201168" lvl="1" indent="0" algn="just">
              <a:buNone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всех постах риск хронического действия меньше 0,05 (5%) – приемлемый.</a:t>
            </a:r>
          </a:p>
        </p:txBody>
      </p:sp>
    </p:spTree>
    <p:extLst>
      <p:ext uri="{BB962C8B-B14F-4D97-AF65-F5344CB8AC3E}">
        <p14:creationId xmlns:p14="http://schemas.microsoft.com/office/powerpoint/2010/main" val="2522193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-152400" y="38472"/>
            <a:ext cx="12540343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 критических органов и систем при расчете индексов и </a:t>
            </a:r>
            <a:br>
              <a:rPr lang="ru-RU" sz="2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коэффициентов опасности.</a:t>
            </a:r>
            <a:endParaRPr lang="en-US" sz="25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7">
            <a:extLst>
              <a:ext uri="{FF2B5EF4-FFF2-40B4-BE49-F238E27FC236}">
                <a16:creationId xmlns:a16="http://schemas.microsoft.com/office/drawing/2014/main" id="{E60EC3DF-5DEC-4C68-B534-6A6225FCAA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3636735"/>
              </p:ext>
            </p:extLst>
          </p:nvPr>
        </p:nvGraphicFramePr>
        <p:xfrm>
          <a:off x="0" y="719514"/>
          <a:ext cx="12192000" cy="6138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553598851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68562936"/>
                    </a:ext>
                  </a:extLst>
                </a:gridCol>
                <a:gridCol w="2231571">
                  <a:extLst>
                    <a:ext uri="{9D8B030D-6E8A-4147-A177-3AD203B41FA5}">
                      <a16:colId xmlns:a16="http://schemas.microsoft.com/office/drawing/2014/main" val="1457734955"/>
                    </a:ext>
                  </a:extLst>
                </a:gridCol>
                <a:gridCol w="3864429">
                  <a:extLst>
                    <a:ext uri="{9D8B030D-6E8A-4147-A177-3AD203B41FA5}">
                      <a16:colId xmlns:a16="http://schemas.microsoft.com/office/drawing/2014/main" val="727805014"/>
                    </a:ext>
                  </a:extLst>
                </a:gridCol>
              </a:tblGrid>
              <a:tr h="429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Сокращенное наименование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Сокращенное наименование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859565"/>
                  </a:ext>
                </a:extLst>
              </a:tr>
              <a:tr h="622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биохим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 биохимических показателей (с идентификацией специфического фермента, например, ХЭ – холинэстераза)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мышечная ткань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 мышечную ткань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52033"/>
                  </a:ext>
                </a:extLst>
              </a:tr>
              <a:tr h="429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Волосы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волосы, включая алопецию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Почки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 почки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092884"/>
                  </a:ext>
                </a:extLst>
              </a:tr>
              <a:tr h="622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Глаза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орган зрения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 процессы развития организма, включая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эмбриотоксическое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тератогенное действие, нарушения интеллектуального развития и способности к обучению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307733"/>
                  </a:ext>
                </a:extLst>
              </a:tr>
              <a:tr h="429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гормон.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эндокринную систему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репрод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 репродуктивную систему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581344"/>
                  </a:ext>
                </a:extLst>
              </a:tr>
              <a:tr h="429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жел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.-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киш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тракт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 желудочно-кишечный тракт, кроме печени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селезенка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 селезенку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460554"/>
                  </a:ext>
                </a:extLst>
              </a:tr>
              <a:tr h="622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иммун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 иммунную систему, включая развитие аллергических реакций (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сенс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.),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иммунотоксическое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действие (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иммуноток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серд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.-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сист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 сердечно-сосудистую систему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371000"/>
                  </a:ext>
                </a:extLst>
              </a:tr>
              <a:tr h="83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костная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сист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костную систему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системные эффекты, включая достоверные изменения динамики массы тела, множественные поражения органов, развитие явных клинических симптомов интоксикации, преждевременную смерть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032216"/>
                  </a:ext>
                </a:extLst>
              </a:tr>
              <a:tr h="429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Кровь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 а  кроветворную систему и показатели периферической крови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мутаген.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мутагенное воздействие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342026"/>
                  </a:ext>
                </a:extLst>
              </a:tr>
              <a:tr h="429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нервная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сист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 периферическую и центральную нервную систему, включая дегенерацию миелиновых оболочек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эндокрин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 эндокринную систему (надпочечники, гипофиз),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009152"/>
                  </a:ext>
                </a:extLst>
              </a:tr>
              <a:tr h="429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органы дыхания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 органы дыхания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ЦНС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 центральную нервную систему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200485"/>
                  </a:ext>
                </a:extLst>
              </a:tr>
              <a:tr h="429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Печень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 печень, включая индукцию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микросомальных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ферментов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масса тела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достоверные изменения динамики массы тела при отсутствии каких-либо других вредных эффектов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227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77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6429"/>
            <a:ext cx="12192000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значений коэффициентов  и индексов опасности.</a:t>
            </a:r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08F34FD5-319D-4225-8C55-557021585E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7305806"/>
              </p:ext>
            </p:extLst>
          </p:nvPr>
        </p:nvGraphicFramePr>
        <p:xfrm>
          <a:off x="261258" y="968828"/>
          <a:ext cx="11669484" cy="5334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9828">
                  <a:extLst>
                    <a:ext uri="{9D8B030D-6E8A-4147-A177-3AD203B41FA5}">
                      <a16:colId xmlns:a16="http://schemas.microsoft.com/office/drawing/2014/main" val="1205989805"/>
                    </a:ext>
                  </a:extLst>
                </a:gridCol>
                <a:gridCol w="3889828">
                  <a:extLst>
                    <a:ext uri="{9D8B030D-6E8A-4147-A177-3AD203B41FA5}">
                      <a16:colId xmlns:a16="http://schemas.microsoft.com/office/drawing/2014/main" val="4093365441"/>
                    </a:ext>
                  </a:extLst>
                </a:gridCol>
                <a:gridCol w="3889828">
                  <a:extLst>
                    <a:ext uri="{9D8B030D-6E8A-4147-A177-3AD203B41FA5}">
                      <a16:colId xmlns:a16="http://schemas.microsoft.com/office/drawing/2014/main" val="1523037887"/>
                    </a:ext>
                  </a:extLst>
                </a:gridCol>
              </a:tblGrid>
              <a:tr h="1027611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Интерпретация результата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206275"/>
                  </a:ext>
                </a:extLst>
              </a:tr>
              <a:tr h="10276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Чрезвычайно высокий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HQi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&gt; 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достоверное превышение высшей границы фонового уровня заболеваемости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949393"/>
                  </a:ext>
                </a:extLst>
              </a:tr>
              <a:tr h="10276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&lt;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HQi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≤ 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достоверное превышение фонового уровня заболеваемости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924086"/>
                  </a:ext>
                </a:extLst>
              </a:tr>
              <a:tr h="10276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&lt;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HQi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≤ 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тенденция к росту фонового уровня заболеваемости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637358"/>
                  </a:ext>
                </a:extLst>
              </a:tr>
              <a:tr h="10276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(минимальный)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HQi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≤1,0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фоновый уровень заболеваемости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095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004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06253-1502-4C1F-AFFC-26082FEE3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52" y="182880"/>
            <a:ext cx="11504647" cy="1304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коэффициента опасности при хроническом воздействии.</a:t>
            </a:r>
            <a:br>
              <a:rPr lang="en-US" sz="4400" dirty="0">
                <a:solidFill>
                  <a:schemeClr val="tx1"/>
                </a:solidFill>
              </a:rPr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D7894C3-2D45-4C47-9DC1-E617324E1A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829258"/>
              </p:ext>
            </p:extLst>
          </p:nvPr>
        </p:nvGraphicFramePr>
        <p:xfrm>
          <a:off x="343678" y="1007018"/>
          <a:ext cx="11504646" cy="547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6304">
                  <a:extLst>
                    <a:ext uri="{9D8B030D-6E8A-4147-A177-3AD203B41FA5}">
                      <a16:colId xmlns:a16="http://schemas.microsoft.com/office/drawing/2014/main" val="3086659681"/>
                    </a:ext>
                  </a:extLst>
                </a:gridCol>
                <a:gridCol w="1150751">
                  <a:extLst>
                    <a:ext uri="{9D8B030D-6E8A-4147-A177-3AD203B41FA5}">
                      <a16:colId xmlns:a16="http://schemas.microsoft.com/office/drawing/2014/main" val="2114309492"/>
                    </a:ext>
                  </a:extLst>
                </a:gridCol>
                <a:gridCol w="1063689">
                  <a:extLst>
                    <a:ext uri="{9D8B030D-6E8A-4147-A177-3AD203B41FA5}">
                      <a16:colId xmlns:a16="http://schemas.microsoft.com/office/drawing/2014/main" val="1325785792"/>
                    </a:ext>
                  </a:extLst>
                </a:gridCol>
                <a:gridCol w="989045">
                  <a:extLst>
                    <a:ext uri="{9D8B030D-6E8A-4147-A177-3AD203B41FA5}">
                      <a16:colId xmlns:a16="http://schemas.microsoft.com/office/drawing/2014/main" val="1747967607"/>
                    </a:ext>
                  </a:extLst>
                </a:gridCol>
                <a:gridCol w="933062">
                  <a:extLst>
                    <a:ext uri="{9D8B030D-6E8A-4147-A177-3AD203B41FA5}">
                      <a16:colId xmlns:a16="http://schemas.microsoft.com/office/drawing/2014/main" val="4173933293"/>
                    </a:ext>
                  </a:extLst>
                </a:gridCol>
                <a:gridCol w="1050587">
                  <a:extLst>
                    <a:ext uri="{9D8B030D-6E8A-4147-A177-3AD203B41FA5}">
                      <a16:colId xmlns:a16="http://schemas.microsoft.com/office/drawing/2014/main" val="2833277417"/>
                    </a:ext>
                  </a:extLst>
                </a:gridCol>
                <a:gridCol w="907748">
                  <a:extLst>
                    <a:ext uri="{9D8B030D-6E8A-4147-A177-3AD203B41FA5}">
                      <a16:colId xmlns:a16="http://schemas.microsoft.com/office/drawing/2014/main" val="1826938343"/>
                    </a:ext>
                  </a:extLst>
                </a:gridCol>
                <a:gridCol w="789770">
                  <a:extLst>
                    <a:ext uri="{9D8B030D-6E8A-4147-A177-3AD203B41FA5}">
                      <a16:colId xmlns:a16="http://schemas.microsoft.com/office/drawing/2014/main" val="3379104469"/>
                    </a:ext>
                  </a:extLst>
                </a:gridCol>
                <a:gridCol w="896049">
                  <a:extLst>
                    <a:ext uri="{9D8B030D-6E8A-4147-A177-3AD203B41FA5}">
                      <a16:colId xmlns:a16="http://schemas.microsoft.com/office/drawing/2014/main" val="3127209309"/>
                    </a:ext>
                  </a:extLst>
                </a:gridCol>
                <a:gridCol w="780994">
                  <a:extLst>
                    <a:ext uri="{9D8B030D-6E8A-4147-A177-3AD203B41FA5}">
                      <a16:colId xmlns:a16="http://schemas.microsoft.com/office/drawing/2014/main" val="2533635065"/>
                    </a:ext>
                  </a:extLst>
                </a:gridCol>
                <a:gridCol w="846647">
                  <a:extLst>
                    <a:ext uri="{9D8B030D-6E8A-4147-A177-3AD203B41FA5}">
                      <a16:colId xmlns:a16="http://schemas.microsoft.com/office/drawing/2014/main" val="3645912293"/>
                    </a:ext>
                  </a:extLst>
                </a:gridCol>
              </a:tblGrid>
              <a:tr h="363984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Вещество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коэффициента опасности при хроническом воздействии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320530"/>
                  </a:ext>
                </a:extLst>
              </a:tr>
              <a:tr h="16703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Октябрьскому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району</a:t>
                      </a:r>
                    </a:p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Первомайскому  району</a:t>
                      </a:r>
                    </a:p>
                    <a:p>
                      <a:pPr algn="ctr"/>
                      <a:endParaRPr lang="en-US" sz="150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Фрунзенскому  району</a:t>
                      </a:r>
                    </a:p>
                    <a:p>
                      <a:pPr algn="ctr"/>
                      <a:endParaRPr lang="en-US" sz="1500" b="1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Московскому  району</a:t>
                      </a:r>
                    </a:p>
                    <a:p>
                      <a:pPr algn="ctr"/>
                      <a:endParaRPr lang="en-US" sz="1500" b="1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Партизанскому  району</a:t>
                      </a:r>
                    </a:p>
                    <a:p>
                      <a:pPr algn="ctr"/>
                      <a:endParaRPr lang="en-US" sz="150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Советскому  району</a:t>
                      </a:r>
                    </a:p>
                    <a:p>
                      <a:pPr algn="ctr"/>
                      <a:endParaRPr lang="en-US" sz="150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Центральному  району</a:t>
                      </a:r>
                    </a:p>
                    <a:p>
                      <a:pPr algn="ctr"/>
                      <a:endParaRPr lang="en-US" sz="150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Ленинскому  району</a:t>
                      </a:r>
                    </a:p>
                    <a:p>
                      <a:pPr algn="ctr"/>
                      <a:endParaRPr lang="en-US" sz="150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Заводскому  району</a:t>
                      </a:r>
                    </a:p>
                    <a:p>
                      <a:pPr algn="ctr"/>
                      <a:endParaRPr lang="en-US" sz="150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Минску</a:t>
                      </a:r>
                      <a:endParaRPr lang="en-US" sz="150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115440"/>
                  </a:ext>
                </a:extLst>
              </a:tr>
              <a:tr h="3651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Диоксид азота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0,388676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0,382055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0,383279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0,390012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0,425367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0,365561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0,347608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0,377081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0,322176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0,360536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949263"/>
                  </a:ext>
                </a:extLst>
              </a:tr>
              <a:tr h="3651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Бензол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85114"/>
                  </a:ext>
                </a:extLst>
              </a:tr>
              <a:tr h="3651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Ксилол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0,000151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0,000146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0,000205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0,000259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0,000152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9,72E-05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9,33E-05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402920"/>
                  </a:ext>
                </a:extLst>
              </a:tr>
              <a:tr h="3651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Углерода оксид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0,106894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0,093653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0,091869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0,089893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0,091065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0,099296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0,112346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0,095876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0,076506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0,09146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943445"/>
                  </a:ext>
                </a:extLst>
              </a:tr>
              <a:tr h="3651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Фенол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0,169566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0,156967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0,167584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0,193734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0,155102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0,155244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0,157673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0,163505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0,173115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0,160176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778396"/>
                  </a:ext>
                </a:extLst>
              </a:tr>
              <a:tr h="3651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Диоксид серы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0,022442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0,016232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0,015883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0,036101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0,027922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0,009769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0,022716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0,012998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0,011722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0,017192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311123"/>
                  </a:ext>
                </a:extLst>
              </a:tr>
              <a:tr h="3651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Твердые частицы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0,043099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0,050689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0,043049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0,065038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0,054237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0,056824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0,05908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0,057859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0,046604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0,048221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084982"/>
                  </a:ext>
                </a:extLst>
              </a:tr>
              <a:tr h="3651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 бутадиен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5,277671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5,934375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4,320592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4,938724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4,193778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3,9914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3,661259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3,87524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3,496163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4,174938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591386"/>
                  </a:ext>
                </a:extLst>
              </a:tr>
              <a:tr h="4900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Формальдегид                    (с ацетилацетоном)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1,164293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1,219888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1,220635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1,729987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1,500377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1,2782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1,085821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1,301566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1,278697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1,238675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822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623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DC51F9-538D-4668-934D-87080E78F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11" y="119912"/>
            <a:ext cx="12355286" cy="646922"/>
          </a:xfrm>
        </p:spPr>
        <p:txBody>
          <a:bodyPr>
            <a:normAutofit/>
          </a:bodyPr>
          <a:lstStyle/>
          <a:p>
            <a:pPr algn="ctr"/>
            <a:r>
              <a:rPr lang="ru-RU" sz="2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Индексы опасности при хроническом воздействии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013657"/>
              </p:ext>
            </p:extLst>
          </p:nvPr>
        </p:nvGraphicFramePr>
        <p:xfrm>
          <a:off x="0" y="562849"/>
          <a:ext cx="12191998" cy="6388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629">
                  <a:extLst>
                    <a:ext uri="{9D8B030D-6E8A-4147-A177-3AD203B41FA5}">
                      <a16:colId xmlns:a16="http://schemas.microsoft.com/office/drawing/2014/main" val="4049426497"/>
                    </a:ext>
                  </a:extLst>
                </a:gridCol>
                <a:gridCol w="979174">
                  <a:extLst>
                    <a:ext uri="{9D8B030D-6E8A-4147-A177-3AD203B41FA5}">
                      <a16:colId xmlns:a16="http://schemas.microsoft.com/office/drawing/2014/main" val="2582105495"/>
                    </a:ext>
                  </a:extLst>
                </a:gridCol>
                <a:gridCol w="1104355">
                  <a:extLst>
                    <a:ext uri="{9D8B030D-6E8A-4147-A177-3AD203B41FA5}">
                      <a16:colId xmlns:a16="http://schemas.microsoft.com/office/drawing/2014/main" val="966717700"/>
                    </a:ext>
                  </a:extLst>
                </a:gridCol>
                <a:gridCol w="1104355">
                  <a:extLst>
                    <a:ext uri="{9D8B030D-6E8A-4147-A177-3AD203B41FA5}">
                      <a16:colId xmlns:a16="http://schemas.microsoft.com/office/drawing/2014/main" val="543024922"/>
                    </a:ext>
                  </a:extLst>
                </a:gridCol>
                <a:gridCol w="1104355">
                  <a:extLst>
                    <a:ext uri="{9D8B030D-6E8A-4147-A177-3AD203B41FA5}">
                      <a16:colId xmlns:a16="http://schemas.microsoft.com/office/drawing/2014/main" val="787834556"/>
                    </a:ext>
                  </a:extLst>
                </a:gridCol>
                <a:gridCol w="1104355">
                  <a:extLst>
                    <a:ext uri="{9D8B030D-6E8A-4147-A177-3AD203B41FA5}">
                      <a16:colId xmlns:a16="http://schemas.microsoft.com/office/drawing/2014/main" val="1031162732"/>
                    </a:ext>
                  </a:extLst>
                </a:gridCol>
                <a:gridCol w="1104355">
                  <a:extLst>
                    <a:ext uri="{9D8B030D-6E8A-4147-A177-3AD203B41FA5}">
                      <a16:colId xmlns:a16="http://schemas.microsoft.com/office/drawing/2014/main" val="1608272358"/>
                    </a:ext>
                  </a:extLst>
                </a:gridCol>
                <a:gridCol w="1104355">
                  <a:extLst>
                    <a:ext uri="{9D8B030D-6E8A-4147-A177-3AD203B41FA5}">
                      <a16:colId xmlns:a16="http://schemas.microsoft.com/office/drawing/2014/main" val="2897961539"/>
                    </a:ext>
                  </a:extLst>
                </a:gridCol>
                <a:gridCol w="1104355">
                  <a:extLst>
                    <a:ext uri="{9D8B030D-6E8A-4147-A177-3AD203B41FA5}">
                      <a16:colId xmlns:a16="http://schemas.microsoft.com/office/drawing/2014/main" val="2362517888"/>
                    </a:ext>
                  </a:extLst>
                </a:gridCol>
                <a:gridCol w="1104355">
                  <a:extLst>
                    <a:ext uri="{9D8B030D-6E8A-4147-A177-3AD203B41FA5}">
                      <a16:colId xmlns:a16="http://schemas.microsoft.com/office/drawing/2014/main" val="645233278"/>
                    </a:ext>
                  </a:extLst>
                </a:gridCol>
                <a:gridCol w="1104355">
                  <a:extLst>
                    <a:ext uri="{9D8B030D-6E8A-4147-A177-3AD203B41FA5}">
                      <a16:colId xmlns:a16="http://schemas.microsoft.com/office/drawing/2014/main" val="2307300375"/>
                    </a:ext>
                  </a:extLst>
                </a:gridCol>
              </a:tblGrid>
              <a:tr h="374510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Критические органы и системы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Индексы опасности при хроническом воздействии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0932428"/>
                  </a:ext>
                </a:extLst>
              </a:tr>
              <a:tr h="132931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Октябрьскому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району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Первомайскому  району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Фрунзенскому  району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Московскому  району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Партизанскому  району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Советскому  району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Центральному  району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Ленинскому  району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Заводскому  району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Минску</a:t>
                      </a:r>
                      <a:endParaRPr lang="en-US" sz="140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797965"/>
                  </a:ext>
                </a:extLst>
              </a:tr>
              <a:tr h="360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7,065898917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7,760351802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7,760351802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7,353801239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6,357041358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5,857150833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5,334254938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5,788250566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5,328478301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5,99983118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194876"/>
                  </a:ext>
                </a:extLst>
              </a:tr>
              <a:tr h="360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Кровь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5,773241843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6,410082971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6,410082971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5,418629761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4,710209259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4,456257685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4,121213272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4,348197703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3,894846053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4,626933497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502113"/>
                  </a:ext>
                </a:extLst>
              </a:tr>
              <a:tr h="360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</a:t>
                      </a:r>
                      <a:endParaRPr lang="ru-RU" sz="9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0,106894407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0,093652551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0,093652551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0,089893222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0,091064815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0,099296296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0,112345679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0,095876068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0,07650647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0,091459588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637389"/>
                  </a:ext>
                </a:extLst>
              </a:tr>
              <a:tr h="360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Кркостнмозг</a:t>
                      </a:r>
                      <a:endParaRPr lang="ru-RU" sz="9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621851"/>
                  </a:ext>
                </a:extLst>
              </a:tr>
              <a:tr h="360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ЦНС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0,276611302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0,250764952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0,250764952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0,283831812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0,246425926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0,254692407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0,270115741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0,25938141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0,249621855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0,251729242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033015"/>
                  </a:ext>
                </a:extLst>
              </a:tr>
              <a:tr h="360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Имм</a:t>
                      </a:r>
                      <a:endParaRPr lang="ru-RU" sz="9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1,164293447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1,21988781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1,21988781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1,729987179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1,500376543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1,2782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1,085820988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1,301566239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1,278696581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1,238674591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10510"/>
                  </a:ext>
                </a:extLst>
              </a:tr>
              <a:tr h="360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ССС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5,554130875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6,184994726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6,184994726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5,222351556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4,439944444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4,245940741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3,931277778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4,134621795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3,745785316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4,426573738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610520"/>
                  </a:ext>
                </a:extLst>
              </a:tr>
              <a:tr h="360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Репрод</a:t>
                      </a:r>
                      <a:endParaRPr lang="ru-RU" sz="9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5,27767094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5,934375405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5,934375405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4,938724359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4,193777778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3,9914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3,661259259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3,875240385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3,496163462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4,174937784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176271"/>
                  </a:ext>
                </a:extLst>
              </a:tr>
              <a:tr h="360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Почки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0,169716895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0,157112402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0,157112402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0,19393859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0,155361111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0,155396111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0,157770062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0,163505342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0,173115385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0,160269654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633303"/>
                  </a:ext>
                </a:extLst>
              </a:tr>
              <a:tr h="360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Печень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0,169716895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0,157112402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0,157112402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0,19393859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0,155361111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0,155396111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0,157770062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0,163505342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0,173115385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0,160269654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488659"/>
                  </a:ext>
                </a:extLst>
              </a:tr>
              <a:tr h="360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Смертность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0,06554114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0,06692117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0,06692117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0,101138932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0,082159259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0,066593333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0,081796296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0,07085735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0,058326752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0,065413027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79975"/>
                  </a:ext>
                </a:extLst>
              </a:tr>
              <a:tr h="360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Рак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5,27767094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5,934375405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5,934375405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4,938724359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4,193777778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3,9914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3,661259259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3,875240385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3,496163462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4,174937784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518292"/>
                  </a:ext>
                </a:extLst>
              </a:tr>
              <a:tr h="360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Глаза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1,164293447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1,21988781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1,21988781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1,729987179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1,500376543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1,2782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1,085820988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1,301566239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1,278696581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1,238674591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14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4588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6087F5-0275-4FF1-B9C1-CD36C5A86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85183"/>
            <a:ext cx="10058400" cy="935707"/>
          </a:xfrm>
        </p:spPr>
        <p:txBody>
          <a:bodyPr anchor="ctr">
            <a:normAutofit/>
          </a:bodyPr>
          <a:lstStyle/>
          <a:p>
            <a:pPr algn="ctr"/>
            <a:r>
              <a:rPr lang="ru-RU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Оценка значений индексов опасности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2244B0-35CC-4CE3-B88C-D288A886E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1" y="1752428"/>
            <a:ext cx="9448800" cy="4520390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ru-RU" sz="40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Органы дыхания : Во всех районах – высокий. </a:t>
            </a:r>
          </a:p>
          <a:p>
            <a:pPr algn="just"/>
            <a:r>
              <a:rPr lang="ru-RU" sz="40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Кровь: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В 4 районах – высокий, в 6 – средний.</a:t>
            </a:r>
            <a:endParaRPr lang="ru-RU" sz="4000" b="0" i="0" u="none" strike="noStrike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4000" b="0" i="0" u="none" strike="noStrike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Развитие: Во всей районах – минимальный. </a:t>
            </a:r>
          </a:p>
          <a:p>
            <a:pPr algn="just"/>
            <a:r>
              <a:rPr lang="ru-RU" sz="4000" b="0" i="0" u="none" strike="noStrike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Красный костный мозг: Во всей районах – минимальный. </a:t>
            </a:r>
          </a:p>
          <a:p>
            <a:pPr algn="just"/>
            <a:r>
              <a:rPr lang="ru-RU" sz="4000" b="0" i="0" u="none" strike="noStrike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Центральная нервная система: Во всей районах – минимальный. </a:t>
            </a:r>
            <a:endParaRPr lang="ru-RU" sz="4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4000" b="0" i="0" u="none" strike="noStrike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Иммунная система: Во всех районах –средний. </a:t>
            </a:r>
            <a:endParaRPr lang="ru-RU" sz="4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4000" b="0" i="0" u="none" strike="noStrike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Сердечно-сосудистая система: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В 4 районах – высокий, в 6 – средний.</a:t>
            </a:r>
            <a:endParaRPr lang="ru-RU" sz="4000" b="0" i="0" u="none" strike="noStrike" kern="1200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4000" b="0" i="0" u="none" strike="noStrike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Репродуктивная система: В 3 районах – высокий, в 7 районах – средний.</a:t>
            </a:r>
            <a:endParaRPr lang="ru-RU" sz="4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4000" b="0" i="0" u="none" strike="noStrike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Почки: Во всей районах – минимальный. </a:t>
            </a:r>
          </a:p>
          <a:p>
            <a:pPr algn="just"/>
            <a:r>
              <a:rPr lang="ru-RU" sz="4000" b="0" i="0" u="none" strike="noStrike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Печень: Во всей районах – минимальный. </a:t>
            </a:r>
            <a:endParaRPr lang="ru-RU" sz="4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4000" b="0" i="0" u="none" strike="noStrike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Смертность: Во всей районах – минимальный. </a:t>
            </a:r>
          </a:p>
          <a:p>
            <a:pPr algn="just"/>
            <a:r>
              <a:rPr lang="ru-RU" sz="4000" b="0" i="0" u="none" strike="noStrike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Рак: В 3 районах – высокий, в 7 районах – средний.</a:t>
            </a:r>
            <a:endParaRPr lang="ru-RU" sz="4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4000" b="0" i="0" u="none" strike="noStrike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Глаза: Во всех районах средний. </a:t>
            </a:r>
            <a:endParaRPr lang="ru-RU" sz="4000" b="0" i="0" u="none" strike="noStrike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ru-RU" sz="2000" b="0" i="0" u="none" strike="noStrike" dirty="0">
              <a:effectLst/>
              <a:latin typeface="Times New Roman" panose="02020603050405020304" pitchFamily="18" charset="0"/>
            </a:endParaRPr>
          </a:p>
          <a:p>
            <a:endParaRPr lang="ru-RU" sz="2000" b="0" i="0" u="none" strike="noStrike" dirty="0"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BEB2014-8898-4A18-B3C5-4F33D1CF28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6221" y="1673303"/>
            <a:ext cx="4229878" cy="3511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185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775B1-C2D6-4033-9E1F-F9C164064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9040"/>
            <a:ext cx="10515600" cy="799646"/>
          </a:xfrm>
        </p:spPr>
        <p:txBody>
          <a:bodyPr>
            <a:normAutofit/>
          </a:bodyPr>
          <a:lstStyle/>
          <a:p>
            <a:pPr algn="ctr"/>
            <a:r>
              <a:rPr lang="ru-RU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EB31BF-3681-488D-81AA-0ABF54500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415" y="1458687"/>
            <a:ext cx="10892413" cy="5301342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Были рассчитаны основные показатели риска здоровью населения от содержания веществ (диоксида азота, акролеина, бензола, ксилола, углерода оксида, фенола, диоксида серы, твердых частиц, 1,3 бутадиена, формальдегида) в атмосферном воздухе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г.Минска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2018 году: потенциальный риск хронического воздействия, индексы опасности для критических органов и системы (органы дыхания, иммунная система, репродуктивная система, ЦНС, органы зрения, сердечно-сосудистая система, кровь, костная система, почки, печень) при хроническом воздействии.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Полученные значения были оценены в соответствии с инструкцией «Оценка риска для жизни и здоровья населения от воздействия загрязняющих веществ в атмосферном воздухе».  Риск хронического действия оценивался как приемлемый (минимальный) на всех постах мониторинга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г.Минска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Среди содержащихся веществ, минимальные значения риска на всех постах были у ксилола (среднее значение -</a:t>
            </a:r>
            <a:r>
              <a:rPr lang="ru-RU" sz="2200" dirty="0">
                <a:solidFill>
                  <a:schemeClr val="tx1"/>
                </a:solidFill>
                <a:effectLst/>
                <a:latin typeface="Arial CYR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0,0000008). Максимальные - у диоксида углерода (среднее значение - 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0,002), с максимальным значением на посту по ул. Орловская, минимальным – в парке Челюскинцев.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оценке индексов опасности при хроническом воздействии средние и высокие показатели были установлены для органов дыхания, крови, иммунной системы, репродуктивной, глаз, сердечно-сосудистой системы. </a:t>
            </a:r>
            <a:endParaRPr lang="ru-RU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0352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C39F32-00EC-4D35-8540-4E02778ED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69926"/>
            <a:ext cx="10515600" cy="756104"/>
          </a:xfrm>
        </p:spPr>
        <p:txBody>
          <a:bodyPr>
            <a:normAutofit/>
          </a:bodyPr>
          <a:lstStyle/>
          <a:p>
            <a:pPr algn="ctr"/>
            <a:r>
              <a:rPr lang="ru-RU" sz="25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Заключение </a:t>
            </a:r>
            <a:endParaRPr lang="ru-RU" sz="25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D2363C-4142-4CE3-B3B0-BCDE78102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320" y="1285354"/>
            <a:ext cx="10515600" cy="527957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основании полученных результатов загрязнение атмосферного воздуха в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г.Минске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2018 год формирует приемлемые уровни потенциального риска хронического действия, средние и низкие значения индексов опасности при хроническом воздействии. При этом при приемлемом уровне риска как правило отсутствуют неблагоприятные медико-экологические тенденции. При высоких и средних значениях индексов опасности хронического действия для критических органов и систем организма можно ожидать тенденцию к росту фонового уровня заболеваемости от патологий, связанных с поражением органов зрения, иммунной системы, включая развитие аллергических реакций, также поражением органов дыхания, репродуктивной системы, сердечно-сосудистой системы, кроветворной системы и показателей периферической крови.  При низких значениях индекса опасности хронического воздействия загрязнение атмосферного воздуха будет формировать фоновые уровни заболеваний печени, включая индукцию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микросомальных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ферментов, снижение уровня развития организма, включая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эмбриотоксическое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тератогенное действие, нарушение интеллектуального развития и способности к обучению, проявление системных эффектов, включая достоверные изменения динамики массы тела, множественные поражения органов.</a:t>
            </a:r>
            <a:endParaRPr lang="ru-RU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2998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629C46-33F7-468E-A7EF-023F296E2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452211"/>
            <a:ext cx="10515600" cy="1093561"/>
          </a:xfrm>
        </p:spPr>
        <p:txBody>
          <a:bodyPr>
            <a:normAutofit/>
          </a:bodyPr>
          <a:lstStyle/>
          <a:p>
            <a:pPr algn="ctr"/>
            <a:r>
              <a:rPr lang="ru-RU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B3FCAF-C0A5-43B8-957E-21E41E5EC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67618"/>
            <a:ext cx="11105272" cy="545826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ru-RU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Атмосферный воздух относится к основным жизненно важным элементам окружающей среды,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состояние атмосферного воздуха напрямую и косвенно воздействует на человека на протяжение всей его жизни</a:t>
            </a:r>
            <a:endParaRPr lang="ru-RU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В крупных населенных пунктах проблема загрязнения атмосферного воздуха является закономерным результатом урбанизации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Для оценки влияния атмосферных загрязняющих веществ на человека широко применяется методология оценки риска здоровью</a:t>
            </a: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Расчет показателей риска здоровью 	от воздействия загрязняющих веществ в атмосферном воздухе г. Минска позволит оценить эффект воздействия на популяцию загрязнения атмосферного воздуха крупного мегаполиса</a:t>
            </a:r>
          </a:p>
        </p:txBody>
      </p:sp>
    </p:spTree>
    <p:extLst>
      <p:ext uri="{BB962C8B-B14F-4D97-AF65-F5344CB8AC3E}">
        <p14:creationId xmlns:p14="http://schemas.microsoft.com/office/powerpoint/2010/main" val="1077490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F83BC7-DF8E-48FD-87A0-1A12B3AE9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8294" y="1491175"/>
            <a:ext cx="10578905" cy="5247250"/>
          </a:xfrm>
        </p:spPr>
        <p:txBody>
          <a:bodyPr>
            <a:normAutofit/>
          </a:bodyPr>
          <a:lstStyle/>
          <a:p>
            <a:pPr marL="201168" lvl="1" indent="0" algn="just">
              <a:buNone/>
            </a:pPr>
            <a:r>
              <a:rPr lang="ru-RU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Цель: 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определить возможные популяционные эффекты от хронического воздействия загрязняющих химических веществ, находящихся в атмосферном воздухе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г.Минска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основании уровней риска здоровью населения и комплексных показателей загрязнения атмосферы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201168" lvl="1" indent="0" algn="just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Материалы: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концентрации загрязняющих химических веществ в атмосферном воздухе (диоксида азота, акролеина, бензола, ксилола, углерода оксида, фенола, диоксида серы, твердых частиц, 1,3 бутадиена, формальдегида) с 38 маршрутных постов мониторинга качества атмосферного воздуха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г.Минска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2018 год. </a:t>
            </a:r>
          </a:p>
          <a:p>
            <a:pPr marL="201168" lvl="1" indent="0" algn="just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Методы: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проведена оценка риска для здоровья населения в соответствии с инструкцией «Оценка риска для жизни и здоровья населения от воздействия загрязняющих веществ в атмосферном воздухе», утверждённой 31.08.2017 главным государственным санитарным врачом Республики Беларусь (Рег. № 004-0617).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91596" y="796319"/>
            <a:ext cx="7408807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Цель, материалы и методы</a:t>
            </a: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337134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0986F1-E761-4D50-87FE-7DB426747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806" y="861921"/>
            <a:ext cx="10972800" cy="1191962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Для расчетов в данной работе использовались данные за 2018 год со следующих маршрутных постов мониторинга качества атмосферного воздуха г. Минска: </a:t>
            </a:r>
            <a:endParaRPr lang="ru-RU" sz="25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D2C505-94EF-4A66-823A-25F7B89D0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1346" y="2198401"/>
            <a:ext cx="10248229" cy="4274731"/>
          </a:xfrm>
        </p:spPr>
        <p:txBody>
          <a:bodyPr numCol="4">
            <a:noAutofit/>
          </a:bodyPr>
          <a:lstStyle/>
          <a:p>
            <a:pPr marL="0" indent="0" algn="just">
              <a:buNone/>
            </a:pPr>
            <a:r>
              <a:rPr lang="ru-RU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Октябрьский  район:</a:t>
            </a:r>
          </a:p>
          <a:p>
            <a:pPr algn="just"/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Брилевская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-Чкалова</a:t>
            </a:r>
          </a:p>
          <a:p>
            <a:pPr algn="just"/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Кижеватова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-Корженевского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Ландера,22</a:t>
            </a:r>
          </a:p>
          <a:p>
            <a:pPr marL="0" indent="0" algn="just">
              <a:buNone/>
            </a:pPr>
            <a:r>
              <a:rPr lang="ru-RU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Первомайский  район: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Острошицкая,11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Руссиянова,13/2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Сурганова,8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Калиновского,39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Кнорина,10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1-ый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тверд.пер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парк Челюскинцев</a:t>
            </a:r>
          </a:p>
          <a:p>
            <a:pPr marL="0" indent="0" algn="just">
              <a:buNone/>
            </a:pPr>
            <a:r>
              <a:rPr lang="ru-RU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Фрунзенский  район: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Лынькова,89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Кальварийская,58/2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Пономаренко,14 </a:t>
            </a:r>
          </a:p>
          <a:p>
            <a:pPr algn="just"/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Притыцкого-Лещинского </a:t>
            </a:r>
          </a:p>
          <a:p>
            <a:pPr algn="just"/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Одинцова-Скрипникова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Ольшевского,28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Налибокская,35 </a:t>
            </a:r>
          </a:p>
          <a:p>
            <a:pPr marL="0" indent="0" algn="just">
              <a:buNone/>
            </a:pPr>
            <a:r>
              <a:rPr lang="ru-RU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Московский  район: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пр.Любимова,19/1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К.Либкнехта,105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Железнодорожная,134 </a:t>
            </a:r>
          </a:p>
          <a:p>
            <a:pPr algn="just"/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Слободская-Есенина </a:t>
            </a:r>
          </a:p>
          <a:p>
            <a:pPr marL="0" indent="0" algn="just">
              <a:buNone/>
            </a:pPr>
            <a:r>
              <a:rPr lang="ru-RU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Партизанский  район: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Захарова,25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Кошевого,16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Корвата,21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парк Горького</a:t>
            </a:r>
          </a:p>
          <a:p>
            <a:pPr marL="0" indent="0" algn="just">
              <a:buNone/>
            </a:pPr>
            <a:r>
              <a:rPr lang="ru-RU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Советский  район: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Хоружей,24к2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Коласа,8</a:t>
            </a:r>
            <a:endParaRPr lang="ru-RU" sz="12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Центральный  район: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Орловская,86/1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Орловская,54б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Богдановича,2-6</a:t>
            </a:r>
          </a:p>
          <a:p>
            <a:pPr marL="0" indent="0" algn="just">
              <a:buNone/>
            </a:pPr>
            <a:r>
              <a:rPr lang="ru-RU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Ленинский  район: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Рокоссовского,49 </a:t>
            </a:r>
          </a:p>
          <a:p>
            <a:pPr algn="just"/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Лучины-Игуменский тракт </a:t>
            </a:r>
          </a:p>
          <a:p>
            <a:pPr algn="just"/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Красноармейская-Ульяновская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Рабочий пер.5</a:t>
            </a:r>
          </a:p>
          <a:p>
            <a:pPr marL="0" indent="0" algn="just">
              <a:buNone/>
            </a:pPr>
            <a:r>
              <a:rPr lang="ru-RU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Заводской  район: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Кабушкина,53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Жилуновича,12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Варвашени,22/1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Уборевича,152/1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438173" y="384867"/>
            <a:ext cx="3315651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Материалы и методы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905181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2147738-8E2C-453C-85D4-5249FC0C7D46}"/>
              </a:ext>
            </a:extLst>
          </p:cNvPr>
          <p:cNvSpPr txBox="1"/>
          <p:nvPr/>
        </p:nvSpPr>
        <p:spPr>
          <a:xfrm>
            <a:off x="4735285" y="4767943"/>
            <a:ext cx="114300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Перес. </a:t>
            </a:r>
            <a:r>
              <a:rPr lang="ru-RU" sz="800" dirty="0" err="1"/>
              <a:t>Брилевская</a:t>
            </a:r>
            <a:r>
              <a:rPr lang="ru-RU" sz="800" dirty="0"/>
              <a:t>-Чкалова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D1FDC2-7E50-4EB2-9838-A04205C68AF6}"/>
              </a:ext>
            </a:extLst>
          </p:cNvPr>
          <p:cNvSpPr txBox="1"/>
          <p:nvPr/>
        </p:nvSpPr>
        <p:spPr>
          <a:xfrm>
            <a:off x="4582884" y="6183161"/>
            <a:ext cx="114300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b="0" i="0" u="none" strike="noStrike" dirty="0" err="1">
                <a:effectLst/>
                <a:latin typeface="Arial Cyr" panose="020B0604020202020204" pitchFamily="34" charset="0"/>
              </a:rPr>
              <a:t>перес</a:t>
            </a:r>
            <a:r>
              <a:rPr lang="ru-RU" sz="800" b="0" i="0" u="none" strike="noStrike" dirty="0">
                <a:effectLst/>
                <a:latin typeface="Arial Cyr" panose="020B0604020202020204" pitchFamily="34" charset="0"/>
              </a:rPr>
              <a:t>. </a:t>
            </a:r>
            <a:r>
              <a:rPr lang="ru-RU" sz="800" b="0" i="0" u="none" strike="noStrike" dirty="0" err="1">
                <a:effectLst/>
                <a:latin typeface="Arial Cyr" panose="020B0604020202020204" pitchFamily="34" charset="0"/>
              </a:rPr>
              <a:t>Кижеватова</a:t>
            </a:r>
            <a:r>
              <a:rPr lang="ru-RU" sz="800" b="0" i="0" u="none" strike="noStrike" dirty="0">
                <a:effectLst/>
                <a:latin typeface="Arial Cyr" panose="020B0604020202020204" pitchFamily="34" charset="0"/>
              </a:rPr>
              <a:t>-Корженевского</a:t>
            </a:r>
            <a:r>
              <a:rPr lang="ru-RU" sz="800" dirty="0"/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2DF8579-ECE5-41B6-A2DB-2720017CC4C8}"/>
              </a:ext>
            </a:extLst>
          </p:cNvPr>
          <p:cNvSpPr txBox="1"/>
          <p:nvPr/>
        </p:nvSpPr>
        <p:spPr>
          <a:xfrm>
            <a:off x="3635829" y="6379029"/>
            <a:ext cx="772885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Ландера,22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450FCA-72DF-4314-9264-0C33D1DEFEAE}"/>
              </a:ext>
            </a:extLst>
          </p:cNvPr>
          <p:cNvSpPr txBox="1"/>
          <p:nvPr/>
        </p:nvSpPr>
        <p:spPr>
          <a:xfrm>
            <a:off x="11386457" y="549856"/>
            <a:ext cx="8001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b="0" i="0" dirty="0">
                <a:solidFill>
                  <a:srgbClr val="000000"/>
                </a:solidFill>
                <a:effectLst/>
                <a:latin typeface="Yandex Sans Text"/>
              </a:rPr>
              <a:t>Острошицкая</a:t>
            </a:r>
          </a:p>
          <a:p>
            <a:pPr algn="ctr"/>
            <a:r>
              <a:rPr lang="ru-RU" sz="800" b="0" i="0" dirty="0">
                <a:solidFill>
                  <a:srgbClr val="000000"/>
                </a:solidFill>
                <a:effectLst/>
                <a:latin typeface="Yandex Sans Text"/>
              </a:rPr>
              <a:t> улица, 11</a:t>
            </a:r>
            <a:endParaRPr lang="ru-RU" sz="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22FD80-46C1-4E0A-9B12-5447B6B71389}"/>
              </a:ext>
            </a:extLst>
          </p:cNvPr>
          <p:cNvSpPr txBox="1"/>
          <p:nvPr/>
        </p:nvSpPr>
        <p:spPr>
          <a:xfrm>
            <a:off x="11145157" y="1694781"/>
            <a:ext cx="947057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b="0" i="0" u="none" strike="noStrike" dirty="0" err="1">
                <a:effectLst/>
                <a:latin typeface="Arial Cyr" panose="020B0604020202020204" pitchFamily="34" charset="0"/>
              </a:rPr>
              <a:t>Руссиянова</a:t>
            </a:r>
            <a:r>
              <a:rPr lang="ru-RU" sz="800" b="0" i="0" u="none" strike="noStrike" dirty="0">
                <a:effectLst/>
                <a:latin typeface="Arial Cyr" panose="020B0604020202020204" pitchFamily="34" charset="0"/>
              </a:rPr>
              <a:t>, 13/2 </a:t>
            </a:r>
            <a:r>
              <a:rPr lang="ru-RU" sz="800" dirty="0"/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A08F1A2-7412-4A76-A7F0-AB01B8A6B20A}"/>
              </a:ext>
            </a:extLst>
          </p:cNvPr>
          <p:cNvSpPr txBox="1"/>
          <p:nvPr/>
        </p:nvSpPr>
        <p:spPr>
          <a:xfrm>
            <a:off x="7973786" y="2515842"/>
            <a:ext cx="729342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Сурганова,8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4C96B84-DD15-4596-A7C2-5384CA21A2B0}"/>
              </a:ext>
            </a:extLst>
          </p:cNvPr>
          <p:cNvSpPr txBox="1"/>
          <p:nvPr/>
        </p:nvSpPr>
        <p:spPr>
          <a:xfrm>
            <a:off x="8850086" y="1195597"/>
            <a:ext cx="93617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b="0" i="0" u="none" strike="noStrike" dirty="0">
                <a:effectLst/>
                <a:latin typeface="Arial Cyr" panose="020B0604020202020204" pitchFamily="34" charset="0"/>
              </a:rPr>
              <a:t>Калиновского, 39 </a:t>
            </a:r>
            <a:endParaRPr lang="ru-RU" sz="800" dirty="0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EC9F4146-C9DC-4562-BD95-851134DEFC10}"/>
              </a:ext>
            </a:extLst>
          </p:cNvPr>
          <p:cNvSpPr/>
          <p:nvPr/>
        </p:nvSpPr>
        <p:spPr>
          <a:xfrm>
            <a:off x="8218713" y="2170585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9EDEA72-1CCC-4713-8442-FC84D6896E6F}"/>
              </a:ext>
            </a:extLst>
          </p:cNvPr>
          <p:cNvSpPr txBox="1"/>
          <p:nvPr/>
        </p:nvSpPr>
        <p:spPr>
          <a:xfrm>
            <a:off x="7745185" y="2036253"/>
            <a:ext cx="64225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b="0" i="0" u="none" strike="noStrike" dirty="0">
                <a:effectLst/>
                <a:latin typeface="Arial Cyr" panose="020B0604020202020204" pitchFamily="34" charset="0"/>
              </a:rPr>
              <a:t>Кнорина</a:t>
            </a:r>
            <a:r>
              <a:rPr lang="ru-RU" sz="800" dirty="0">
                <a:latin typeface="Arial Cyr" panose="020B0604020202020204" pitchFamily="34" charset="0"/>
              </a:rPr>
              <a:t>,</a:t>
            </a:r>
            <a:r>
              <a:rPr lang="ru-RU" sz="800" b="0" i="0" u="none" strike="noStrike" dirty="0">
                <a:effectLst/>
                <a:latin typeface="Arial Cyr" panose="020B0604020202020204" pitchFamily="34" charset="0"/>
              </a:rPr>
              <a:t>10 </a:t>
            </a:r>
            <a:endParaRPr lang="ru-RU" sz="800" dirty="0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45E9A792-2EAD-4FF9-A721-30B8459BA22C}"/>
              </a:ext>
            </a:extLst>
          </p:cNvPr>
          <p:cNvSpPr/>
          <p:nvPr/>
        </p:nvSpPr>
        <p:spPr>
          <a:xfrm>
            <a:off x="8267699" y="2409040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D618CE54-1C2F-46F7-915F-4C66985B7009}"/>
              </a:ext>
            </a:extLst>
          </p:cNvPr>
          <p:cNvSpPr/>
          <p:nvPr/>
        </p:nvSpPr>
        <p:spPr>
          <a:xfrm rot="1497221">
            <a:off x="9095015" y="1012371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B3423915-E4EF-4F35-846D-2E6879B9A4AD}"/>
              </a:ext>
            </a:extLst>
          </p:cNvPr>
          <p:cNvSpPr/>
          <p:nvPr/>
        </p:nvSpPr>
        <p:spPr>
          <a:xfrm>
            <a:off x="8098969" y="3084949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2A8120E-6FB3-4688-83FA-937C7BFCCD9D}"/>
              </a:ext>
            </a:extLst>
          </p:cNvPr>
          <p:cNvSpPr txBox="1"/>
          <p:nvPr/>
        </p:nvSpPr>
        <p:spPr>
          <a:xfrm>
            <a:off x="7707085" y="3246179"/>
            <a:ext cx="1023257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800" b="0" i="0" u="none" strike="noStrike" dirty="0">
                <a:effectLst/>
                <a:latin typeface="Arial Cyr" panose="020B0604020202020204" pitchFamily="34" charset="0"/>
              </a:rPr>
              <a:t>1-ый </a:t>
            </a:r>
            <a:r>
              <a:rPr lang="ru-RU" sz="800" b="0" i="0" u="none" strike="noStrike" dirty="0" err="1">
                <a:effectLst/>
                <a:latin typeface="Arial Cyr" panose="020B0604020202020204" pitchFamily="34" charset="0"/>
              </a:rPr>
              <a:t>тверд.пер</a:t>
            </a:r>
            <a:r>
              <a:rPr lang="ru-RU" sz="800" b="0" i="0" u="none" strike="noStrike" dirty="0">
                <a:effectLst/>
                <a:latin typeface="Arial Cyr" panose="020B0604020202020204" pitchFamily="34" charset="0"/>
              </a:rPr>
              <a:t>. 5 </a:t>
            </a:r>
            <a:r>
              <a:rPr lang="ru-RU" sz="800" dirty="0"/>
              <a:t> </a:t>
            </a:r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F929CF34-2DD7-4853-83E5-DC87D674ECA8}"/>
              </a:ext>
            </a:extLst>
          </p:cNvPr>
          <p:cNvSpPr/>
          <p:nvPr/>
        </p:nvSpPr>
        <p:spPr>
          <a:xfrm>
            <a:off x="5328556" y="4506647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6DC783D4-AA03-42CB-80E0-928AAD9D946E}"/>
              </a:ext>
            </a:extLst>
          </p:cNvPr>
          <p:cNvSpPr/>
          <p:nvPr/>
        </p:nvSpPr>
        <p:spPr>
          <a:xfrm>
            <a:off x="5187041" y="5943674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0222E3DC-E1DC-41DC-B03A-314538E28C29}"/>
              </a:ext>
            </a:extLst>
          </p:cNvPr>
          <p:cNvSpPr/>
          <p:nvPr/>
        </p:nvSpPr>
        <p:spPr>
          <a:xfrm>
            <a:off x="4196441" y="6128732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B9422EAE-BE25-43AB-9F03-A9B829CE96A4}"/>
              </a:ext>
            </a:extLst>
          </p:cNvPr>
          <p:cNvSpPr/>
          <p:nvPr/>
        </p:nvSpPr>
        <p:spPr>
          <a:xfrm>
            <a:off x="11386457" y="1545038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id="{F2292734-AD57-40B6-A06A-3A04768C1449}"/>
              </a:ext>
            </a:extLst>
          </p:cNvPr>
          <p:cNvSpPr/>
          <p:nvPr/>
        </p:nvSpPr>
        <p:spPr>
          <a:xfrm>
            <a:off x="11791950" y="937763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id="{BC258142-E0F6-43B5-B538-BB7184F08F09}"/>
              </a:ext>
            </a:extLst>
          </p:cNvPr>
          <p:cNvSpPr/>
          <p:nvPr/>
        </p:nvSpPr>
        <p:spPr>
          <a:xfrm>
            <a:off x="8752114" y="2409039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63C972E-B830-4D89-8E3D-6498675FA8C6}"/>
              </a:ext>
            </a:extLst>
          </p:cNvPr>
          <p:cNvSpPr txBox="1"/>
          <p:nvPr/>
        </p:nvSpPr>
        <p:spPr>
          <a:xfrm>
            <a:off x="8811986" y="2515842"/>
            <a:ext cx="865413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b="0" i="0" u="none" strike="noStrike" dirty="0">
                <a:solidFill>
                  <a:srgbClr val="71002D"/>
                </a:solidFill>
                <a:effectLst/>
                <a:latin typeface="Arial Cyr" panose="020B0604020202020204" pitchFamily="34" charset="0"/>
              </a:rPr>
              <a:t>парк Челюскинцев</a:t>
            </a:r>
            <a:r>
              <a:rPr lang="ru-RU" sz="800" dirty="0"/>
              <a:t> </a:t>
            </a:r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id="{06459A30-0414-48A3-9AA3-4F6B1268D94A}"/>
              </a:ext>
            </a:extLst>
          </p:cNvPr>
          <p:cNvSpPr/>
          <p:nvPr/>
        </p:nvSpPr>
        <p:spPr>
          <a:xfrm rot="9703217">
            <a:off x="2943374" y="2036726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4A03578-2221-448C-BC3B-F52D09251129}"/>
              </a:ext>
            </a:extLst>
          </p:cNvPr>
          <p:cNvSpPr txBox="1"/>
          <p:nvPr/>
        </p:nvSpPr>
        <p:spPr>
          <a:xfrm>
            <a:off x="2328334" y="2170585"/>
            <a:ext cx="808102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dirty="0">
                <a:latin typeface="Arial Cyr" panose="020B0604020202020204" pitchFamily="34" charset="0"/>
              </a:rPr>
              <a:t>Л</a:t>
            </a:r>
            <a:r>
              <a:rPr lang="ru-RU" sz="800" b="0" i="0" u="none" strike="noStrike" dirty="0">
                <a:effectLst/>
                <a:latin typeface="Arial Cyr" panose="020B0604020202020204" pitchFamily="34" charset="0"/>
              </a:rPr>
              <a:t>ынькова</a:t>
            </a:r>
            <a:r>
              <a:rPr lang="ru-RU" sz="800" dirty="0">
                <a:latin typeface="Arial Cyr" panose="020B0604020202020204" pitchFamily="34" charset="0"/>
              </a:rPr>
              <a:t>,</a:t>
            </a:r>
            <a:r>
              <a:rPr lang="ru-RU" sz="800" b="0" i="0" u="none" strike="noStrike" dirty="0">
                <a:effectLst/>
                <a:latin typeface="Arial Cyr" panose="020B0604020202020204" pitchFamily="34" charset="0"/>
              </a:rPr>
              <a:t>89 </a:t>
            </a:r>
            <a:endParaRPr lang="ru-RU" sz="800" dirty="0"/>
          </a:p>
        </p:txBody>
      </p:sp>
      <p:sp>
        <p:nvSpPr>
          <p:cNvPr id="42" name="Овал 41">
            <a:extLst>
              <a:ext uri="{FF2B5EF4-FFF2-40B4-BE49-F238E27FC236}">
                <a16:creationId xmlns:a16="http://schemas.microsoft.com/office/drawing/2014/main" id="{0880F46E-D11F-4848-8AD8-6083CD4D194C}"/>
              </a:ext>
            </a:extLst>
          </p:cNvPr>
          <p:cNvSpPr/>
          <p:nvPr/>
        </p:nvSpPr>
        <p:spPr>
          <a:xfrm>
            <a:off x="4463140" y="2847259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AA9C509-87DF-43F7-9CC9-9A2B375EA508}"/>
              </a:ext>
            </a:extLst>
          </p:cNvPr>
          <p:cNvSpPr txBox="1"/>
          <p:nvPr/>
        </p:nvSpPr>
        <p:spPr>
          <a:xfrm>
            <a:off x="4093031" y="2970100"/>
            <a:ext cx="963385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b="0" i="0" u="none" strike="noStrike" dirty="0" err="1">
                <a:effectLst/>
                <a:latin typeface="Arial Cyr" panose="020B0604020202020204" pitchFamily="34" charset="0"/>
              </a:rPr>
              <a:t>Кальварийская</a:t>
            </a:r>
            <a:r>
              <a:rPr lang="ru-RU" sz="800" b="0" i="0" u="none" strike="noStrike" dirty="0">
                <a:effectLst/>
                <a:latin typeface="Arial Cyr" panose="020B0604020202020204" pitchFamily="34" charset="0"/>
              </a:rPr>
              <a:t>, 58/2 </a:t>
            </a:r>
            <a:endParaRPr lang="ru-RU" sz="800" dirty="0"/>
          </a:p>
        </p:txBody>
      </p:sp>
      <p:sp>
        <p:nvSpPr>
          <p:cNvPr id="44" name="Овал 43">
            <a:extLst>
              <a:ext uri="{FF2B5EF4-FFF2-40B4-BE49-F238E27FC236}">
                <a16:creationId xmlns:a16="http://schemas.microsoft.com/office/drawing/2014/main" id="{39BB31B3-3CCB-414C-A245-C1AB745560CF}"/>
              </a:ext>
            </a:extLst>
          </p:cNvPr>
          <p:cNvSpPr/>
          <p:nvPr/>
        </p:nvSpPr>
        <p:spPr>
          <a:xfrm>
            <a:off x="3621314" y="3600792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D821B16-8857-4779-BE9D-B3E95C7DE848}"/>
              </a:ext>
            </a:extLst>
          </p:cNvPr>
          <p:cNvSpPr txBox="1"/>
          <p:nvPr/>
        </p:nvSpPr>
        <p:spPr>
          <a:xfrm>
            <a:off x="3312887" y="3774885"/>
            <a:ext cx="963385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Пономаренко,14</a:t>
            </a:r>
          </a:p>
        </p:txBody>
      </p:sp>
      <p:sp>
        <p:nvSpPr>
          <p:cNvPr id="46" name="Овал 45">
            <a:extLst>
              <a:ext uri="{FF2B5EF4-FFF2-40B4-BE49-F238E27FC236}">
                <a16:creationId xmlns:a16="http://schemas.microsoft.com/office/drawing/2014/main" id="{EC601C82-ED76-4BBA-8626-8DC446E41F41}"/>
              </a:ext>
            </a:extLst>
          </p:cNvPr>
          <p:cNvSpPr/>
          <p:nvPr/>
        </p:nvSpPr>
        <p:spPr>
          <a:xfrm>
            <a:off x="1970314" y="2976092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D4B5F48-6010-41F9-8C58-12B644737308}"/>
              </a:ext>
            </a:extLst>
          </p:cNvPr>
          <p:cNvSpPr txBox="1"/>
          <p:nvPr/>
        </p:nvSpPr>
        <p:spPr>
          <a:xfrm>
            <a:off x="1442362" y="3096025"/>
            <a:ext cx="1229337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dirty="0" err="1"/>
              <a:t>перес</a:t>
            </a:r>
            <a:r>
              <a:rPr lang="ru-RU" sz="800" dirty="0"/>
              <a:t>. Притыцкого-Лещинского</a:t>
            </a:r>
          </a:p>
        </p:txBody>
      </p:sp>
      <p:sp>
        <p:nvSpPr>
          <p:cNvPr id="49" name="Овал 48">
            <a:extLst>
              <a:ext uri="{FF2B5EF4-FFF2-40B4-BE49-F238E27FC236}">
                <a16:creationId xmlns:a16="http://schemas.microsoft.com/office/drawing/2014/main" id="{65BD3ED6-8DF8-49A2-9189-2AE7FDD38FA4}"/>
              </a:ext>
            </a:extLst>
          </p:cNvPr>
          <p:cNvSpPr/>
          <p:nvPr/>
        </p:nvSpPr>
        <p:spPr>
          <a:xfrm>
            <a:off x="1115181" y="3352766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E3B1794-B7C4-4F0A-9883-EE1008844C11}"/>
              </a:ext>
            </a:extLst>
          </p:cNvPr>
          <p:cNvSpPr txBox="1"/>
          <p:nvPr/>
        </p:nvSpPr>
        <p:spPr>
          <a:xfrm>
            <a:off x="327783" y="3461623"/>
            <a:ext cx="8890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b="0" i="0" u="none" strike="noStrike" dirty="0" err="1">
                <a:effectLst/>
                <a:latin typeface="Arial Cyr" panose="020B0604020202020204" pitchFamily="34" charset="0"/>
              </a:rPr>
              <a:t>перес</a:t>
            </a:r>
            <a:r>
              <a:rPr lang="ru-RU" sz="800" b="0" i="0" u="none" strike="noStrike" dirty="0">
                <a:effectLst/>
                <a:latin typeface="Arial Cyr" panose="020B0604020202020204" pitchFamily="34" charset="0"/>
              </a:rPr>
              <a:t>. Одинцова-Скрипникова </a:t>
            </a:r>
            <a:endParaRPr lang="ru-RU" sz="800" dirty="0"/>
          </a:p>
        </p:txBody>
      </p:sp>
      <p:sp>
        <p:nvSpPr>
          <p:cNvPr id="51" name="Овал 50">
            <a:extLst>
              <a:ext uri="{FF2B5EF4-FFF2-40B4-BE49-F238E27FC236}">
                <a16:creationId xmlns:a16="http://schemas.microsoft.com/office/drawing/2014/main" id="{4A66A007-0208-4DB5-8A50-3E38342502B5}"/>
              </a:ext>
            </a:extLst>
          </p:cNvPr>
          <p:cNvSpPr/>
          <p:nvPr/>
        </p:nvSpPr>
        <p:spPr>
          <a:xfrm rot="21282165">
            <a:off x="3799348" y="2230061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4BBAB71-5F1C-4101-AACE-F954CAC21647}"/>
              </a:ext>
            </a:extLst>
          </p:cNvPr>
          <p:cNvSpPr txBox="1"/>
          <p:nvPr/>
        </p:nvSpPr>
        <p:spPr>
          <a:xfrm>
            <a:off x="3386667" y="2409039"/>
            <a:ext cx="889605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800" dirty="0"/>
              <a:t>Ольшевского,28 </a:t>
            </a:r>
          </a:p>
        </p:txBody>
      </p:sp>
      <p:sp>
        <p:nvSpPr>
          <p:cNvPr id="53" name="Овал 52">
            <a:extLst>
              <a:ext uri="{FF2B5EF4-FFF2-40B4-BE49-F238E27FC236}">
                <a16:creationId xmlns:a16="http://schemas.microsoft.com/office/drawing/2014/main" id="{3A32BA85-D5EE-482F-B221-19721EEDA959}"/>
              </a:ext>
            </a:extLst>
          </p:cNvPr>
          <p:cNvSpPr/>
          <p:nvPr/>
        </p:nvSpPr>
        <p:spPr>
          <a:xfrm>
            <a:off x="772283" y="2104640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CE73E9C-7A14-4081-9F61-0DFE4EF075DF}"/>
              </a:ext>
            </a:extLst>
          </p:cNvPr>
          <p:cNvSpPr txBox="1"/>
          <p:nvPr/>
        </p:nvSpPr>
        <p:spPr>
          <a:xfrm>
            <a:off x="114141" y="2216752"/>
            <a:ext cx="772725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Налибокская,35 </a:t>
            </a:r>
          </a:p>
        </p:txBody>
      </p:sp>
      <p:sp>
        <p:nvSpPr>
          <p:cNvPr id="36" name="Овал 35">
            <a:extLst>
              <a:ext uri="{FF2B5EF4-FFF2-40B4-BE49-F238E27FC236}">
                <a16:creationId xmlns:a16="http://schemas.microsoft.com/office/drawing/2014/main" id="{8D06C3E5-707F-471E-BDCE-638EE24E3B62}"/>
              </a:ext>
            </a:extLst>
          </p:cNvPr>
          <p:cNvSpPr/>
          <p:nvPr/>
        </p:nvSpPr>
        <p:spPr>
          <a:xfrm>
            <a:off x="2268462" y="4997640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3CAAE1-58C8-4FB9-BFF4-A444F955F0D3}"/>
              </a:ext>
            </a:extLst>
          </p:cNvPr>
          <p:cNvSpPr txBox="1"/>
          <p:nvPr/>
        </p:nvSpPr>
        <p:spPr>
          <a:xfrm>
            <a:off x="1875453" y="5243804"/>
            <a:ext cx="112900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dirty="0"/>
              <a:t>пр.Любимова,19/1</a:t>
            </a:r>
          </a:p>
        </p:txBody>
      </p:sp>
      <p:sp>
        <p:nvSpPr>
          <p:cNvPr id="48" name="Овал 47">
            <a:extLst>
              <a:ext uri="{FF2B5EF4-FFF2-40B4-BE49-F238E27FC236}">
                <a16:creationId xmlns:a16="http://schemas.microsoft.com/office/drawing/2014/main" id="{3257A8B9-1650-4779-9D8E-4F7FA04A92F2}"/>
              </a:ext>
            </a:extLst>
          </p:cNvPr>
          <p:cNvSpPr/>
          <p:nvPr/>
        </p:nvSpPr>
        <p:spPr>
          <a:xfrm>
            <a:off x="3859220" y="4680556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DCEF81-EFD5-4384-AA51-6BA69A04DF44}"/>
              </a:ext>
            </a:extLst>
          </p:cNvPr>
          <p:cNvSpPr txBox="1"/>
          <p:nvPr/>
        </p:nvSpPr>
        <p:spPr>
          <a:xfrm>
            <a:off x="4393939" y="3617062"/>
            <a:ext cx="105436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dirty="0"/>
              <a:t>К.Либкнехта,105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AC9194-7957-435B-9BE8-A8C4999A4B45}"/>
              </a:ext>
            </a:extLst>
          </p:cNvPr>
          <p:cNvSpPr txBox="1"/>
          <p:nvPr/>
        </p:nvSpPr>
        <p:spPr>
          <a:xfrm>
            <a:off x="3347591" y="4828517"/>
            <a:ext cx="114300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900" dirty="0"/>
              <a:t>Железнодорожная,134</a:t>
            </a:r>
          </a:p>
        </p:txBody>
      </p:sp>
      <p:sp>
        <p:nvSpPr>
          <p:cNvPr id="55" name="Овал 54">
            <a:extLst>
              <a:ext uri="{FF2B5EF4-FFF2-40B4-BE49-F238E27FC236}">
                <a16:creationId xmlns:a16="http://schemas.microsoft.com/office/drawing/2014/main" id="{37053BB9-3057-4D55-A7FD-2FE11CAF8E20}"/>
              </a:ext>
            </a:extLst>
          </p:cNvPr>
          <p:cNvSpPr/>
          <p:nvPr/>
        </p:nvSpPr>
        <p:spPr>
          <a:xfrm>
            <a:off x="2530186" y="5834817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A356A0-F0A1-43C2-B597-9ACCFE480C79}"/>
              </a:ext>
            </a:extLst>
          </p:cNvPr>
          <p:cNvSpPr txBox="1"/>
          <p:nvPr/>
        </p:nvSpPr>
        <p:spPr>
          <a:xfrm>
            <a:off x="2230297" y="5969234"/>
            <a:ext cx="839265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900" dirty="0" err="1"/>
              <a:t>перес</a:t>
            </a:r>
            <a:r>
              <a:rPr lang="ru-RU" sz="900" dirty="0"/>
              <a:t>. Слободская-Есенина</a:t>
            </a:r>
          </a:p>
        </p:txBody>
      </p:sp>
      <p:sp>
        <p:nvSpPr>
          <p:cNvPr id="56" name="Овал 55">
            <a:extLst>
              <a:ext uri="{FF2B5EF4-FFF2-40B4-BE49-F238E27FC236}">
                <a16:creationId xmlns:a16="http://schemas.microsoft.com/office/drawing/2014/main" id="{4CB60658-633F-4734-B739-FB19394AB5DF}"/>
              </a:ext>
            </a:extLst>
          </p:cNvPr>
          <p:cNvSpPr/>
          <p:nvPr/>
        </p:nvSpPr>
        <p:spPr>
          <a:xfrm>
            <a:off x="7132474" y="3199797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250CBD-36BF-45DD-BAD3-1EF39CA8646E}"/>
              </a:ext>
            </a:extLst>
          </p:cNvPr>
          <p:cNvSpPr txBox="1"/>
          <p:nvPr/>
        </p:nvSpPr>
        <p:spPr>
          <a:xfrm>
            <a:off x="6770233" y="3335436"/>
            <a:ext cx="844225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dirty="0"/>
              <a:t>Захарова,25</a:t>
            </a:r>
          </a:p>
        </p:txBody>
      </p:sp>
      <p:sp>
        <p:nvSpPr>
          <p:cNvPr id="57" name="Овал 56">
            <a:extLst>
              <a:ext uri="{FF2B5EF4-FFF2-40B4-BE49-F238E27FC236}">
                <a16:creationId xmlns:a16="http://schemas.microsoft.com/office/drawing/2014/main" id="{65113A3B-D342-42C3-A4EB-5EC4CD254C1C}"/>
              </a:ext>
            </a:extLst>
          </p:cNvPr>
          <p:cNvSpPr/>
          <p:nvPr/>
        </p:nvSpPr>
        <p:spPr>
          <a:xfrm>
            <a:off x="8212490" y="4120497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01F2D7-090B-4AF4-B310-CBB4DD765181}"/>
              </a:ext>
            </a:extLst>
          </p:cNvPr>
          <p:cNvSpPr txBox="1"/>
          <p:nvPr/>
        </p:nvSpPr>
        <p:spPr>
          <a:xfrm>
            <a:off x="7861817" y="4292836"/>
            <a:ext cx="811763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dirty="0"/>
              <a:t>Кошевого,16</a:t>
            </a:r>
          </a:p>
        </p:txBody>
      </p:sp>
      <p:sp>
        <p:nvSpPr>
          <p:cNvPr id="58" name="Овал 57">
            <a:extLst>
              <a:ext uri="{FF2B5EF4-FFF2-40B4-BE49-F238E27FC236}">
                <a16:creationId xmlns:a16="http://schemas.microsoft.com/office/drawing/2014/main" id="{B94E3D4D-A645-4980-B094-4195C5D11AB2}"/>
              </a:ext>
            </a:extLst>
          </p:cNvPr>
          <p:cNvSpPr/>
          <p:nvPr/>
        </p:nvSpPr>
        <p:spPr>
          <a:xfrm>
            <a:off x="11201394" y="3096025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0756D2-56D0-4A18-AF6B-9091D4F18A34}"/>
              </a:ext>
            </a:extLst>
          </p:cNvPr>
          <p:cNvSpPr txBox="1"/>
          <p:nvPr/>
        </p:nvSpPr>
        <p:spPr>
          <a:xfrm>
            <a:off x="10842171" y="3241279"/>
            <a:ext cx="794815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dirty="0"/>
              <a:t>Корвата,21</a:t>
            </a:r>
          </a:p>
        </p:txBody>
      </p:sp>
      <p:sp>
        <p:nvSpPr>
          <p:cNvPr id="59" name="Овал 58">
            <a:extLst>
              <a:ext uri="{FF2B5EF4-FFF2-40B4-BE49-F238E27FC236}">
                <a16:creationId xmlns:a16="http://schemas.microsoft.com/office/drawing/2014/main" id="{28D72039-ABBD-47C2-BF2C-16ECEF3283BA}"/>
              </a:ext>
            </a:extLst>
          </p:cNvPr>
          <p:cNvSpPr/>
          <p:nvPr/>
        </p:nvSpPr>
        <p:spPr>
          <a:xfrm>
            <a:off x="6939645" y="3132004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828DCB-CBA5-447D-9CAF-5B98C733363E}"/>
              </a:ext>
            </a:extLst>
          </p:cNvPr>
          <p:cNvSpPr txBox="1"/>
          <p:nvPr/>
        </p:nvSpPr>
        <p:spPr>
          <a:xfrm>
            <a:off x="6577404" y="2910681"/>
            <a:ext cx="844225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800" dirty="0"/>
              <a:t>парк Горького</a:t>
            </a:r>
          </a:p>
        </p:txBody>
      </p:sp>
      <p:sp>
        <p:nvSpPr>
          <p:cNvPr id="60" name="Овал 59">
            <a:extLst>
              <a:ext uri="{FF2B5EF4-FFF2-40B4-BE49-F238E27FC236}">
                <a16:creationId xmlns:a16="http://schemas.microsoft.com/office/drawing/2014/main" id="{21EE9B35-0D08-49B0-912B-3A0D979A5064}"/>
              </a:ext>
            </a:extLst>
          </p:cNvPr>
          <p:cNvSpPr/>
          <p:nvPr/>
        </p:nvSpPr>
        <p:spPr>
          <a:xfrm>
            <a:off x="6648932" y="2239788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51ED2C-4AF5-4E46-A722-2036AED0E609}"/>
              </a:ext>
            </a:extLst>
          </p:cNvPr>
          <p:cNvSpPr txBox="1"/>
          <p:nvPr/>
        </p:nvSpPr>
        <p:spPr>
          <a:xfrm>
            <a:off x="6264001" y="2378439"/>
            <a:ext cx="889605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dirty="0"/>
              <a:t>Хоружей,24к2</a:t>
            </a:r>
          </a:p>
        </p:txBody>
      </p:sp>
      <p:sp>
        <p:nvSpPr>
          <p:cNvPr id="61" name="Овал 60">
            <a:extLst>
              <a:ext uri="{FF2B5EF4-FFF2-40B4-BE49-F238E27FC236}">
                <a16:creationId xmlns:a16="http://schemas.microsoft.com/office/drawing/2014/main" id="{E2AE19BC-AFEF-47E6-8F10-453DA7C4A9B2}"/>
              </a:ext>
            </a:extLst>
          </p:cNvPr>
          <p:cNvSpPr/>
          <p:nvPr/>
        </p:nvSpPr>
        <p:spPr>
          <a:xfrm>
            <a:off x="7453514" y="2480787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F019001-C3A0-42D7-B3C3-545E650F67B5}"/>
              </a:ext>
            </a:extLst>
          </p:cNvPr>
          <p:cNvSpPr txBox="1"/>
          <p:nvPr/>
        </p:nvSpPr>
        <p:spPr>
          <a:xfrm>
            <a:off x="7098354" y="2601885"/>
            <a:ext cx="729342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900" dirty="0"/>
              <a:t>Я.Коласа,8</a:t>
            </a:r>
          </a:p>
        </p:txBody>
      </p:sp>
      <p:sp>
        <p:nvSpPr>
          <p:cNvPr id="62" name="Овал 61">
            <a:extLst>
              <a:ext uri="{FF2B5EF4-FFF2-40B4-BE49-F238E27FC236}">
                <a16:creationId xmlns:a16="http://schemas.microsoft.com/office/drawing/2014/main" id="{159BC80E-695D-4C67-AC16-C6CA77432FA0}"/>
              </a:ext>
            </a:extLst>
          </p:cNvPr>
          <p:cNvSpPr/>
          <p:nvPr/>
        </p:nvSpPr>
        <p:spPr>
          <a:xfrm rot="21282165">
            <a:off x="4245558" y="2000359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0A26E4A6-AC79-4B60-8733-3EEAD95E1C97}"/>
              </a:ext>
            </a:extLst>
          </p:cNvPr>
          <p:cNvSpPr txBox="1"/>
          <p:nvPr/>
        </p:nvSpPr>
        <p:spPr>
          <a:xfrm>
            <a:off x="3386667" y="1732384"/>
            <a:ext cx="108857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b="0" i="0" u="none" strike="noStrike" dirty="0">
                <a:effectLst/>
                <a:latin typeface="Arial Cyr" panose="020B0604020202020204" pitchFamily="34" charset="0"/>
              </a:rPr>
              <a:t>Орловская,86/1</a:t>
            </a:r>
            <a:r>
              <a:rPr lang="ru-RU" sz="900" dirty="0"/>
              <a:t> </a:t>
            </a:r>
          </a:p>
        </p:txBody>
      </p:sp>
      <p:sp>
        <p:nvSpPr>
          <p:cNvPr id="107" name="Овал 106">
            <a:extLst>
              <a:ext uri="{FF2B5EF4-FFF2-40B4-BE49-F238E27FC236}">
                <a16:creationId xmlns:a16="http://schemas.microsoft.com/office/drawing/2014/main" id="{45C59579-DDE3-4A26-BA17-D034ADE25DA8}"/>
              </a:ext>
            </a:extLst>
          </p:cNvPr>
          <p:cNvSpPr/>
          <p:nvPr/>
        </p:nvSpPr>
        <p:spPr>
          <a:xfrm rot="21282165">
            <a:off x="5719443" y="1793370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17C8E03-1265-491E-8425-CF57C3826D24}"/>
              </a:ext>
            </a:extLst>
          </p:cNvPr>
          <p:cNvSpPr txBox="1"/>
          <p:nvPr/>
        </p:nvSpPr>
        <p:spPr>
          <a:xfrm>
            <a:off x="5328556" y="1921064"/>
            <a:ext cx="935445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dirty="0"/>
              <a:t>Орловская,54б</a:t>
            </a:r>
          </a:p>
        </p:txBody>
      </p:sp>
      <p:sp>
        <p:nvSpPr>
          <p:cNvPr id="109" name="Овал 108">
            <a:extLst>
              <a:ext uri="{FF2B5EF4-FFF2-40B4-BE49-F238E27FC236}">
                <a16:creationId xmlns:a16="http://schemas.microsoft.com/office/drawing/2014/main" id="{B503E553-5565-4760-BA1A-48273B5A119D}"/>
              </a:ext>
            </a:extLst>
          </p:cNvPr>
          <p:cNvSpPr/>
          <p:nvPr/>
        </p:nvSpPr>
        <p:spPr>
          <a:xfrm>
            <a:off x="6264001" y="2733020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09F0F8B-219B-413F-8935-191A6AC893F9}"/>
              </a:ext>
            </a:extLst>
          </p:cNvPr>
          <p:cNvSpPr txBox="1"/>
          <p:nvPr/>
        </p:nvSpPr>
        <p:spPr>
          <a:xfrm>
            <a:off x="5640552" y="2859228"/>
            <a:ext cx="84422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dirty="0"/>
              <a:t>Богдановича</a:t>
            </a:r>
          </a:p>
          <a:p>
            <a:pPr algn="ctr"/>
            <a:r>
              <a:rPr lang="ru-RU" sz="900" dirty="0"/>
              <a:t> 2-6</a:t>
            </a:r>
          </a:p>
        </p:txBody>
      </p:sp>
      <p:sp>
        <p:nvSpPr>
          <p:cNvPr id="111" name="Овал 110">
            <a:extLst>
              <a:ext uri="{FF2B5EF4-FFF2-40B4-BE49-F238E27FC236}">
                <a16:creationId xmlns:a16="http://schemas.microsoft.com/office/drawing/2014/main" id="{B580F53B-7EDF-4A57-8EC5-478FEEE2FD22}"/>
              </a:ext>
            </a:extLst>
          </p:cNvPr>
          <p:cNvSpPr/>
          <p:nvPr/>
        </p:nvSpPr>
        <p:spPr>
          <a:xfrm>
            <a:off x="8250443" y="4821878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4621B0C7-866D-42E9-858C-1587049F0619}"/>
              </a:ext>
            </a:extLst>
          </p:cNvPr>
          <p:cNvSpPr txBox="1"/>
          <p:nvPr/>
        </p:nvSpPr>
        <p:spPr>
          <a:xfrm>
            <a:off x="7671220" y="5005428"/>
            <a:ext cx="1059122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dirty="0"/>
              <a:t>Рокоссовского,49 </a:t>
            </a:r>
          </a:p>
        </p:txBody>
      </p:sp>
      <p:sp>
        <p:nvSpPr>
          <p:cNvPr id="113" name="Овал 112">
            <a:extLst>
              <a:ext uri="{FF2B5EF4-FFF2-40B4-BE49-F238E27FC236}">
                <a16:creationId xmlns:a16="http://schemas.microsoft.com/office/drawing/2014/main" id="{00FD7359-EE7B-49F0-A6AE-EC7B37D079D4}"/>
              </a:ext>
            </a:extLst>
          </p:cNvPr>
          <p:cNvSpPr/>
          <p:nvPr/>
        </p:nvSpPr>
        <p:spPr>
          <a:xfrm>
            <a:off x="6999516" y="6114292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36A159A0-6A0E-493B-9574-E023DDED144E}"/>
              </a:ext>
            </a:extLst>
          </p:cNvPr>
          <p:cNvSpPr txBox="1"/>
          <p:nvPr/>
        </p:nvSpPr>
        <p:spPr>
          <a:xfrm>
            <a:off x="6323873" y="6358044"/>
            <a:ext cx="112751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900" dirty="0" err="1"/>
              <a:t>перес</a:t>
            </a:r>
            <a:r>
              <a:rPr lang="ru-RU" sz="900" dirty="0"/>
              <a:t>. Лучины-Игуменский </a:t>
            </a:r>
            <a:r>
              <a:rPr lang="ru-RU" sz="900" dirty="0" err="1"/>
              <a:t>тр</a:t>
            </a:r>
            <a:r>
              <a:rPr lang="ru-RU" sz="900" dirty="0"/>
              <a:t> </a:t>
            </a:r>
          </a:p>
        </p:txBody>
      </p:sp>
      <p:sp>
        <p:nvSpPr>
          <p:cNvPr id="115" name="Овал 114">
            <a:extLst>
              <a:ext uri="{FF2B5EF4-FFF2-40B4-BE49-F238E27FC236}">
                <a16:creationId xmlns:a16="http://schemas.microsoft.com/office/drawing/2014/main" id="{250D5E9C-96A8-4FB8-97B6-F30FA11B0236}"/>
              </a:ext>
            </a:extLst>
          </p:cNvPr>
          <p:cNvSpPr/>
          <p:nvPr/>
        </p:nvSpPr>
        <p:spPr>
          <a:xfrm>
            <a:off x="6577404" y="3434165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EF480DB-D799-486F-BDD2-366531F48092}"/>
              </a:ext>
            </a:extLst>
          </p:cNvPr>
          <p:cNvSpPr txBox="1"/>
          <p:nvPr/>
        </p:nvSpPr>
        <p:spPr>
          <a:xfrm>
            <a:off x="5945155" y="3608057"/>
            <a:ext cx="1054361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900" dirty="0" err="1"/>
              <a:t>перес</a:t>
            </a:r>
            <a:r>
              <a:rPr lang="ru-RU" sz="900" dirty="0"/>
              <a:t>. Красноармейская-Ульяновская</a:t>
            </a:r>
          </a:p>
        </p:txBody>
      </p:sp>
      <p:sp>
        <p:nvSpPr>
          <p:cNvPr id="117" name="Овал 116">
            <a:extLst>
              <a:ext uri="{FF2B5EF4-FFF2-40B4-BE49-F238E27FC236}">
                <a16:creationId xmlns:a16="http://schemas.microsoft.com/office/drawing/2014/main" id="{16B9E8F4-EB76-446F-BC8F-D9C33BCDA1AA}"/>
              </a:ext>
            </a:extLst>
          </p:cNvPr>
          <p:cNvSpPr/>
          <p:nvPr/>
        </p:nvSpPr>
        <p:spPr>
          <a:xfrm>
            <a:off x="7573258" y="3903614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228A19D-CD74-4BF7-86D4-82DFDF561E95}"/>
              </a:ext>
            </a:extLst>
          </p:cNvPr>
          <p:cNvSpPr txBox="1"/>
          <p:nvPr/>
        </p:nvSpPr>
        <p:spPr>
          <a:xfrm>
            <a:off x="7141026" y="4037833"/>
            <a:ext cx="957943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b="0" i="0" u="none" strike="noStrike" dirty="0">
                <a:effectLst/>
                <a:latin typeface="Arial Cyr" panose="020B0604020202020204" pitchFamily="34" charset="0"/>
              </a:rPr>
              <a:t>Рабочий пер.5</a:t>
            </a:r>
            <a:r>
              <a:rPr lang="ru-RU" sz="900" dirty="0"/>
              <a:t> </a:t>
            </a:r>
          </a:p>
        </p:txBody>
      </p:sp>
      <p:sp>
        <p:nvSpPr>
          <p:cNvPr id="119" name="Овал 118">
            <a:extLst>
              <a:ext uri="{FF2B5EF4-FFF2-40B4-BE49-F238E27FC236}">
                <a16:creationId xmlns:a16="http://schemas.microsoft.com/office/drawing/2014/main" id="{761FD8BF-4C5D-4D1D-AE37-D659354DE51E}"/>
              </a:ext>
            </a:extLst>
          </p:cNvPr>
          <p:cNvSpPr/>
          <p:nvPr/>
        </p:nvSpPr>
        <p:spPr>
          <a:xfrm>
            <a:off x="9557655" y="5243804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3A365EB0-CB02-4486-94A3-9EA6640D5722}"/>
              </a:ext>
            </a:extLst>
          </p:cNvPr>
          <p:cNvSpPr txBox="1"/>
          <p:nvPr/>
        </p:nvSpPr>
        <p:spPr>
          <a:xfrm>
            <a:off x="9077641" y="5359220"/>
            <a:ext cx="93617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b="0" i="0" u="none" strike="noStrike" dirty="0">
                <a:effectLst/>
                <a:latin typeface="Arial Cyr" panose="020B0604020202020204" pitchFamily="34" charset="0"/>
              </a:rPr>
              <a:t>Кабушкина</a:t>
            </a:r>
            <a:r>
              <a:rPr lang="ru-RU" sz="900" dirty="0">
                <a:latin typeface="Arial Cyr" panose="020B0604020202020204" pitchFamily="34" charset="0"/>
              </a:rPr>
              <a:t>,</a:t>
            </a:r>
            <a:r>
              <a:rPr lang="ru-RU" sz="900" b="0" i="0" u="none" strike="noStrike" dirty="0">
                <a:effectLst/>
                <a:latin typeface="Arial Cyr" panose="020B0604020202020204" pitchFamily="34" charset="0"/>
              </a:rPr>
              <a:t>53 </a:t>
            </a:r>
            <a:endParaRPr lang="ru-RU" sz="900" dirty="0"/>
          </a:p>
        </p:txBody>
      </p:sp>
      <p:sp>
        <p:nvSpPr>
          <p:cNvPr id="121" name="Овал 120">
            <a:extLst>
              <a:ext uri="{FF2B5EF4-FFF2-40B4-BE49-F238E27FC236}">
                <a16:creationId xmlns:a16="http://schemas.microsoft.com/office/drawing/2014/main" id="{16A35D6C-B7DD-49D6-9772-8226C69CBE76}"/>
              </a:ext>
            </a:extLst>
          </p:cNvPr>
          <p:cNvSpPr/>
          <p:nvPr/>
        </p:nvSpPr>
        <p:spPr>
          <a:xfrm>
            <a:off x="9134907" y="4657237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86DFF81F-ED71-499F-9435-F692C3738AAC}"/>
              </a:ext>
            </a:extLst>
          </p:cNvPr>
          <p:cNvSpPr txBox="1"/>
          <p:nvPr/>
        </p:nvSpPr>
        <p:spPr>
          <a:xfrm>
            <a:off x="8786565" y="4815319"/>
            <a:ext cx="93617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dirty="0"/>
              <a:t>Жилуновича,12</a:t>
            </a:r>
          </a:p>
        </p:txBody>
      </p:sp>
      <p:sp>
        <p:nvSpPr>
          <p:cNvPr id="123" name="Овал 122">
            <a:extLst>
              <a:ext uri="{FF2B5EF4-FFF2-40B4-BE49-F238E27FC236}">
                <a16:creationId xmlns:a16="http://schemas.microsoft.com/office/drawing/2014/main" id="{8F293680-ABCD-4DCA-970A-3CA0835C8623}"/>
              </a:ext>
            </a:extLst>
          </p:cNvPr>
          <p:cNvSpPr/>
          <p:nvPr/>
        </p:nvSpPr>
        <p:spPr>
          <a:xfrm>
            <a:off x="11239578" y="4626201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8F893263-0F09-497A-A437-4A61A9E48C50}"/>
              </a:ext>
            </a:extLst>
          </p:cNvPr>
          <p:cNvSpPr txBox="1"/>
          <p:nvPr/>
        </p:nvSpPr>
        <p:spPr>
          <a:xfrm>
            <a:off x="10674748" y="4776076"/>
            <a:ext cx="1053292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900" dirty="0"/>
              <a:t>Варвашени,22/1</a:t>
            </a:r>
          </a:p>
        </p:txBody>
      </p:sp>
      <p:sp>
        <p:nvSpPr>
          <p:cNvPr id="127" name="Овал 126">
            <a:extLst>
              <a:ext uri="{FF2B5EF4-FFF2-40B4-BE49-F238E27FC236}">
                <a16:creationId xmlns:a16="http://schemas.microsoft.com/office/drawing/2014/main" id="{CBF652E4-C02B-4FC9-BBF9-E6D5FFF13177}"/>
              </a:ext>
            </a:extLst>
          </p:cNvPr>
          <p:cNvSpPr/>
          <p:nvPr/>
        </p:nvSpPr>
        <p:spPr>
          <a:xfrm>
            <a:off x="8726693" y="6197219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21B3457-6AF3-41C3-8071-EF9A71748960}"/>
              </a:ext>
            </a:extLst>
          </p:cNvPr>
          <p:cNvSpPr txBox="1"/>
          <p:nvPr/>
        </p:nvSpPr>
        <p:spPr>
          <a:xfrm>
            <a:off x="8278585" y="6496185"/>
            <a:ext cx="108384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b="0" i="0" u="none" strike="noStrike" dirty="0">
                <a:effectLst/>
                <a:latin typeface="Arial Cyr" panose="020B0604020202020204" pitchFamily="34" charset="0"/>
              </a:rPr>
              <a:t>Уборевича,152/1</a:t>
            </a:r>
            <a:endParaRPr lang="ru-RU" sz="900" dirty="0"/>
          </a:p>
        </p:txBody>
      </p:sp>
      <p:sp>
        <p:nvSpPr>
          <p:cNvPr id="82" name="Овал 81">
            <a:extLst>
              <a:ext uri="{FF2B5EF4-FFF2-40B4-BE49-F238E27FC236}">
                <a16:creationId xmlns:a16="http://schemas.microsoft.com/office/drawing/2014/main" id="{2B5F0FA0-66B5-44A9-9629-F3DCD2D02187}"/>
              </a:ext>
            </a:extLst>
          </p:cNvPr>
          <p:cNvSpPr/>
          <p:nvPr/>
        </p:nvSpPr>
        <p:spPr>
          <a:xfrm>
            <a:off x="4795849" y="3434165"/>
            <a:ext cx="119744" cy="10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14141" y="46845"/>
            <a:ext cx="11797553" cy="4770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5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Маршрутные посты мониторинга качества атмосферного воздуха г. Минска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676589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575CEE3-6FB0-4218-AFD6-5A510006D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445" y="1195753"/>
            <a:ext cx="9805183" cy="5297121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превышений ПДК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Индекса загрязнения атмосферного воздуха 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(далее ИЗА), Расчет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комплексного показателя загрязнения атмосферы (далее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КИЗА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суммарного показателя загрязнения атмосферного воздуха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(Р)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ронического среднесуточного поступления 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(далее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LADD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 потенциального риска хронического воздействия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потенциального риска хронического воздействия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 коэффициента опасности при хроническом действии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критических органов и систем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 индекса опасности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индекса опасности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71508" y="365125"/>
            <a:ext cx="4248984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2500" b="1" cap="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Этапы</a:t>
            </a:r>
            <a:r>
              <a:rPr lang="ru-RU" sz="2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500" b="1" cap="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исследования</a:t>
            </a:r>
            <a:endParaRPr lang="en-US" sz="2500" cap="all" dirty="0"/>
          </a:p>
        </p:txBody>
      </p:sp>
    </p:spTree>
    <p:extLst>
      <p:ext uri="{BB962C8B-B14F-4D97-AF65-F5344CB8AC3E}">
        <p14:creationId xmlns:p14="http://schemas.microsoft.com/office/powerpoint/2010/main" val="528048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E01D6C2-718B-46BF-9A95-F78129323B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1380975"/>
              </p:ext>
            </p:extLst>
          </p:nvPr>
        </p:nvGraphicFramePr>
        <p:xfrm>
          <a:off x="0" y="446391"/>
          <a:ext cx="12201330" cy="67927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14596">
                  <a:extLst>
                    <a:ext uri="{9D8B030D-6E8A-4147-A177-3AD203B41FA5}">
                      <a16:colId xmlns:a16="http://schemas.microsoft.com/office/drawing/2014/main" val="718309557"/>
                    </a:ext>
                  </a:extLst>
                </a:gridCol>
                <a:gridCol w="2164702">
                  <a:extLst>
                    <a:ext uri="{9D8B030D-6E8A-4147-A177-3AD203B41FA5}">
                      <a16:colId xmlns:a16="http://schemas.microsoft.com/office/drawing/2014/main" val="2745231432"/>
                    </a:ext>
                  </a:extLst>
                </a:gridCol>
                <a:gridCol w="2295331">
                  <a:extLst>
                    <a:ext uri="{9D8B030D-6E8A-4147-A177-3AD203B41FA5}">
                      <a16:colId xmlns:a16="http://schemas.microsoft.com/office/drawing/2014/main" val="3738310216"/>
                    </a:ext>
                  </a:extLst>
                </a:gridCol>
                <a:gridCol w="2926701">
                  <a:extLst>
                    <a:ext uri="{9D8B030D-6E8A-4147-A177-3AD203B41FA5}">
                      <a16:colId xmlns:a16="http://schemas.microsoft.com/office/drawing/2014/main" val="163770298"/>
                    </a:ext>
                  </a:extLst>
                </a:gridCol>
              </a:tblGrid>
              <a:tr h="7383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0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Вещество</a:t>
                      </a:r>
                      <a:endParaRPr lang="ru-RU" sz="300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5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опасности</a:t>
                      </a:r>
                      <a:endParaRPr lang="ru-RU" sz="250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5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ПДКм.р</a:t>
                      </a:r>
                      <a:r>
                        <a:rPr lang="ru-RU" sz="25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5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Кратность превышения ПДК (по городу в целом)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679434"/>
                  </a:ext>
                </a:extLst>
              </a:tr>
              <a:tr h="5685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Диоксид азота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0,25572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65420"/>
                  </a:ext>
                </a:extLst>
              </a:tr>
              <a:tr h="5685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Акролеин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0,097307692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508390"/>
                  </a:ext>
                </a:extLst>
              </a:tr>
              <a:tr h="5467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Бензол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653565"/>
                  </a:ext>
                </a:extLst>
              </a:tr>
              <a:tr h="5685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Ксилол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0,000380769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091461"/>
                  </a:ext>
                </a:extLst>
              </a:tr>
              <a:tr h="5685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Углерода оксид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0,279999385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98883"/>
                  </a:ext>
                </a:extLst>
              </a:tr>
              <a:tr h="5685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Фенол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0,407692308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119527"/>
                  </a:ext>
                </a:extLst>
              </a:tr>
              <a:tr h="5685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Диоксид серы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0,010593846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799043"/>
                  </a:ext>
                </a:extLst>
              </a:tr>
              <a:tr h="5685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Твердые частицы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0,050033333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901538"/>
                  </a:ext>
                </a:extLst>
              </a:tr>
              <a:tr h="5685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 бутадиен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0,016588205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570184"/>
                  </a:ext>
                </a:extLst>
              </a:tr>
              <a:tr h="5467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Формальдегид (с ацетилацетоном)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0,520358974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401847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497581" y="0"/>
            <a:ext cx="719684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Таб. 1 - Характеристика загрязняющих веществ.</a:t>
            </a:r>
            <a:endParaRPr lang="en-US" sz="2500" i="1" dirty="0"/>
          </a:p>
        </p:txBody>
      </p:sp>
    </p:spTree>
    <p:extLst>
      <p:ext uri="{BB962C8B-B14F-4D97-AF65-F5344CB8AC3E}">
        <p14:creationId xmlns:p14="http://schemas.microsoft.com/office/powerpoint/2010/main" val="889734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534028-5A51-45E9-B681-21ED1E748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523" y="695727"/>
            <a:ext cx="10862452" cy="3098398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оценке комплексного показателя загрязнения атмосферного воздуха (КИЗА) были получены следующие результаты:</a:t>
            </a:r>
            <a:b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1) диоксид азота, оксид углерода, фенол, формальдегид и твердые частицы имеют максимальные значения вклада в КИЗА;</a:t>
            </a:r>
            <a:b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2) значения КИЗА на всех маршрутных постах оцениваются как низкие.</a:t>
            </a:r>
            <a:br>
              <a:rPr lang="ru-RU" sz="2000" u="sng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оценке суммарного показателя (Р) загрязнения атмосферного воздуха были получены следующие результаты:</a:t>
            </a:r>
            <a:b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37 постов (97%) – допустимая степень (</a:t>
            </a:r>
            <a:r>
              <a:rPr lang="en-US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I)</a:t>
            </a:r>
            <a: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1 пост (3%) – слабая степень (</a:t>
            </a:r>
            <a:r>
              <a:rPr lang="en-US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II)</a:t>
            </a:r>
            <a: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cap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Загрязнение I степени является безопасным для здоровья населения, при загрязнении I-</a:t>
            </a:r>
            <a:r>
              <a:rPr lang="en-US" sz="2000" cap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000" cap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степени возникновение негативных эффектов возрастает с увеличением степени загрязнения атмосферы</a:t>
            </a:r>
            <a:endParaRPr lang="ru-RU" sz="2000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F5F0FA9-64EC-4EE1-8653-E08832DCEF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5254900"/>
              </p:ext>
            </p:extLst>
          </p:nvPr>
        </p:nvGraphicFramePr>
        <p:xfrm>
          <a:off x="1129523" y="4042901"/>
          <a:ext cx="9534525" cy="25622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2352">
                  <a:extLst>
                    <a:ext uri="{9D8B030D-6E8A-4147-A177-3AD203B41FA5}">
                      <a16:colId xmlns:a16="http://schemas.microsoft.com/office/drawing/2014/main" val="444022628"/>
                    </a:ext>
                  </a:extLst>
                </a:gridCol>
                <a:gridCol w="2419350">
                  <a:extLst>
                    <a:ext uri="{9D8B030D-6E8A-4147-A177-3AD203B41FA5}">
                      <a16:colId xmlns:a16="http://schemas.microsoft.com/office/drawing/2014/main" val="4196986430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177614902"/>
                    </a:ext>
                  </a:extLst>
                </a:gridCol>
                <a:gridCol w="2634473">
                  <a:extLst>
                    <a:ext uri="{9D8B030D-6E8A-4147-A177-3AD203B41FA5}">
                      <a16:colId xmlns:a16="http://schemas.microsoft.com/office/drawing/2014/main" val="3433554036"/>
                    </a:ext>
                  </a:extLst>
                </a:gridCol>
              </a:tblGrid>
              <a:tr h="7209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220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Значения</a:t>
                      </a:r>
                      <a:endParaRPr lang="ru-RU" sz="220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Гигиеническая оценка</a:t>
                      </a:r>
                      <a:endParaRPr lang="ru-RU" sz="220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</a:t>
                      </a:r>
                      <a:endParaRPr lang="ru-RU" sz="220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269433"/>
                  </a:ext>
                </a:extLst>
              </a:tr>
              <a:tr h="7866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КИЗА</a:t>
                      </a:r>
                      <a:endParaRPr lang="ru-RU" sz="20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2,6777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К.Либкнехта,105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855857"/>
                  </a:ext>
                </a:extLst>
              </a:tr>
              <a:tr h="10546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0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2,379658868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– слабая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К.Либкнехта,105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52628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7700771E-964C-45F3-8429-0C3D302A2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149577" y="0"/>
            <a:ext cx="24092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389877" y="218673"/>
            <a:ext cx="7440820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Комплексные показатели загрязнения атмосферы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11771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4878" y="0"/>
            <a:ext cx="9658740" cy="71845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рисков хронического действия 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4302208"/>
              </p:ext>
            </p:extLst>
          </p:nvPr>
        </p:nvGraphicFramePr>
        <p:xfrm>
          <a:off x="251925" y="822199"/>
          <a:ext cx="11504646" cy="5562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6304">
                  <a:extLst>
                    <a:ext uri="{9D8B030D-6E8A-4147-A177-3AD203B41FA5}">
                      <a16:colId xmlns:a16="http://schemas.microsoft.com/office/drawing/2014/main" val="4108153736"/>
                    </a:ext>
                  </a:extLst>
                </a:gridCol>
                <a:gridCol w="1150751">
                  <a:extLst>
                    <a:ext uri="{9D8B030D-6E8A-4147-A177-3AD203B41FA5}">
                      <a16:colId xmlns:a16="http://schemas.microsoft.com/office/drawing/2014/main" val="3255898038"/>
                    </a:ext>
                  </a:extLst>
                </a:gridCol>
                <a:gridCol w="1063689">
                  <a:extLst>
                    <a:ext uri="{9D8B030D-6E8A-4147-A177-3AD203B41FA5}">
                      <a16:colId xmlns:a16="http://schemas.microsoft.com/office/drawing/2014/main" val="259962061"/>
                    </a:ext>
                  </a:extLst>
                </a:gridCol>
                <a:gridCol w="989045">
                  <a:extLst>
                    <a:ext uri="{9D8B030D-6E8A-4147-A177-3AD203B41FA5}">
                      <a16:colId xmlns:a16="http://schemas.microsoft.com/office/drawing/2014/main" val="4057042185"/>
                    </a:ext>
                  </a:extLst>
                </a:gridCol>
                <a:gridCol w="933062">
                  <a:extLst>
                    <a:ext uri="{9D8B030D-6E8A-4147-A177-3AD203B41FA5}">
                      <a16:colId xmlns:a16="http://schemas.microsoft.com/office/drawing/2014/main" val="2761340647"/>
                    </a:ext>
                  </a:extLst>
                </a:gridCol>
                <a:gridCol w="1050587">
                  <a:extLst>
                    <a:ext uri="{9D8B030D-6E8A-4147-A177-3AD203B41FA5}">
                      <a16:colId xmlns:a16="http://schemas.microsoft.com/office/drawing/2014/main" val="1661152690"/>
                    </a:ext>
                  </a:extLst>
                </a:gridCol>
                <a:gridCol w="907748">
                  <a:extLst>
                    <a:ext uri="{9D8B030D-6E8A-4147-A177-3AD203B41FA5}">
                      <a16:colId xmlns:a16="http://schemas.microsoft.com/office/drawing/2014/main" val="4098759326"/>
                    </a:ext>
                  </a:extLst>
                </a:gridCol>
                <a:gridCol w="789770">
                  <a:extLst>
                    <a:ext uri="{9D8B030D-6E8A-4147-A177-3AD203B41FA5}">
                      <a16:colId xmlns:a16="http://schemas.microsoft.com/office/drawing/2014/main" val="868661698"/>
                    </a:ext>
                  </a:extLst>
                </a:gridCol>
                <a:gridCol w="896049">
                  <a:extLst>
                    <a:ext uri="{9D8B030D-6E8A-4147-A177-3AD203B41FA5}">
                      <a16:colId xmlns:a16="http://schemas.microsoft.com/office/drawing/2014/main" val="210959558"/>
                    </a:ext>
                  </a:extLst>
                </a:gridCol>
                <a:gridCol w="780994">
                  <a:extLst>
                    <a:ext uri="{9D8B030D-6E8A-4147-A177-3AD203B41FA5}">
                      <a16:colId xmlns:a16="http://schemas.microsoft.com/office/drawing/2014/main" val="3408015956"/>
                    </a:ext>
                  </a:extLst>
                </a:gridCol>
                <a:gridCol w="846647">
                  <a:extLst>
                    <a:ext uri="{9D8B030D-6E8A-4147-A177-3AD203B41FA5}">
                      <a16:colId xmlns:a16="http://schemas.microsoft.com/office/drawing/2014/main" val="1647742438"/>
                    </a:ext>
                  </a:extLst>
                </a:gridCol>
              </a:tblGrid>
              <a:tr h="345233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Вещество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Потенциальный</a:t>
                      </a:r>
                      <a:r>
                        <a:rPr lang="ru-RU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риск хронического действия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396768"/>
                  </a:ext>
                </a:extLst>
              </a:tr>
              <a:tr h="158433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Октябрьскому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району</a:t>
                      </a:r>
                    </a:p>
                    <a:p>
                      <a:pPr algn="ctr"/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Первомайскому  району</a:t>
                      </a:r>
                    </a:p>
                    <a:p>
                      <a:pPr algn="ctr"/>
                      <a:endParaRPr lang="en-US" sz="15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Фрунзенскому  району</a:t>
                      </a:r>
                    </a:p>
                    <a:p>
                      <a:pPr algn="ctr"/>
                      <a:endParaRPr lang="en-US" sz="1500" b="1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Московскому  району</a:t>
                      </a:r>
                    </a:p>
                    <a:p>
                      <a:pPr algn="ctr"/>
                      <a:endParaRPr lang="en-US" sz="1500" b="1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Партизанскому  району</a:t>
                      </a:r>
                    </a:p>
                    <a:p>
                      <a:pPr algn="ctr"/>
                      <a:endParaRPr lang="en-US" sz="15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Советскому  району</a:t>
                      </a:r>
                    </a:p>
                    <a:p>
                      <a:pPr algn="ctr"/>
                      <a:endParaRPr lang="en-US" sz="15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Центральному  району</a:t>
                      </a:r>
                    </a:p>
                    <a:p>
                      <a:pPr algn="ctr"/>
                      <a:endParaRPr lang="en-US" sz="15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Ленинскому  району</a:t>
                      </a:r>
                    </a:p>
                    <a:p>
                      <a:pPr algn="ctr"/>
                      <a:endParaRPr lang="en-US" sz="15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Заводскому  району</a:t>
                      </a:r>
                    </a:p>
                    <a:p>
                      <a:pPr algn="ctr"/>
                      <a:endParaRPr lang="en-US" sz="15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Минску</a:t>
                      </a:r>
                      <a:endParaRPr lang="en-US" sz="15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56409"/>
                  </a:ext>
                </a:extLst>
              </a:tr>
              <a:tr h="346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Диоксид азота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0,000280643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0,000274539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0,000275665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0,000281878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0,000314986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0,000259463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0,000243268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0,000269973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0,000220726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0,000254907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04239"/>
                  </a:ext>
                </a:extLst>
              </a:tr>
              <a:tr h="346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Акролеин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8,22886E-05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9,88297E-05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7,90528E-05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0,000165375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0,000124258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9,00181E-05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0,000115452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8,40722E-05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0,000161407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9,60398E-05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754452"/>
                  </a:ext>
                </a:extLst>
              </a:tr>
              <a:tr h="346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Бензол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152329"/>
                  </a:ext>
                </a:extLst>
              </a:tr>
              <a:tr h="346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Ксилол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1,25673E-06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1,20911E-06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1,69883E-06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2,15251E-06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1,25922E-06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8,07191E-07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7,74525E-07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423100"/>
                  </a:ext>
                </a:extLst>
              </a:tr>
              <a:tr h="346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Углерода оксид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0,002545648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0,002269289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0,002231689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0,002189916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0,002214698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0,002387667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0,002658074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0,002316037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0,001903552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0,00222304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373669"/>
                  </a:ext>
                </a:extLst>
              </a:tr>
              <a:tr h="346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Фенол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0,000526914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0,000477345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0,000519046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0,000624871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0,0004701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0,000470653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0,000480095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0,000502938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0,000541071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0,000489871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793214"/>
                  </a:ext>
                </a:extLst>
              </a:tr>
              <a:tr h="346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Диоксид серы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3,72642E-05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2,69535E-05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2,63728E-05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5,99445E-05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4,6364E-05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1,62212E-05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3,77199E-05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2,15838E-05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 Cyr" panose="020B0604020202020204" pitchFamily="34" charset="0"/>
                        </a:rPr>
                        <a:t>1,94648E-05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2,85478E-05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355580"/>
                  </a:ext>
                </a:extLst>
              </a:tr>
              <a:tr h="346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Твердые частицы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0,000178901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0,000210401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0,000178692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0,000269953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0,000225127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0,000235866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0,000245227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0,000240159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0,000193449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0,000200157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499168"/>
                  </a:ext>
                </a:extLst>
              </a:tr>
              <a:tr h="346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1,3 бутадиен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0,000203916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0,000225817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0,000171339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0,000192474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0,000166955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0,000159924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0,000148353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0,000155868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0,000142516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0,000166303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543465"/>
                  </a:ext>
                </a:extLst>
              </a:tr>
              <a:tr h="13807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Формальдегид                    (с ацетилацетоном)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0,000626171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0,000664682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0,000665203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0,001039293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0,000866198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0,000705606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0,000572684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0,000722152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0,000705956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0,000677808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729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4417509"/>
      </p:ext>
    </p:extLst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Эмблема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5334</TotalTime>
  <Words>1726</Words>
  <Application>Microsoft Office PowerPoint</Application>
  <PresentationFormat>Широкоэкранный</PresentationFormat>
  <Paragraphs>668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8" baseType="lpstr">
      <vt:lpstr>Arial</vt:lpstr>
      <vt:lpstr>Arial CYR</vt:lpstr>
      <vt:lpstr>Arial CYR</vt:lpstr>
      <vt:lpstr>Calibri</vt:lpstr>
      <vt:lpstr>Corbel</vt:lpstr>
      <vt:lpstr>Gill Sans MT</vt:lpstr>
      <vt:lpstr>Impact</vt:lpstr>
      <vt:lpstr>Times New Roman</vt:lpstr>
      <vt:lpstr>Yandex Sans Text</vt:lpstr>
      <vt:lpstr>Эмблема</vt:lpstr>
      <vt:lpstr>Белорусский государственный медицинский университет, г. Минск     оценка влияния загрязнения атмосферного воздуха на здоровье населения г.Минска по показателям риска здоровью      Кафедра гигиены труда   </vt:lpstr>
      <vt:lpstr>Актуальность:</vt:lpstr>
      <vt:lpstr>Презентация PowerPoint</vt:lpstr>
      <vt:lpstr> Для расчетов в данной работе использовались данные за 2018 год со следующих маршрутных постов мониторинга качества атмосферного воздуха г. Минска: </vt:lpstr>
      <vt:lpstr>Презентация PowerPoint</vt:lpstr>
      <vt:lpstr>Презентация PowerPoint</vt:lpstr>
      <vt:lpstr>Презентация PowerPoint</vt:lpstr>
      <vt:lpstr> При оценке комплексного показателя загрязнения атмосферного воздуха (КИЗА) были получены следующие результаты:   1) диоксид азота, оксид углерода, фенол, формальдегид и твердые частицы имеют максимальные значения вклада в КИЗА;   2) значения КИЗА на всех маршрутных постах оцениваются как низкие.   При оценке суммарного показателя (Р) загрязнения атмосферного воздуха были получены следующие результаты:   37 постов (97%) – допустимая степень (I),                         1 пост (3%) – слабая степень (II). Загрязнение I степени является безопасным для здоровья населения, при загрязнении I-V степени возникновение негативных эффектов возрастает с увеличением степени загрязнения атмосферы</vt:lpstr>
      <vt:lpstr>Значения рисков хронического действия </vt:lpstr>
      <vt:lpstr>Презентация PowerPoint</vt:lpstr>
      <vt:lpstr>Оценка значений риска хронического действия</vt:lpstr>
      <vt:lpstr> Характеристика критических органов и систем при расчете индексов и  коэффициентов опасности.</vt:lpstr>
      <vt:lpstr>Презентация PowerPoint</vt:lpstr>
      <vt:lpstr>Значения коэффициента опасности при хроническом воздействии. </vt:lpstr>
      <vt:lpstr>Индексы опасности при хроническом воздействии</vt:lpstr>
      <vt:lpstr> Оценка значений индексов опасности</vt:lpstr>
      <vt:lpstr>Выводы</vt:lpstr>
      <vt:lpstr>Заключение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ЗАГРЯЗНЕНИЕ АТМОСФЕРНОГО ВОЗДУХА КАК ФАКТОР РИСКА ЗДОРОВЬЮ НАСЕЛЕНИЯ В МИНСКЕ </dc:title>
  <dc:creator>Пользователь</dc:creator>
  <cp:lastModifiedBy>Надежда</cp:lastModifiedBy>
  <cp:revision>126</cp:revision>
  <dcterms:created xsi:type="dcterms:W3CDTF">2021-03-28T09:56:05Z</dcterms:created>
  <dcterms:modified xsi:type="dcterms:W3CDTF">2021-04-09T10:35:16Z</dcterms:modified>
</cp:coreProperties>
</file>