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AAF"/>
    <a:srgbClr val="F9F8F4"/>
    <a:srgbClr val="F3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5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&#1042;&#1086;&#1074;&#1072;&#1085;_Gym_250\Desktop\&#1090;&#1072;&#1073;&#1083;&#1080;&#1094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&#1042;&#1086;&#1074;&#1072;&#1085;_Gym_250\Desktop\&#1090;&#1072;&#1073;&#1083;&#1080;&#1094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&#1042;&#1086;&#1074;&#1072;&#1085;_Gym_250\Desktop\&#1090;&#1072;&#1073;&#1083;&#1080;&#1094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2;&#1086;&#1074;&#1072;&#1085;_Gym_250\Desktop\&#1090;&#1072;&#1073;&#1083;&#1080;&#1094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2;&#1086;&#1074;&#1072;&#1085;_Gym_250\Desktop\&#1090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3935603579174"/>
          <c:y val="0"/>
          <c:w val="0.83914239414011471"/>
          <c:h val="0.87806395868216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'Кратность питания'!$B$1</c:f>
              <c:strCache>
                <c:ptCount val="1"/>
                <c:pt idx="0">
                  <c:v>Юноши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shade val="76000"/>
                  </a:schemeClr>
                </a:gs>
                <a:gs pos="75000">
                  <a:schemeClr val="accent2">
                    <a:shade val="76000"/>
                    <a:lumMod val="60000"/>
                    <a:lumOff val="40000"/>
                  </a:schemeClr>
                </a:gs>
                <a:gs pos="51000">
                  <a:schemeClr val="accent2">
                    <a:shade val="76000"/>
                    <a:alpha val="75000"/>
                  </a:schemeClr>
                </a:gs>
                <a:gs pos="100000">
                  <a:schemeClr val="accent2">
                    <a:shade val="76000"/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'Кратность питания'!$A$2:$A$5</c:f>
              <c:strCache>
                <c:ptCount val="4"/>
                <c:pt idx="0">
                  <c:v>1 раз</c:v>
                </c:pt>
                <c:pt idx="1">
                  <c:v>2 раза</c:v>
                </c:pt>
                <c:pt idx="2">
                  <c:v>3 раза</c:v>
                </c:pt>
                <c:pt idx="3">
                  <c:v>более 3-х</c:v>
                </c:pt>
              </c:strCache>
            </c:strRef>
          </c:cat>
          <c:val>
            <c:numRef>
              <c:f>'Кратность питания'!$B$2:$B$5</c:f>
              <c:numCache>
                <c:formatCode>0%</c:formatCode>
                <c:ptCount val="4"/>
                <c:pt idx="0" formatCode="General">
                  <c:v>0</c:v>
                </c:pt>
                <c:pt idx="1">
                  <c:v>0.36000000000000004</c:v>
                </c:pt>
                <c:pt idx="2">
                  <c:v>0.22000000000000003</c:v>
                </c:pt>
                <c:pt idx="3">
                  <c:v>0.41000000000000003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A3-4D0B-B331-26D6EB78D76A}"/>
            </c:ext>
          </c:extLst>
        </c:ser>
        <c:ser>
          <c:idx val="1"/>
          <c:order val="1"/>
          <c:tx>
            <c:strRef>
              <c:f>'Кратность питания'!$C$1</c:f>
              <c:strCache>
                <c:ptCount val="1"/>
                <c:pt idx="0">
                  <c:v>Девушки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tint val="77000"/>
                  </a:schemeClr>
                </a:gs>
                <a:gs pos="75000">
                  <a:schemeClr val="accent2">
                    <a:tint val="77000"/>
                    <a:lumMod val="60000"/>
                    <a:lumOff val="40000"/>
                  </a:schemeClr>
                </a:gs>
                <a:gs pos="51000">
                  <a:schemeClr val="accent2">
                    <a:tint val="77000"/>
                    <a:alpha val="75000"/>
                  </a:schemeClr>
                </a:gs>
                <a:gs pos="100000">
                  <a:schemeClr val="accent2">
                    <a:tint val="77000"/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'Кратность питания'!$A$2:$A$5</c:f>
              <c:strCache>
                <c:ptCount val="4"/>
                <c:pt idx="0">
                  <c:v>1 раз</c:v>
                </c:pt>
                <c:pt idx="1">
                  <c:v>2 раза</c:v>
                </c:pt>
                <c:pt idx="2">
                  <c:v>3 раза</c:v>
                </c:pt>
                <c:pt idx="3">
                  <c:v>более 3-х</c:v>
                </c:pt>
              </c:strCache>
            </c:strRef>
          </c:cat>
          <c:val>
            <c:numRef>
              <c:f>'Кратность питания'!$C$2:$C$5</c:f>
              <c:numCache>
                <c:formatCode>0%</c:formatCode>
                <c:ptCount val="4"/>
                <c:pt idx="0">
                  <c:v>0.12000000000000001</c:v>
                </c:pt>
                <c:pt idx="1">
                  <c:v>0.33000000000000007</c:v>
                </c:pt>
                <c:pt idx="2">
                  <c:v>0.30000000000000004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A3-4D0B-B331-26D6EB78D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65213568"/>
        <c:axId val="62639488"/>
      </c:barChart>
      <c:valAx>
        <c:axId val="62639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13568"/>
        <c:crosses val="autoZero"/>
        <c:crossBetween val="between"/>
      </c:valAx>
      <c:catAx>
        <c:axId val="652135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639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'Частота потребления клетчатки'!$B$1</c:f>
              <c:strCache>
                <c:ptCount val="1"/>
                <c:pt idx="0">
                  <c:v>Юноши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tint val="96000"/>
                    <a:lumMod val="102000"/>
                  </a:schemeClr>
                </a:gs>
                <a:gs pos="100000">
                  <a:schemeClr val="accent2">
                    <a:shade val="76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'Частота потребления клетчатки'!$A$2:$A$5</c:f>
              <c:strCache>
                <c:ptCount val="4"/>
                <c:pt idx="0">
                  <c:v>Ежедневно</c:v>
                </c:pt>
                <c:pt idx="1">
                  <c:v>2-3 раза в неделю</c:v>
                </c:pt>
                <c:pt idx="2">
                  <c:v>1 раз в неделю</c:v>
                </c:pt>
                <c:pt idx="3">
                  <c:v>Реже 1-го раза в неделю</c:v>
                </c:pt>
              </c:strCache>
            </c:strRef>
          </c:cat>
          <c:val>
            <c:numRef>
              <c:f>'Частота потребления клетчатки'!$B$2:$B$5</c:f>
              <c:numCache>
                <c:formatCode>0%</c:formatCode>
                <c:ptCount val="4"/>
                <c:pt idx="0">
                  <c:v>6.0000000000000005E-2</c:v>
                </c:pt>
                <c:pt idx="1">
                  <c:v>0.25</c:v>
                </c:pt>
                <c:pt idx="2">
                  <c:v>0.41000000000000003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9-4898-9FDB-FF7E0FE1DAEA}"/>
            </c:ext>
          </c:extLst>
        </c:ser>
        <c:ser>
          <c:idx val="1"/>
          <c:order val="1"/>
          <c:tx>
            <c:strRef>
              <c:f>'Частота потребления клетчатки'!$C$1</c:f>
              <c:strCache>
                <c:ptCount val="1"/>
                <c:pt idx="0">
                  <c:v>Девушки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tint val="96000"/>
                    <a:lumMod val="102000"/>
                  </a:schemeClr>
                </a:gs>
                <a:gs pos="100000">
                  <a:schemeClr val="accent2">
                    <a:tint val="77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'Частота потребления клетчатки'!$A$2:$A$5</c:f>
              <c:strCache>
                <c:ptCount val="4"/>
                <c:pt idx="0">
                  <c:v>Ежедневно</c:v>
                </c:pt>
                <c:pt idx="1">
                  <c:v>2-3 раза в неделю</c:v>
                </c:pt>
                <c:pt idx="2">
                  <c:v>1 раз в неделю</c:v>
                </c:pt>
                <c:pt idx="3">
                  <c:v>Реже 1-го раза в неделю</c:v>
                </c:pt>
              </c:strCache>
            </c:strRef>
          </c:cat>
          <c:val>
            <c:numRef>
              <c:f>'Частота потребления клетчатки'!$C$2:$C$5</c:f>
              <c:numCache>
                <c:formatCode>0%</c:formatCode>
                <c:ptCount val="4"/>
                <c:pt idx="0">
                  <c:v>0.17</c:v>
                </c:pt>
                <c:pt idx="1">
                  <c:v>0.37000000000000005</c:v>
                </c:pt>
                <c:pt idx="2">
                  <c:v>0.33000000000000007</c:v>
                </c:pt>
                <c:pt idx="3">
                  <c:v>0.12000000000000001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9-4898-9FDB-FF7E0FE1DA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278336"/>
        <c:axId val="65279872"/>
        <c:axId val="0"/>
      </c:bar3DChart>
      <c:catAx>
        <c:axId val="65278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79872"/>
        <c:crosses val="autoZero"/>
        <c:auto val="1"/>
        <c:lblAlgn val="ctr"/>
        <c:lblOffset val="100"/>
        <c:noMultiLvlLbl val="0"/>
      </c:catAx>
      <c:valAx>
        <c:axId val="6527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27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'Частота потребления вредной пищ'!$B$2</c:f>
              <c:strCache>
                <c:ptCount val="1"/>
                <c:pt idx="0">
                  <c:v>Юноши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tint val="96000"/>
                    <a:lumMod val="102000"/>
                  </a:schemeClr>
                </a:gs>
                <a:gs pos="100000">
                  <a:schemeClr val="accent2">
                    <a:shade val="76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'Частота потребления вредной пищ'!$A$3:$A$6</c:f>
              <c:strCache>
                <c:ptCount val="4"/>
                <c:pt idx="0">
                  <c:v>Ежедневно</c:v>
                </c:pt>
                <c:pt idx="1">
                  <c:v>2-3 раза в неделю</c:v>
                </c:pt>
                <c:pt idx="2">
                  <c:v>1 раз в неделю</c:v>
                </c:pt>
                <c:pt idx="3">
                  <c:v>Реже 1-го раза в неделю</c:v>
                </c:pt>
              </c:strCache>
            </c:strRef>
          </c:cat>
          <c:val>
            <c:numRef>
              <c:f>'Частота потребления вредной пищ'!$B$3:$B$6</c:f>
              <c:numCache>
                <c:formatCode>0%</c:formatCode>
                <c:ptCount val="4"/>
                <c:pt idx="0">
                  <c:v>0.30000000000000004</c:v>
                </c:pt>
                <c:pt idx="1">
                  <c:v>0.44</c:v>
                </c:pt>
                <c:pt idx="2">
                  <c:v>0.17</c:v>
                </c:pt>
                <c:pt idx="3">
                  <c:v>8.0000000000000016E-2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1-4227-93FF-E84D23E2744A}"/>
            </c:ext>
          </c:extLst>
        </c:ser>
        <c:ser>
          <c:idx val="1"/>
          <c:order val="1"/>
          <c:tx>
            <c:strRef>
              <c:f>'Частота потребления вредной пищ'!$C$2</c:f>
              <c:strCache>
                <c:ptCount val="1"/>
                <c:pt idx="0">
                  <c:v>Девушки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tint val="96000"/>
                    <a:lumMod val="102000"/>
                  </a:schemeClr>
                </a:gs>
                <a:gs pos="100000">
                  <a:schemeClr val="accent2">
                    <a:tint val="77000"/>
                    <a:shade val="88000"/>
                    <a:lumMod val="94000"/>
                  </a:schemeClr>
                </a:gs>
              </a:gsLst>
              <a:path path="circle">
                <a:fillToRect l="50000" t="100000" r="100000" b="50000"/>
              </a:path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'Частота потребления вредной пищ'!$A$3:$A$6</c:f>
              <c:strCache>
                <c:ptCount val="4"/>
                <c:pt idx="0">
                  <c:v>Ежедневно</c:v>
                </c:pt>
                <c:pt idx="1">
                  <c:v>2-3 раза в неделю</c:v>
                </c:pt>
                <c:pt idx="2">
                  <c:v>1 раз в неделю</c:v>
                </c:pt>
                <c:pt idx="3">
                  <c:v>Реже 1-го раза в неделю</c:v>
                </c:pt>
              </c:strCache>
            </c:strRef>
          </c:cat>
          <c:val>
            <c:numRef>
              <c:f>'Частота потребления вредной пищ'!$C$3:$C$6</c:f>
              <c:numCache>
                <c:formatCode>0%</c:formatCode>
                <c:ptCount val="4"/>
                <c:pt idx="0">
                  <c:v>0.22</c:v>
                </c:pt>
                <c:pt idx="1">
                  <c:v>0.33000000000000007</c:v>
                </c:pt>
                <c:pt idx="2">
                  <c:v>0.26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1-4227-93FF-E84D23E274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5328256"/>
        <c:axId val="65329792"/>
      </c:barChart>
      <c:catAx>
        <c:axId val="65328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Bahnschrift Light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65329792"/>
        <c:crosses val="autoZero"/>
        <c:auto val="1"/>
        <c:lblAlgn val="ctr"/>
        <c:lblOffset val="100"/>
        <c:noMultiLvlLbl val="0"/>
      </c:catAx>
      <c:valAx>
        <c:axId val="65329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5328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Информированность!$A$2</c:f>
              <c:strCache>
                <c:ptCount val="1"/>
                <c:pt idx="0">
                  <c:v>Значительно влияет на здоровье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Информированность!$B$1:$C$1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Информированность!$B$2:$C$2</c:f>
              <c:numCache>
                <c:formatCode>0%</c:formatCode>
                <c:ptCount val="2"/>
                <c:pt idx="0">
                  <c:v>0.94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6-8E4E-9402-E9CCD9B74276}"/>
            </c:ext>
          </c:extLst>
        </c:ser>
        <c:ser>
          <c:idx val="1"/>
          <c:order val="1"/>
          <c:tx>
            <c:strRef>
              <c:f>Информированность!$A$3</c:f>
              <c:strCache>
                <c:ptCount val="1"/>
                <c:pt idx="0">
                  <c:v>Не влияет на здоровье</c:v>
                </c:pt>
              </c:strCache>
            </c:strRef>
          </c:tx>
          <c:cat>
            <c:strRef>
              <c:f>Информированность!$B$1:$C$1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Информированность!$B$3:$C$3</c:f>
              <c:numCache>
                <c:formatCode>0%</c:formatCode>
                <c:ptCount val="2"/>
                <c:pt idx="0">
                  <c:v>0.06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F6-8E4E-9402-E9CCD9B74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692446709264875"/>
          <c:y val="0.37639497572414027"/>
          <c:w val="0.49773628645498819"/>
          <c:h val="0.40695643211818366"/>
        </c:manualLayout>
      </c:layout>
      <c:pie3DChart>
        <c:varyColors val="1"/>
        <c:ser>
          <c:idx val="0"/>
          <c:order val="0"/>
          <c:tx>
            <c:strRef>
              <c:f>причины!$B$1</c:f>
              <c:strCache>
                <c:ptCount val="1"/>
                <c:pt idx="0">
                  <c:v>Юноши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FF0F-449A-8CAB-5BE2361108C1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F0F-449A-8CAB-5BE2361108C1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FF0F-449A-8CAB-5BE2361108C1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F0F-449A-8CAB-5BE2361108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причины!$A$2:$A$5</c:f>
              <c:strCache>
                <c:ptCount val="4"/>
                <c:pt idx="0">
                  <c:v>Отсутствие желания и навыков приготовления здоровой пищи</c:v>
                </c:pt>
                <c:pt idx="1">
                  <c:v>Отсутствие времени и условий для приготовления здоровой пищи </c:v>
                </c:pt>
                <c:pt idx="2">
                  <c:v>Стресс</c:v>
                </c:pt>
                <c:pt idx="3">
                  <c:v>Низкий уровень материального благополучия</c:v>
                </c:pt>
              </c:strCache>
            </c:strRef>
          </c:cat>
          <c:val>
            <c:numRef>
              <c:f>причины!$B$2:$B$5</c:f>
              <c:numCache>
                <c:formatCode>0%</c:formatCode>
                <c:ptCount val="4"/>
                <c:pt idx="0">
                  <c:v>0.31000000000000005</c:v>
                </c:pt>
                <c:pt idx="1">
                  <c:v>0.36000000000000004</c:v>
                </c:pt>
                <c:pt idx="2">
                  <c:v>0.05</c:v>
                </c:pt>
                <c:pt idx="3">
                  <c:v>0.28000000000000008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F-449A-8CAB-5BE2361108C1}"/>
            </c:ext>
          </c:extLst>
        </c:ser>
        <c:ser>
          <c:idx val="1"/>
          <c:order val="1"/>
          <c:tx>
            <c:strRef>
              <c:f>причины!$C$1</c:f>
              <c:strCache>
                <c:ptCount val="1"/>
                <c:pt idx="0">
                  <c:v>Девушки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4">
                      <a:shade val="58000"/>
                      <a:tint val="96000"/>
                      <a:lumMod val="102000"/>
                    </a:schemeClr>
                  </a:gs>
                  <a:gs pos="100000">
                    <a:schemeClr val="accent4">
                      <a:shade val="58000"/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7F78-8E4B-8980-87919EBE64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hade val="86000"/>
                      <a:tint val="96000"/>
                      <a:lumMod val="102000"/>
                    </a:schemeClr>
                  </a:gs>
                  <a:gs pos="100000">
                    <a:schemeClr val="accent4">
                      <a:shade val="86000"/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7F78-8E4B-8980-87919EBE64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86000"/>
                      <a:tint val="96000"/>
                      <a:lumMod val="102000"/>
                    </a:schemeClr>
                  </a:gs>
                  <a:gs pos="100000">
                    <a:schemeClr val="accent4">
                      <a:tint val="86000"/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7F78-8E4B-8980-87919EBE64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8000"/>
                      <a:tint val="96000"/>
                      <a:lumMod val="102000"/>
                    </a:schemeClr>
                  </a:gs>
                  <a:gs pos="100000">
                    <a:schemeClr val="accent4">
                      <a:tint val="58000"/>
                      <a:shade val="88000"/>
                      <a:lumMod val="94000"/>
                    </a:schemeClr>
                  </a:gs>
                </a:gsLst>
                <a:path path="circle">
                  <a:fillToRect l="50000" t="100000" r="100000" b="50000"/>
                </a:path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7F78-8E4B-8980-87919EBE64FE}"/>
              </c:ext>
            </c:extLst>
          </c:dPt>
          <c:cat>
            <c:strRef>
              <c:f>причины!$A$2:$A$5</c:f>
              <c:strCache>
                <c:ptCount val="4"/>
                <c:pt idx="0">
                  <c:v>Отсутствие желания и навыков приготовления здоровой пищи</c:v>
                </c:pt>
                <c:pt idx="1">
                  <c:v>Отсутствие времени и условий для приготовления здоровой пищи </c:v>
                </c:pt>
                <c:pt idx="2">
                  <c:v>Стресс</c:v>
                </c:pt>
                <c:pt idx="3">
                  <c:v>Низкий уровень материального благополучия</c:v>
                </c:pt>
              </c:strCache>
            </c:strRef>
          </c:cat>
          <c:val>
            <c:numRef>
              <c:f>причины!$C$2:$C$5</c:f>
              <c:numCache>
                <c:formatCode>0%</c:formatCode>
                <c:ptCount val="4"/>
                <c:pt idx="0">
                  <c:v>0.22</c:v>
                </c:pt>
                <c:pt idx="1">
                  <c:v>0.34</c:v>
                </c:pt>
                <c:pt idx="2">
                  <c:v>0.33000000000000007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0F-449A-8CAB-5BE236110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72337572839665"/>
          <c:y val="7.566676557318075E-2"/>
          <c:w val="0.55854210518913683"/>
          <c:h val="0.31338014762453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CCB32-E96C-4738-8E06-4A2235DC1044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BC078-C449-4792-BC0F-9AF3D1F0B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BC078-C449-4792-BC0F-9AF3D1F0BD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80827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5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2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8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23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09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38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4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9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0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49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21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3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777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8872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03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0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  <p:sldLayoutId id="2147483954" r:id="rId14"/>
    <p:sldLayoutId id="2147483955" r:id="rId15"/>
    <p:sldLayoutId id="2147483956" r:id="rId16"/>
    <p:sldLayoutId id="21474839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56" y="1684219"/>
            <a:ext cx="6714492" cy="3024336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br>
              <a:rPr lang="ru-RU" sz="2800" b="1" dirty="0"/>
            </a:b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4752528" cy="15841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latin typeface="Arial Narrow" panose="020B0606020202030204" pitchFamily="34" charset="0"/>
              </a:rPr>
              <a:t>Долич</a:t>
            </a:r>
            <a:r>
              <a:rPr lang="ru-RU">
                <a:latin typeface="Arial Narrow" panose="020B0606020202030204" pitchFamily="34" charset="0"/>
              </a:rPr>
              <a:t> В.Н.</a:t>
            </a:r>
            <a:endParaRPr lang="ru-RU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Шевалдина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А.В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anose="020B0606020202030204" pitchFamily="34" charset="0"/>
              </a:rPr>
              <a:t>Хажгириева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А.Р.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880" y="13937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latin typeface="Arial Narrow" panose="020B0606020202030204" pitchFamily="34" charset="0"/>
              </a:rPr>
              <a:t>Саратовский МНЦ гигиены </a:t>
            </a:r>
          </a:p>
          <a:p>
            <a:pPr algn="ctr"/>
            <a:r>
              <a:rPr lang="ru-RU" i="1" dirty="0">
                <a:latin typeface="Arial Narrow" panose="020B0606020202030204" pitchFamily="34" charset="0"/>
              </a:rPr>
              <a:t>ФБУН «ФНЦ медико-профилактических технологий управления рисками здоровью населения»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5880" y="2011447"/>
            <a:ext cx="68762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Bahnschrift SemiBold Condensed" panose="020B0502040204020203" pitchFamily="34" charset="0"/>
              </a:rPr>
              <a:t>ИЗУЧЕНИЕ ОСНОВНЫХ АСПЕКТОВ ПИЩЕВОГО ПОВЕДЕНИЯ У СТУДЕНТОВ МЕДИЦИНСКОГО УНИВЕРСИТЕТА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34920"/>
            <a:ext cx="8136904" cy="5112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4500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4500" dirty="0">
                <a:solidFill>
                  <a:schemeClr val="tx1"/>
                </a:solidFill>
              </a:rPr>
              <a:t>	</a:t>
            </a:r>
            <a:r>
              <a:rPr lang="ru-RU" sz="9600" dirty="0">
                <a:latin typeface="Arial Narrow" panose="020B0606020202030204" pitchFamily="34" charset="0"/>
                <a:cs typeface="Times New Roman" pitchFamily="18" charset="0"/>
              </a:rPr>
              <a:t>Изучение основных аспектов пищевого поведения у опрошенных студентов Саратовского Государственного медицинского университета позволяют сделать вывод о низком уровне соблюдения принципов здорового питания. При этом важным моментом является полученный результат, касающийся высокой информированности студентов о значительном влиянии пищевого поведения на здоровье. Результат изучения отдельных показателей пищевого поведения по половому признаку, говорит о более высокой кратности питания у юношей, чем у девушек. Однако юноши, в отличие от девушек более склонны к потреблению вредной пищи, в то время как у девушек превалирует более высокая частота потребления продуктов, насыщенных клетчаткой. </a:t>
            </a:r>
          </a:p>
          <a:p>
            <a:pPr algn="ctr">
              <a:buNone/>
            </a:pPr>
            <a:r>
              <a:rPr lang="ru-RU" sz="9600" dirty="0">
                <a:latin typeface="Arial Narrow" panose="020B0606020202030204" pitchFamily="34" charset="0"/>
                <a:cs typeface="Times New Roman" pitchFamily="18" charset="0"/>
              </a:rPr>
              <a:t>	Данное исследование отражает лишь некоторые аспекты пищевого поведения, что указывает на необходимость дальнейшего изучения факторов питания среди студенческой молодежи.</a:t>
            </a:r>
          </a:p>
          <a:p>
            <a:pPr>
              <a:buNone/>
            </a:pPr>
            <a:endParaRPr lang="ru-RU" sz="2800" dirty="0"/>
          </a:p>
          <a:p>
            <a:endParaRPr lang="ru-RU" sz="2800" dirty="0"/>
          </a:p>
          <a:p>
            <a:pPr>
              <a:buNone/>
            </a:pPr>
            <a:endParaRPr lang="ru-RU" sz="2600" dirty="0"/>
          </a:p>
          <a:p>
            <a:pPr>
              <a:buNone/>
            </a:pPr>
            <a:r>
              <a:rPr lang="ru-RU" sz="2600" dirty="0"/>
              <a:t>	</a:t>
            </a:r>
            <a:endParaRPr lang="en-US" sz="2600" dirty="0"/>
          </a:p>
          <a:p>
            <a:pPr>
              <a:buNone/>
            </a:pPr>
            <a:r>
              <a:rPr lang="en-US" sz="2600" dirty="0"/>
              <a:t>	</a:t>
            </a:r>
            <a:r>
              <a:rPr lang="ru-RU" sz="2600" dirty="0"/>
              <a:t>.</a:t>
            </a:r>
          </a:p>
          <a:p>
            <a:pPr>
              <a:buNone/>
            </a:pPr>
            <a:endParaRPr lang="ru-RU" sz="34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1886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ahnschrift SemiBold Condensed" panose="020B0502040204020203" pitchFamily="34" charset="0"/>
              </a:rPr>
              <a:t>Заключение</a:t>
            </a:r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24944"/>
            <a:ext cx="6511579" cy="57606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2008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Arial Narrow" panose="020B0606020202030204" pitchFamily="34" charset="0"/>
              </a:rPr>
              <a:t>Пищевое поведение является одним из основополагающих факторов сохранения здоровья  лиц молодого возраста.  В настоящее время большинство алиментарно-зависимых заболеваний  берут начало развития в студенческие годы, что сохраняет актуальность изучения аспектов пищевого поведения у данной категории лиц.</a:t>
            </a:r>
          </a:p>
          <a:p>
            <a:pPr marL="0" indent="0" algn="just"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07704" y="764704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Bahnschrift SemiBold Condensed" panose="020B0502040204020203" pitchFamily="34" charset="0"/>
              </a:rPr>
              <a:t>Актуальность</a:t>
            </a: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056784" cy="489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/>
              <a:t>	</a:t>
            </a:r>
            <a:r>
              <a:rPr lang="ru-RU" sz="4000" b="1" dirty="0">
                <a:latin typeface="Bahnschrift SemiBold Condensed" panose="020B0502040204020203" pitchFamily="34" charset="0"/>
              </a:rPr>
              <a:t>Цель исследования:</a:t>
            </a:r>
            <a:r>
              <a:rPr lang="ru-RU" sz="4000" dirty="0">
                <a:latin typeface="Bahnschrift SemiBold Condensed" panose="020B0502040204020203" pitchFamily="34" charset="0"/>
              </a:rPr>
              <a:t> </a:t>
            </a:r>
          </a:p>
          <a:p>
            <a:pPr algn="ctr">
              <a:buNone/>
            </a:pPr>
            <a:r>
              <a:rPr lang="ru-RU" sz="3200" dirty="0"/>
              <a:t>	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Изучить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основные аспекты пищевого поведения, а также уровень информированности студентов медицинского ВУЗА.</a:t>
            </a:r>
          </a:p>
          <a:p>
            <a:pPr>
              <a:buNone/>
            </a:pP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67000"/>
                <a:lumOff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204" y="942570"/>
            <a:ext cx="3024336" cy="113844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Bahnschrift SemiBold Condensed" panose="020B0502040204020203" pitchFamily="34" charset="0"/>
              </a:rPr>
              <a:t>Материалы </a:t>
            </a:r>
            <a:br>
              <a:rPr lang="ru-RU" sz="3600" b="1" dirty="0">
                <a:latin typeface="Bahnschrift SemiBold Condensed" panose="020B0502040204020203" pitchFamily="34" charset="0"/>
              </a:rPr>
            </a:br>
            <a:r>
              <a:rPr lang="ru-RU" sz="3600" b="1" dirty="0">
                <a:latin typeface="Bahnschrift SemiBold Condensed" panose="020B0502040204020203" pitchFamily="34" charset="0"/>
              </a:rPr>
              <a:t>и методы:</a:t>
            </a:r>
            <a:endParaRPr lang="ru-RU" sz="3600" dirty="0">
              <a:latin typeface="Bahnschrift SemiBold Condensed" panose="020B0502040204020203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3397812" y="259680"/>
            <a:ext cx="4392488" cy="8660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3F1E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</a:rPr>
              <a:t>Одномоментное исследование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1720" y="3586695"/>
            <a:ext cx="296686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  <a:cs typeface="Times New Roman" pitchFamily="18" charset="0"/>
              </a:rPr>
              <a:t>Девушки  (</a:t>
            </a:r>
            <a:r>
              <a:rPr lang="en-US" sz="2400" dirty="0">
                <a:latin typeface="Arial Narrow" panose="020B0606020202030204" pitchFamily="34" charset="0"/>
                <a:cs typeface="Times New Roman" pitchFamily="18" charset="0"/>
              </a:rPr>
              <a:t>n=</a:t>
            </a:r>
            <a:r>
              <a:rPr lang="ru-RU" sz="2400" dirty="0">
                <a:latin typeface="Arial Narrow" panose="020B0606020202030204" pitchFamily="34" charset="0"/>
                <a:cs typeface="Times New Roman" pitchFamily="18" charset="0"/>
              </a:rPr>
              <a:t>64)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414036" y="1279329"/>
            <a:ext cx="360040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33716" y="5260477"/>
            <a:ext cx="612068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>
                <a:latin typeface="Arial Narrow" panose="020B0606020202030204" pitchFamily="34" charset="0"/>
              </a:rPr>
              <a:t>Опросный лист, адаптированный для студентов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4076" y="3592544"/>
            <a:ext cx="29929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  <a:cs typeface="Times New Roman" pitchFamily="18" charset="0"/>
              </a:rPr>
              <a:t>Юноши  (</a:t>
            </a:r>
            <a:r>
              <a:rPr lang="en-US" sz="2400" dirty="0">
                <a:latin typeface="Arial Narrow" panose="020B0606020202030204" pitchFamily="34" charset="0"/>
                <a:cs typeface="Times New Roman" pitchFamily="18" charset="0"/>
              </a:rPr>
              <a:t>n=</a:t>
            </a:r>
            <a:r>
              <a:rPr lang="ru-RU" sz="2400" dirty="0">
                <a:latin typeface="Arial Narrow" panose="020B0606020202030204" pitchFamily="34" charset="0"/>
                <a:cs typeface="Times New Roman" pitchFamily="18" charset="0"/>
              </a:rPr>
              <a:t>36)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97812" y="2081019"/>
            <a:ext cx="448655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9F8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Студенты </a:t>
            </a: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n=100</a:t>
            </a:r>
            <a:endParaRPr lang="ru-RU" sz="2400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395540" y="2784461"/>
            <a:ext cx="360040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470912" y="2792670"/>
            <a:ext cx="360040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70912" y="4249410"/>
            <a:ext cx="360040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355131" y="4249410"/>
            <a:ext cx="360040" cy="64807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25105"/>
            <a:ext cx="8521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Кратность</a:t>
            </a:r>
            <a:r>
              <a:rPr lang="ru-RU" sz="3200" b="1" dirty="0">
                <a:latin typeface="Arial Narrow" panose="020B0606020202030204" pitchFamily="34" charset="0"/>
              </a:rPr>
              <a:t> питания обследуемых лиц (%)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064926"/>
              </p:ext>
            </p:extLst>
          </p:nvPr>
        </p:nvGraphicFramePr>
        <p:xfrm>
          <a:off x="1403648" y="1340768"/>
          <a:ext cx="71178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52" y="476672"/>
            <a:ext cx="8964488" cy="10081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Частота</a:t>
            </a: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 потребления клетчатки</a:t>
            </a:r>
            <a:r>
              <a:rPr lang="ru-RU" sz="3200" dirty="0"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(%)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5549120"/>
              </p:ext>
            </p:extLst>
          </p:nvPr>
        </p:nvGraphicFramePr>
        <p:xfrm>
          <a:off x="611560" y="1988840"/>
          <a:ext cx="83529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br>
              <a:rPr lang="ru-RU" sz="2800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Частота</a:t>
            </a: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 потребления вредной пищи</a:t>
            </a:r>
            <a:b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32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(%)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820408"/>
              </p:ext>
            </p:extLst>
          </p:nvPr>
        </p:nvGraphicFramePr>
        <p:xfrm>
          <a:off x="755576" y="1916832"/>
          <a:ext cx="83884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  <a:lumOff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63" y="908720"/>
            <a:ext cx="7704856" cy="864096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Информированность</a:t>
            </a: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 студентов о влиянии пищевого поведения на здоровье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982663" y="1772816"/>
          <a:ext cx="7704137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  <a:lumOff val="33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606447" cy="1729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Причины</a:t>
            </a:r>
            <a:r>
              <a:rPr lang="ru-RU" sz="3200" b="1" dirty="0">
                <a:solidFill>
                  <a:schemeClr val="tx1"/>
                </a:solidFill>
                <a:latin typeface="Arial Narrow" panose="020B0606020202030204" pitchFamily="34" charset="0"/>
              </a:rPr>
              <a:t> нарушения пищевого поведения у обследуемых лиц</a:t>
            </a:r>
            <a:br>
              <a:rPr lang="ru-RU" sz="3200" b="1" dirty="0">
                <a:latin typeface="Arial Narrow" panose="020B0606020202030204" pitchFamily="34" charset="0"/>
              </a:rPr>
            </a:br>
            <a:endParaRPr lang="ru-RU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523131"/>
              </p:ext>
            </p:extLst>
          </p:nvPr>
        </p:nvGraphicFramePr>
        <p:xfrm>
          <a:off x="251520" y="1700808"/>
          <a:ext cx="853244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979</TotalTime>
  <Words>285</Words>
  <Application>Microsoft Macintosh PowerPoint</Application>
  <PresentationFormat>Экран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Bahnschrift SemiBold Condensed</vt:lpstr>
      <vt:lpstr>Calibri</vt:lpstr>
      <vt:lpstr>Corbel</vt:lpstr>
      <vt:lpstr>Wingdings 2</vt:lpstr>
      <vt:lpstr>Параллакс</vt:lpstr>
      <vt:lpstr>  </vt:lpstr>
      <vt:lpstr>Презентация PowerPoint</vt:lpstr>
      <vt:lpstr>Презентация PowerPoint</vt:lpstr>
      <vt:lpstr>Материалы  и методы:</vt:lpstr>
      <vt:lpstr>Презентация PowerPoint</vt:lpstr>
      <vt:lpstr>Частота потребления клетчатки (%)</vt:lpstr>
      <vt:lpstr> Частота потребления вредной пищи  (%)</vt:lpstr>
      <vt:lpstr>Информированность студентов о влиянии пищевого поведения на здоровье </vt:lpstr>
      <vt:lpstr>Причины нарушения пищевого поведения у обследуемых лиц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ИНФОРМИРОВАННОСТЬ СТУДЕНТОВ САРАТОВСКОГО МЕДИЦИНСКОГО УНИВЕРСИТЕТА О ВЛИЯНИИ РАЦИОНА ПИТАНИЯ НА ЗДОРОВЬЕ ЧЕЛОВЕКА </dc:title>
  <dc:creator>Вован_Gym_250</dc:creator>
  <cp:lastModifiedBy>Microsoft Office User</cp:lastModifiedBy>
  <cp:revision>110</cp:revision>
  <dcterms:created xsi:type="dcterms:W3CDTF">2020-05-16T11:35:52Z</dcterms:created>
  <dcterms:modified xsi:type="dcterms:W3CDTF">2021-04-12T10:18:48Z</dcterms:modified>
</cp:coreProperties>
</file>