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5" r:id="rId4"/>
    <p:sldId id="287" r:id="rId5"/>
    <p:sldId id="258" r:id="rId6"/>
    <p:sldId id="259" r:id="rId7"/>
    <p:sldId id="260" r:id="rId8"/>
    <p:sldId id="288" r:id="rId9"/>
    <p:sldId id="289" r:id="rId10"/>
    <p:sldId id="267" r:id="rId11"/>
    <p:sldId id="268" r:id="rId12"/>
    <p:sldId id="263" r:id="rId13"/>
    <p:sldId id="290" r:id="rId14"/>
    <p:sldId id="269" r:id="rId15"/>
    <p:sldId id="270" r:id="rId16"/>
    <p:sldId id="261" r:id="rId17"/>
    <p:sldId id="264" r:id="rId18"/>
    <p:sldId id="266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4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D67-4E40-BB02-3706E79A74E0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D67-4E40-BB02-3706E79A74E0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D67-4E40-BB02-3706E79A74E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Дефицит</c:v>
                </c:pt>
                <c:pt idx="1">
                  <c:v>Норма</c:v>
                </c:pt>
                <c:pt idx="2">
                  <c:v>Избыток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0.16120000000000001</c:v>
                </c:pt>
                <c:pt idx="1">
                  <c:v>0.64510000000000001</c:v>
                </c:pt>
                <c:pt idx="2">
                  <c:v>0.19350000000000001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D67-4E40-BB02-3706E79A74E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6E-5A44-91B5-82F1DEA79C9A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6E-5A44-91B5-82F1DEA79C9A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6E-5A44-91B5-82F1DEA79C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Дефицит</c:v>
                </c:pt>
                <c:pt idx="1">
                  <c:v>Норма</c:v>
                </c:pt>
                <c:pt idx="2">
                  <c:v>Избыток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0.32250000000000001</c:v>
                </c:pt>
                <c:pt idx="1">
                  <c:v>0.67749999999999999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16E-5A44-91B5-82F1DEA79C9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t>Строители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ED7-5441-9D19-A3BE740AC7C4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D7-5441-9D19-A3BE740AC7C4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ED7-5441-9D19-A3BE740AC7C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Дефицит</c:v>
                </c:pt>
                <c:pt idx="1">
                  <c:v>Норма</c:v>
                </c:pt>
                <c:pt idx="2">
                  <c:v>Избыток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0.31169999999999998</c:v>
                </c:pt>
                <c:pt idx="1">
                  <c:v>0.68830000000000002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D7-5441-9D19-A3BE740AC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t>Технические специальности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0A-8242-8179-991C92944A93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0A-8242-8179-991C92944A93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30A-8242-8179-991C92944A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Дефицит</c:v>
                </c:pt>
                <c:pt idx="1">
                  <c:v>Норма</c:v>
                </c:pt>
                <c:pt idx="2">
                  <c:v>Избыток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0.25</c:v>
                </c:pt>
                <c:pt idx="1">
                  <c:v>0.72499999999999998</c:v>
                </c:pt>
                <c:pt idx="2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0A-8242-8179-991C92944A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AE1-FF4F-AB9D-B44D4B01DA07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AE1-FF4F-AB9D-B44D4B01DA07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AE1-FF4F-AB9D-B44D4B01DA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Гипокинетический</c:v>
                </c:pt>
                <c:pt idx="1">
                  <c:v>Эукинетический</c:v>
                </c:pt>
                <c:pt idx="2">
                  <c:v>Гиперкинетический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0</c:v>
                </c:pt>
                <c:pt idx="1">
                  <c:v>0.22</c:v>
                </c:pt>
                <c:pt idx="2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E1-FF4F-AB9D-B44D4B01DA0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Строители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BBF-DC47-A157-8480BC9CEEEB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BBF-DC47-A157-8480BC9CEEEB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BBF-DC47-A157-8480BC9CEE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Гипокинетический</c:v>
                </c:pt>
                <c:pt idx="1">
                  <c:v>Эукинетический</c:v>
                </c:pt>
                <c:pt idx="2">
                  <c:v>Гиперкинетический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0.03</c:v>
                </c:pt>
                <c:pt idx="1">
                  <c:v>0.14000000000000001</c:v>
                </c:pt>
                <c:pt idx="2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BBF-DC47-A157-8480BC9CEE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Технические специальности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24-8344-907F-5AF59DE4C4F5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24-8344-907F-5AF59DE4C4F5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524-8344-907F-5AF59DE4C4F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Гипокинетический</c:v>
                </c:pt>
                <c:pt idx="1">
                  <c:v>Эукинетический</c:v>
                </c:pt>
                <c:pt idx="2">
                  <c:v>Гиперкинетический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</c:v>
                </c:pt>
                <c:pt idx="1">
                  <c:v>0.08</c:v>
                </c:pt>
                <c:pt idx="2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24-8344-907F-5AF59DE4C4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19-2747-9B02-7B04B8FAFAE6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19-2747-9B02-7B04B8FAFAE6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119-2747-9B02-7B04B8FAFA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Сердечный</c:v>
                </c:pt>
                <c:pt idx="1">
                  <c:v>Сердечно-сосудистый</c:v>
                </c:pt>
                <c:pt idx="2">
                  <c:v>Сосудистый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0.5</c:v>
                </c:pt>
                <c:pt idx="1">
                  <c:v>0.19</c:v>
                </c:pt>
                <c:pt idx="2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19-2747-9B02-7B04B8FAFAE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Строители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C62-824A-B139-5642AED8AD27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C62-824A-B139-5642AED8AD27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C62-824A-B139-5642AED8AD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Сердечный</c:v>
                </c:pt>
                <c:pt idx="1">
                  <c:v>Сердечно-сосудистый</c:v>
                </c:pt>
                <c:pt idx="2">
                  <c:v>Сосудистый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0.35</c:v>
                </c:pt>
                <c:pt idx="1">
                  <c:v>0.35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62-824A-B139-5642AED8AD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Технические специальности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9B3-AA41-B51C-1F843D435268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9B3-AA41-B51C-1F843D435268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9B3-AA41-B51C-1F843D4352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Сердечный</c:v>
                </c:pt>
                <c:pt idx="1">
                  <c:v>Сердечно-сосудистый</c:v>
                </c:pt>
                <c:pt idx="2">
                  <c:v>Сосудистый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0.36</c:v>
                </c:pt>
                <c:pt idx="1">
                  <c:v>0.3</c:v>
                </c:pt>
                <c:pt idx="2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9B3-AA41-B51C-1F843D4352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Строители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54-7B49-B57B-DA437588885B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54-7B49-B57B-DA437588885B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54-7B49-B57B-DA437588885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Дефицит</c:v>
                </c:pt>
                <c:pt idx="1">
                  <c:v>Норма</c:v>
                </c:pt>
                <c:pt idx="2">
                  <c:v>Избыток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0.2</c:v>
                </c:pt>
                <c:pt idx="1">
                  <c:v>0.61329999999999996</c:v>
                </c:pt>
                <c:pt idx="2">
                  <c:v>0.18659999999999999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54-7B49-B57B-DA43758888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Технические специальности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42-5F4D-9516-CC97539FED74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42-5F4D-9516-CC97539FED74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542-5F4D-9516-CC97539FED7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Дефицит</c:v>
                </c:pt>
                <c:pt idx="1">
                  <c:v>Норма</c:v>
                </c:pt>
                <c:pt idx="2">
                  <c:v>Избыток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0.26190000000000002</c:v>
                </c:pt>
                <c:pt idx="1">
                  <c:v>0.71419999999999995</c:v>
                </c:pt>
                <c:pt idx="2">
                  <c:v>2.3800000000000002E-2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42-5F4D-9516-CC97539FED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76667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62-A341-87BD-76BC9C7EE3DF}"/>
              </c:ext>
            </c:extLst>
          </c:dPt>
          <c:dPt>
            <c:idx val="1"/>
            <c:bubble3D val="0"/>
            <c:spPr>
              <a:solidFill>
                <a:schemeClr val="accent1">
                  <a:tint val="76667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D62-A341-87BD-76BC9C7EE3D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Sheet1!$A$3:$A$4</c:f>
              <c:strCache>
                <c:ptCount val="2"/>
                <c:pt idx="0">
                  <c:v>Норма</c:v>
                </c:pt>
                <c:pt idx="1">
                  <c:v>Избыток</c:v>
                </c:pt>
              </c:strCache>
            </c:strRef>
          </c:cat>
          <c:val>
            <c:numRef>
              <c:f>Sheet1!$B$3:$B$4</c:f>
              <c:numCache>
                <c:formatCode>#,000%</c:formatCode>
                <c:ptCount val="2"/>
                <c:pt idx="0">
                  <c:v>0.85299999999999998</c:v>
                </c:pt>
                <c:pt idx="1">
                  <c:v>0.14699999999999999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62-A341-87BD-76BC9C7EE3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Строители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76667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11F-FD4D-9D80-3FE9514A7E55}"/>
              </c:ext>
            </c:extLst>
          </c:dPt>
          <c:dPt>
            <c:idx val="1"/>
            <c:bubble3D val="0"/>
            <c:spPr>
              <a:solidFill>
                <a:schemeClr val="accent1">
                  <a:tint val="76667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11F-FD4D-9D80-3FE9514A7E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Sheet1!$A$3:$A$4</c:f>
              <c:strCache>
                <c:ptCount val="2"/>
                <c:pt idx="0">
                  <c:v>Норма</c:v>
                </c:pt>
                <c:pt idx="1">
                  <c:v>Избыток</c:v>
                </c:pt>
              </c:strCache>
            </c:strRef>
          </c:cat>
          <c:val>
            <c:numRef>
              <c:f>Sheet1!$B$3:$B$4</c:f>
              <c:numCache>
                <c:formatCode>#,000%</c:formatCode>
                <c:ptCount val="2"/>
                <c:pt idx="0">
                  <c:v>0.95</c:v>
                </c:pt>
                <c:pt idx="1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1F-FD4D-9D80-3FE9514A7E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Технические специальности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76667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60-3944-BDE9-A61D44AF71CA}"/>
              </c:ext>
            </c:extLst>
          </c:dPt>
          <c:dPt>
            <c:idx val="1"/>
            <c:bubble3D val="0"/>
            <c:spPr>
              <a:solidFill>
                <a:schemeClr val="accent1">
                  <a:tint val="76667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60-3944-BDE9-A61D44AF71C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Sheet1!$A$3:$A$4</c:f>
              <c:strCache>
                <c:ptCount val="2"/>
                <c:pt idx="0">
                  <c:v>Норма</c:v>
                </c:pt>
                <c:pt idx="1">
                  <c:v>Избыток</c:v>
                </c:pt>
              </c:strCache>
            </c:strRef>
          </c:cat>
          <c:val>
            <c:numRef>
              <c:f>Sheet1!$B$3:$B$4</c:f>
              <c:numCache>
                <c:formatCode>0%</c:formatCode>
                <c:ptCount val="2"/>
                <c:pt idx="0">
                  <c:v>0.97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60-3944-BDE9-A61D44AF71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1D-054B-9DAE-D2E41BF3DA11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1D-054B-9DAE-D2E41BF3DA11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1D-054B-9DAE-D2E41BF3DA1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Дефицит</c:v>
                </c:pt>
                <c:pt idx="1">
                  <c:v>Норма</c:v>
                </c:pt>
                <c:pt idx="2">
                  <c:v>Избыток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3.2199999999999999E-2</c:v>
                </c:pt>
                <c:pt idx="1">
                  <c:v>0.871</c:v>
                </c:pt>
                <c:pt idx="2">
                  <c:v>9.6799999999999997E-2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01D-054B-9DAE-D2E41BF3DA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Строители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4BC-664D-A7B0-F682B765DDB4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4BC-664D-A7B0-F682B765DDB4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4BC-664D-A7B0-F682B765DDB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Дефицит</c:v>
                </c:pt>
                <c:pt idx="1">
                  <c:v>Норма</c:v>
                </c:pt>
                <c:pt idx="2">
                  <c:v>Избыток</c:v>
                </c:pt>
              </c:strCache>
            </c:strRef>
          </c:cat>
          <c:val>
            <c:numRef>
              <c:f>Sheet1!$B$2:$B$4</c:f>
              <c:numCache>
                <c:formatCode>#,000%</c:formatCode>
                <c:ptCount val="3"/>
                <c:pt idx="0">
                  <c:v>0.1948</c:v>
                </c:pt>
                <c:pt idx="1">
                  <c:v>0.71479999999999999</c:v>
                </c:pt>
                <c:pt idx="2">
                  <c:v>9.6799999999999997E-2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4BC-664D-A7B0-F682B765DD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Технические специальности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ru-RU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Повара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C96-5245-9C73-A10347EE8981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C96-5245-9C73-A10347EE8981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C96-5245-9C73-A10347EE89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Дефицит</c:v>
                </c:pt>
                <c:pt idx="1">
                  <c:v>Норма</c:v>
                </c:pt>
                <c:pt idx="2">
                  <c:v>Избыток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</c:v>
                </c:pt>
                <c:pt idx="1">
                  <c:v>0.8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C96-5245-9C73-A10347EE89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8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9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C2673DCD-2704-49D8-8FC1-3810D347C3F5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785" y="884736"/>
            <a:ext cx="5755640" cy="3066415"/>
          </a:xfrm>
        </p:spPr>
        <p:txBody>
          <a:bodyPr>
            <a:noAutofit/>
          </a:bodyPr>
          <a:lstStyle/>
          <a:p>
            <a:pPr algn="l"/>
            <a:r>
              <a:rPr lang="ru-RU" sz="2800" dirty="0"/>
              <a:t>АНАЛИЗ СТРУКТУРЫ ТЕЛА И ПОКАЗАТЕЛЙ ДЕЯТЕЛЬНОСТЬ СЕРДЕЧНО-СОСУДИСТОЙ СИСТЕМЫ У ЮНОШЕЙ, ПОЛУЧАЮЩИХ СРЕДНЕЕ СПЕЦИАЛЬНОЕ ОБРАЗОВАНИЕ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4543" y="4805045"/>
            <a:ext cx="11325179" cy="1846126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  <a:uFillTx/>
                <a:ea typeface="+Основной текст (восточно-азиат" charset="0"/>
              </a:rPr>
              <a:t>Жиров К.С. </a:t>
            </a:r>
          </a:p>
          <a:p>
            <a:pPr algn="just"/>
            <a:r>
              <a:rPr lang="ru-RU" sz="2400" dirty="0" err="1">
                <a:solidFill>
                  <a:schemeClr val="tx1"/>
                </a:solidFill>
                <a:uFillTx/>
                <a:ea typeface="+Основной текст (восточно-азиат" charset="0"/>
              </a:rPr>
              <a:t>м.н.с</a:t>
            </a:r>
            <a:r>
              <a:rPr lang="ru-RU" sz="2400" dirty="0">
                <a:solidFill>
                  <a:schemeClr val="tx1"/>
                </a:solidFill>
                <a:uFillTx/>
                <a:ea typeface="+Основной текст (восточно-азиат" charset="0"/>
              </a:rPr>
              <a:t>. Саратовского МНЦ гигиены ФБУН «ФНЦ медико-профилактических технологий управления рисками здоровью населения». Лаборатория эргономики и физиологии труда</a:t>
            </a:r>
          </a:p>
          <a:p>
            <a:pPr algn="just"/>
            <a:endParaRPr lang="ru-RU" sz="3600" dirty="0">
              <a:solidFill>
                <a:schemeClr val="tx1"/>
              </a:solidFill>
              <a:uFillTx/>
              <a:ea typeface="+Основной текст (восточно-азиат" charset="0"/>
            </a:endParaRPr>
          </a:p>
        </p:txBody>
      </p:sp>
      <p:pic>
        <p:nvPicPr>
          <p:cNvPr id="1026" name="Picture 2" descr="C:\Users\Андрей Чиж\Desktop\Для статей\1039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1425" y="1738630"/>
            <a:ext cx="4628515" cy="30664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Показатели жировой массы тела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60960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Замещающее содержимое 14"/>
          <p:cNvGraphicFramePr>
            <a:graphicFrameLocks noGrp="1"/>
          </p:cNvGraphicFramePr>
          <p:nvPr>
            <p:ph sz="half" idx="2"/>
          </p:nvPr>
        </p:nvGraphicFramePr>
        <p:xfrm>
          <a:off x="446278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/>
          <p:nvPr/>
        </p:nvGraphicFramePr>
        <p:xfrm>
          <a:off x="8187055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Показатели активной клеточной массы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60960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Замещающее содержимое 14"/>
          <p:cNvGraphicFramePr>
            <a:graphicFrameLocks noGrp="1"/>
          </p:cNvGraphicFramePr>
          <p:nvPr>
            <p:ph sz="half" idx="2"/>
          </p:nvPr>
        </p:nvGraphicFramePr>
        <p:xfrm>
          <a:off x="446278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/>
          <p:nvPr/>
        </p:nvGraphicFramePr>
        <p:xfrm>
          <a:off x="8187055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sz="4000"/>
              <a:t>Наличие скрытого ожирения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en-US"/>
              <a:t>Разница в результатах биоимпедансного и антропометрического исследований говорит о наличии у 7,68% обследованнных ложного ожирения. Ложное ожирение</a:t>
            </a:r>
            <a:r>
              <a:rPr lang="en-US" altLang="en-US"/>
              <a:t> </a:t>
            </a:r>
            <a:r>
              <a:rPr lang="ru-RU" altLang="en-US"/>
              <a:t>- это явление, при котором диагностируется избыточное значение ИМТ при уровне жировой массы тела, не превышающем значение нормы.</a:t>
            </a:r>
            <a:r>
              <a:rPr lang="en-US" altLang="en-US"/>
              <a:t> </a:t>
            </a:r>
            <a:r>
              <a:rPr lang="ru-RU" altLang="en-US"/>
              <a:t>Данное явление может привести к неадекватным мерам по снижению веса, способным негативно сказаться на здоровье.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1485" y="617220"/>
            <a:ext cx="10972800" cy="582613"/>
          </a:xfrm>
        </p:spPr>
        <p:txBody>
          <a:bodyPr/>
          <a:lstStyle/>
          <a:p>
            <a:r>
              <a:rPr lang="ru-RU" altLang="en-US"/>
              <a:t>Показатели функционирования сердечно-</a:t>
            </a:r>
            <a:r>
              <a:rPr lang="ru-RU" altLang="en-US">
                <a:solidFill>
                  <a:schemeClr val="accent1"/>
                </a:solidFill>
              </a:rPr>
              <a:t>сосудистой системы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1393825"/>
            <a:ext cx="10972800" cy="4953000"/>
          </a:xfrm>
        </p:spPr>
        <p:txBody>
          <a:bodyPr/>
          <a:lstStyle/>
          <a:p>
            <a:r>
              <a:rPr lang="ru-RU" altLang="en-US" sz="1800"/>
              <a:t>Помимо изучения артериального давления и частоты сердечных сокращений было проведено определение типа  гемодинамики и типа саморегуляции кровообращения.</a:t>
            </a:r>
          </a:p>
          <a:p>
            <a:r>
              <a:rPr lang="ru-RU" altLang="en-US" sz="1800"/>
              <a:t>Тип гемодинамики - это показатель кровообращения, определяемый по серечному индексу, который является нормализованным значением МОК на единицу площади поверхности тела пациента. Данный показатель характеризует способность сердечно-сосудистой системы справляться с оказываемыми на нее нагрузками. Может быть гипоэргическим, эуэргическим и гиперэргическим. Гипоэргический тип гемодинамики говорит о большом ададаптационном потенциале, позволяющем организму переносить большое количество нагрузок, в то время, как гиперэргический тип означает неспособность сердечно-сосудистой системы адаптироваться к оказываемым на нее нагрузкам.</a:t>
            </a:r>
          </a:p>
          <a:p>
            <a:r>
              <a:rPr lang="ru-RU" altLang="en-US" sz="1800"/>
              <a:t>Тип саморегуляции кровообращения - это показатель, отражающий особенности адаптивно-приспособительных реакций организма, определяемый на основании интегральной оценки сердечно-сосудистой системы, анализа соотношения сердечного и сосудистого компонентов центральной гемодинамики. В случае, если в саморегуляции гемодинамики превалирует сосудистый фактор, повышается вероятность развития патологических состояний сердечно-осудистой системы.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Типы гемодинамики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60960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Замещающее содержимое 14"/>
          <p:cNvGraphicFramePr>
            <a:graphicFrameLocks noGrp="1"/>
          </p:cNvGraphicFramePr>
          <p:nvPr>
            <p:ph sz="half" idx="2"/>
          </p:nvPr>
        </p:nvGraphicFramePr>
        <p:xfrm>
          <a:off x="446278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/>
          <p:nvPr/>
        </p:nvGraphicFramePr>
        <p:xfrm>
          <a:off x="8187055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Типы саморегуляции кровообращения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60960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Замещающее содержимое 14"/>
          <p:cNvGraphicFramePr>
            <a:graphicFrameLocks noGrp="1"/>
          </p:cNvGraphicFramePr>
          <p:nvPr>
            <p:ph sz="half" idx="2"/>
          </p:nvPr>
        </p:nvGraphicFramePr>
        <p:xfrm>
          <a:off x="446278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/>
          <p:nvPr/>
        </p:nvGraphicFramePr>
        <p:xfrm>
          <a:off x="8187055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226820"/>
          </a:xfrm>
        </p:spPr>
        <p:txBody>
          <a:bodyPr/>
          <a:lstStyle/>
          <a:p>
            <a:r>
              <a:rPr lang="ru-RU" altLang="en-US" sz="4000"/>
              <a:t>Показатели функционирования сердечно-сосудистой системы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2288540"/>
            <a:ext cx="10972800" cy="4953000"/>
          </a:xfrm>
        </p:spPr>
        <p:txBody>
          <a:bodyPr>
            <a:normAutofit/>
          </a:bodyPr>
          <a:lstStyle/>
          <a:p>
            <a:r>
              <a:rPr lang="ru-RU" altLang="en-US"/>
              <a:t>Признаков повышенного АД и увеличенного ЧСС не обнаружено</a:t>
            </a:r>
          </a:p>
          <a:p>
            <a:r>
              <a:rPr lang="ru-RU" altLang="en-US"/>
              <a:t>У 32% сосудистый тип саморегуляции кровообращения</a:t>
            </a:r>
          </a:p>
          <a:p>
            <a:r>
              <a:rPr lang="ru-RU" altLang="en-US"/>
              <a:t>У 85% гиперкинетическийтип гемодинамики</a:t>
            </a:r>
          </a:p>
          <a:p>
            <a:r>
              <a:rPr lang="ru-RU" altLang="en-US"/>
              <a:t>91% обследованных подтвердили, что курят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Выводы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altLang="en-US"/>
              <a:t>Юноши, получающие среднее специальное образование, имеют высокий уровень нагрузки на сердечно-сосудистую систему, что может привести к возникновению патологических состояний.</a:t>
            </a:r>
          </a:p>
          <a:p>
            <a:r>
              <a:rPr lang="ru-RU" altLang="en-US"/>
              <a:t>Среди учащихся, обучающихся по техническим специальностям, больше всего распространены факторы риска формирования заболеваний сердечно-сосудистой системы. </a:t>
            </a:r>
          </a:p>
          <a:p>
            <a:r>
              <a:rPr lang="ru-RU" altLang="en-US"/>
              <a:t>Несмотря на отсутствие прямых признаков повышенной нагрузки на сердечно-сосудистую систему, таких, как повышенные артериальное давление и частота сердечных сокращений, были обнаружены косвенные признаки, высокий процент учащихся с сосудистым типом саморегуляции кровообращения и высокий процент учащихся с гиперэргическим типом гемодинамики.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82575"/>
            <a:ext cx="10972800" cy="582613"/>
          </a:xfrm>
        </p:spPr>
        <p:txBody>
          <a:bodyPr/>
          <a:lstStyle/>
          <a:p>
            <a:pPr algn="ctr"/>
            <a:r>
              <a:rPr lang="ru-RU" altLang="en-US" sz="6600"/>
              <a:t>СПАСИБО ЗА ВНИМАНИЕ!</a:t>
            </a:r>
          </a:p>
        </p:txBody>
      </p:sp>
      <p:pic>
        <p:nvPicPr>
          <p:cNvPr id="1026" name="Picture 2" descr="C:\Users\Nayka\Downloads\DSCN006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382" y="1036524"/>
            <a:ext cx="7427345" cy="557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51155"/>
            <a:ext cx="11125835" cy="1903730"/>
          </a:xfrm>
        </p:spPr>
        <p:txBody>
          <a:bodyPr/>
          <a:lstStyle/>
          <a:p>
            <a:r>
              <a:rPr lang="ru-RU" altLang="en-US" sz="4400"/>
              <a:t>Факторы риска развития заболеваний </a:t>
            </a:r>
            <a:r>
              <a:rPr lang="ru-RU" altLang="en-US" sz="4400">
                <a:solidFill>
                  <a:schemeClr val="accent2"/>
                </a:solidFill>
              </a:rPr>
              <a:t>сердечно-сосудистой системы у подростков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533400" y="2495550"/>
            <a:ext cx="10972800" cy="4953000"/>
          </a:xfrm>
        </p:spPr>
        <p:txBody>
          <a:bodyPr/>
          <a:lstStyle/>
          <a:p>
            <a:r>
              <a:rPr lang="ru-RU" altLang="en-US"/>
              <a:t>Наличие факторов риска развития заболеваний сердечно-сосудистой системы в подростковом возрасте может привести к развитию заболеваний сердечно-сосудистой системы.</a:t>
            </a:r>
          </a:p>
          <a:p>
            <a:r>
              <a:rPr lang="ru-RU" altLang="en-US"/>
              <a:t>Вредные факторы, такие, как лишний вес и курение, увеличивают нагрузку на сердечно-сосудистую систему, увеличивая риск развития ее заболеваний.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Явление самоотбора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en-US"/>
              <a:t>В различные специальности профессионального образования идут подростки с различными клинико-физиологическими особенностями, которые нужно учитывать при разработке профилактических мероприятий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Цель исследования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en-US"/>
              <a:t>Целью исследования было изучение и сравнение различных особенностей структуры тела и показателей функционирования сердечно-сосудистой системы у подростков, обучающихся по различным специальностям.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sz="4000"/>
              <a:t>Материалы и методы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1174750"/>
            <a:ext cx="10972800" cy="5345430"/>
          </a:xfrm>
        </p:spPr>
        <p:txBody>
          <a:bodyPr>
            <a:normAutofit fontScale="77500" lnSpcReduction="20000"/>
          </a:bodyPr>
          <a:lstStyle/>
          <a:p>
            <a:r>
              <a:rPr lang="ru-RU" altLang="en-US"/>
              <a:t>Одномоментное поперечное исследование 151 юношей, поступивших на обучение в Саратовский колледж водного транспотра, строительства и сервиса по специальности «повар» (32 человека), специальности «строитель» (79 человек) и по техническим спецальностям (40 человек).</a:t>
            </a:r>
          </a:p>
          <a:p>
            <a:r>
              <a:rPr lang="ru-RU" altLang="en-US"/>
              <a:t>Антропометрическое исследование: рост, вес, индекс массы тела (ИМТ), соотношение обхватов талии и бедер.</a:t>
            </a:r>
          </a:p>
          <a:p>
            <a:r>
              <a:rPr lang="ru-RU" altLang="en-US"/>
              <a:t>Исследование структуры массы тела: уровень жировой массы тела, уровень безжировой массы тела, уровень активной клеточной массы (компьютерный реографический комплекс «Диамант»)</a:t>
            </a:r>
          </a:p>
          <a:p>
            <a:r>
              <a:rPr lang="ru-RU" altLang="en-US"/>
              <a:t> Исследование состояния сердечно-сосудистой системы: артериальное давние, частота сердечных сокращений (компьютерная система скрининга сердца «Кардиовизор-06с»)</a:t>
            </a:r>
          </a:p>
          <a:p>
            <a:r>
              <a:rPr lang="ru-RU" altLang="en-US"/>
              <a:t>Определение типа гемодинамики (определение типа гемодинамики по Тищенко) и типа саморегуляции кровообращения (по Аринчину)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586230"/>
          </a:xfrm>
        </p:spPr>
        <p:txBody>
          <a:bodyPr/>
          <a:lstStyle/>
          <a:p>
            <a:r>
              <a:rPr lang="ru-RU" altLang="en-US" sz="4000"/>
              <a:t>Антропометрические показатели, характеризующие структуру массы тела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2266315"/>
            <a:ext cx="10972800" cy="4953000"/>
          </a:xfrm>
        </p:spPr>
        <p:txBody>
          <a:bodyPr/>
          <a:lstStyle/>
          <a:p>
            <a:r>
              <a:rPr lang="ru-RU" altLang="en-US"/>
              <a:t>Соотношение обхватов талии и бедер выше нормы: у 3% учащихся</a:t>
            </a:r>
          </a:p>
          <a:p>
            <a:r>
              <a:rPr lang="ru-RU" altLang="en-US"/>
              <a:t>ИМТ выше 25 у 25% учащихся</a:t>
            </a:r>
          </a:p>
          <a:p>
            <a:r>
              <a:rPr lang="ru-RU" altLang="en-US"/>
              <a:t>ИМТ выше 30 у 3% учащихся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324610"/>
          </a:xfrm>
        </p:spPr>
        <p:txBody>
          <a:bodyPr/>
          <a:lstStyle/>
          <a:p>
            <a:r>
              <a:rPr lang="ru-RU" altLang="en-US" sz="4000"/>
              <a:t>Биоимпедансные показатели структуры массы тела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1774825"/>
            <a:ext cx="10972800" cy="4953000"/>
          </a:xfrm>
        </p:spPr>
        <p:txBody>
          <a:bodyPr/>
          <a:lstStyle/>
          <a:p>
            <a:r>
              <a:rPr lang="ru-RU" altLang="en-US"/>
              <a:t>6,57% обследованных имели избыточный уровень жировой массы тела, и 15,8% имели ее недостаток.</a:t>
            </a:r>
          </a:p>
          <a:p>
            <a:r>
              <a:rPr lang="ru-RU" altLang="en-US"/>
              <a:t>Нормальный уровень жировой массы тела: 77,63% учащихся</a:t>
            </a:r>
          </a:p>
          <a:p>
            <a:r>
              <a:rPr lang="ru-RU" altLang="en-US"/>
              <a:t>Дефицит активной клеточной массы: 28,95% учащихся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Индекс массы тела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60960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Замещающее содержимое 14"/>
          <p:cNvGraphicFramePr>
            <a:graphicFrameLocks noGrp="1"/>
          </p:cNvGraphicFramePr>
          <p:nvPr>
            <p:ph sz="half" idx="2"/>
          </p:nvPr>
        </p:nvGraphicFramePr>
        <p:xfrm>
          <a:off x="446278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/>
          <p:nvPr/>
        </p:nvGraphicFramePr>
        <p:xfrm>
          <a:off x="8187055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Соотношение обхватов талии и бедер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60960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Замещающее содержимое 14"/>
          <p:cNvGraphicFramePr>
            <a:graphicFrameLocks noGrp="1"/>
          </p:cNvGraphicFramePr>
          <p:nvPr>
            <p:ph sz="half" idx="2"/>
          </p:nvPr>
        </p:nvGraphicFramePr>
        <p:xfrm>
          <a:off x="4462780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/>
          <p:nvPr/>
        </p:nvGraphicFramePr>
        <p:xfrm>
          <a:off x="8187055" y="1174750"/>
          <a:ext cx="372427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722</Words>
  <Application>Microsoft Macintosh PowerPoint</Application>
  <PresentationFormat>Широкоэкранный</PresentationFormat>
  <Paragraphs>64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Arial</vt:lpstr>
      <vt:lpstr>Communications and Dialogues</vt:lpstr>
      <vt:lpstr>АНАЛИЗ СТРУКТУРЫ ТЕЛА И ПОКАЗАТЕЛЙ ДЕЯТЕЛЬНОСТЬ СЕРДЕЧНО-СОСУДИСТОЙ СИСТЕМЫ У ЮНОШЕЙ, ПОЛУЧАЮЩИХ СРЕДНЕЕ СПЕЦИАЛЬНОЕ ОБРАЗОВАНИЕ</vt:lpstr>
      <vt:lpstr>Факторы риска развития заболеваний сердечно-сосудистой системы у подростков</vt:lpstr>
      <vt:lpstr>Явление самоотбора</vt:lpstr>
      <vt:lpstr>Цель исследования</vt:lpstr>
      <vt:lpstr>Материалы и методы</vt:lpstr>
      <vt:lpstr>Антропометрические показатели, характеризующие структуру массы тела</vt:lpstr>
      <vt:lpstr>Биоимпедансные показатели структуры массы тела</vt:lpstr>
      <vt:lpstr>Индекс массы тела</vt:lpstr>
      <vt:lpstr>Соотношение обхватов талии и бедер</vt:lpstr>
      <vt:lpstr>Показатели жировой массы тела</vt:lpstr>
      <vt:lpstr>Показатели активной клеточной массы</vt:lpstr>
      <vt:lpstr>Наличие скрытого ожирения</vt:lpstr>
      <vt:lpstr>Показатели функционирования сердечно-сосудистой системы</vt:lpstr>
      <vt:lpstr>Типы гемодинамики</vt:lpstr>
      <vt:lpstr>Типы саморегуляции кровообращения</vt:lpstr>
      <vt:lpstr>Показатели функционирования сердечно-сосудистой системы</vt:lpstr>
      <vt:lpstr>Выводы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 тела и состояние сердечно-сосудистой системы учащихся современных профессиональных обвательных организаций</dc:title>
  <dc:creator>79020</dc:creator>
  <cp:lastModifiedBy>Microsoft Office User</cp:lastModifiedBy>
  <cp:revision>51</cp:revision>
  <dcterms:created xsi:type="dcterms:W3CDTF">2020-05-19T13:08:00Z</dcterms:created>
  <dcterms:modified xsi:type="dcterms:W3CDTF">2021-04-12T10:23:58Z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1049-11.2.0.10017</vt:lpwstr>
  </property>
</Properties>
</file>