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1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5" r:id="rId7"/>
    <p:sldId id="266" r:id="rId8"/>
    <p:sldId id="261" r:id="rId9"/>
    <p:sldId id="262" r:id="rId10"/>
    <p:sldId id="263" r:id="rId11"/>
    <p:sldId id="264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0"/>
  </p:normalViewPr>
  <p:slideViewPr>
    <p:cSldViewPr snapToGrid="0">
      <p:cViewPr varScale="1">
        <p:scale>
          <a:sx n="115" d="100"/>
          <a:sy n="115" d="100"/>
        </p:scale>
        <p:origin x="472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9F63B4-415F-44FA-A9B7-9549546028E5}" type="datetimeFigureOut">
              <a:rPr lang="ru-RU" smtClean="0"/>
              <a:t>04.04.2021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652A77-EA01-44C8-B21A-F389DFD865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7325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52A77-EA01-44C8-B21A-F389DFD86574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8115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EAF4-7797-40A1-AA9A-BE2FA204E542}" type="datetime1">
              <a:rPr lang="ru-RU" smtClean="0"/>
              <a:t>04.04.2021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894C-8088-485A-A463-F50C20C936C7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093713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E1B95-0949-4E18-B882-25780F3D5B79}" type="datetime1">
              <a:rPr lang="ru-RU" smtClean="0"/>
              <a:t>04.04.2021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894C-8088-485A-A463-F50C20C936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2542157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25C4-A76B-4C78-BD6B-EBB2FDBAAAAD}" type="datetime1">
              <a:rPr lang="ru-RU" smtClean="0"/>
              <a:t>04.04.2021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894C-8088-485A-A463-F50C20C936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7518841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86023-A77C-47FD-9BAA-5C8FB03446E6}" type="datetime1">
              <a:rPr lang="ru-RU" smtClean="0"/>
              <a:t>04.04.2021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894C-8088-485A-A463-F50C20C936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997616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D54E3-5F6C-40A3-BD8F-52BC2232B90E}" type="datetime1">
              <a:rPr lang="ru-RU" smtClean="0"/>
              <a:t>04.04.2021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894C-8088-485A-A463-F50C20C936C7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7128617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A0E07-F1FF-4B24-807E-30EC90554B0C}" type="datetime1">
              <a:rPr lang="ru-RU" smtClean="0"/>
              <a:t>04.04.2021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894C-8088-485A-A463-F50C20C936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3006898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C2BB-B4E6-44C8-B909-F06C5DF7B176}" type="datetime1">
              <a:rPr lang="ru-RU" smtClean="0"/>
              <a:t>04.04.2021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894C-8088-485A-A463-F50C20C936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6952883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6B560-6CB2-4A84-882A-AF21FBEAEC93}" type="datetime1">
              <a:rPr lang="ru-RU" smtClean="0"/>
              <a:t>04.04.2021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894C-8088-485A-A463-F50C20C936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2506232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E1DF1-56D6-4667-A28D-5C67FBE84F8D}" type="datetime1">
              <a:rPr lang="ru-RU" smtClean="0"/>
              <a:t>04.04.2021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894C-8088-485A-A463-F50C20C936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7685815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A77688E-DAF7-4648-A7C7-A369E058402C}" type="datetime1">
              <a:rPr lang="ru-RU" smtClean="0"/>
              <a:t>04.04.2021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258894C-8088-485A-A463-F50C20C936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5954118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A690D-BF71-4463-855F-7152442124A0}" type="datetime1">
              <a:rPr lang="ru-RU" smtClean="0"/>
              <a:t>04.04.2021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894C-8088-485A-A463-F50C20C936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143975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39B6DF2-78F2-4E5A-91A7-AE7AB836ED5E}" type="datetime1">
              <a:rPr lang="ru-RU" smtClean="0"/>
              <a:t>04.04.2021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258894C-8088-485A-A463-F50C20C936C7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5921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</p:sldLayoutIdLst>
  <p:transition spd="slow">
    <p:push dir="u"/>
  </p:transition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elibrary.ru/contents.asp?id=43847296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scopus.com/sourceid/21100830486?origin=resultslist" TargetMode="External"/><Relationship Id="rId4" Type="http://schemas.openxmlformats.org/officeDocument/2006/relationships/hyperlink" Target="https://www.elibrary.ru/contents.asp?id=43863551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Субъективная оценка студентами-медиками и медицинскими работниками факторов риска от использования мобильных электронных устройств</a:t>
            </a:r>
            <a:endParaRPr lang="ru-RU" sz="4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5013" y="4455621"/>
            <a:ext cx="11388436" cy="1683922"/>
          </a:xfrm>
        </p:spPr>
        <p:txBody>
          <a:bodyPr>
            <a:noAutofit/>
          </a:bodyPr>
          <a:lstStyle/>
          <a:p>
            <a:pPr algn="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Научный руководитель: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Скоблина Н.А., д.м.н., профессор</a:t>
            </a:r>
          </a:p>
          <a:p>
            <a:pPr algn="r"/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Подготовила: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Иевлева О.В., аспирант кафедры гигиены педиатрического факультета ФГАОУ ВО РНИМУ им. Н. И. Пирогова</a:t>
            </a:r>
          </a:p>
        </p:txBody>
      </p:sp>
    </p:spTree>
    <p:extLst>
      <p:ext uri="{BB962C8B-B14F-4D97-AF65-F5344CB8AC3E}">
        <p14:creationId xmlns:p14="http://schemas.microsoft.com/office/powerpoint/2010/main" val="3654997764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Выводы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793174"/>
            <a:ext cx="10243655" cy="4118048"/>
          </a:xfrm>
        </p:spPr>
        <p:txBody>
          <a:bodyPr/>
          <a:lstStyle/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настоящем исследовании выявлена группа студентов-медиков и врачей, которые недооценивают факторы риска, связанные с использованием электронных устройств, хотя сегодня соблюдение гигиенических принципов использования ЭУ можно считать одним из компонентов здорового образа жизни.</a:t>
            </a: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по формированию навыков безопасного использования электронных устройств медицинскими работниками должна начинаться еще на этапе обучения в ВУЗе.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894C-8088-485A-A463-F50C20C936C7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51490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2535" y="386604"/>
            <a:ext cx="10115199" cy="825073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Литература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5642" y="1935678"/>
            <a:ext cx="11245931" cy="4429496"/>
          </a:xfrm>
        </p:spPr>
        <p:txBody>
          <a:bodyPr>
            <a:normAutofit fontScale="92500" lnSpcReduction="10000"/>
          </a:bodyPr>
          <a:lstStyle/>
          <a:p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Milushkina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Yu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Popov V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Skoblina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 al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use of electronic devices by students, parents and teachers before and after the transition to distant learning.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Bulletin of Russian State Medical University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2020; 3: 77-82.</a:t>
            </a:r>
          </a:p>
          <a:p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Милушкина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О.Ю., Ерёмин А.Л., Попов В.И., и др. Гигиеническая оценка и оптимизация условий труда педагогов в период проведения дистанционного обучения. Медицина труда и промышленная экология. 2020; 60(7): 424-434. </a:t>
            </a:r>
          </a:p>
          <a:p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Маркелова С.В. Роль родителей, учителей, медицинских работников в формировании знаний, умений и навыков безопасного использования электронных устройств старшими школьниками.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Здоровье населения и среда обитания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2020. 8(329): 50-57.</a:t>
            </a:r>
          </a:p>
          <a:p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Попов М.В.,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Либина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И.И., Мелихова Е.П. Оценка влияния гаджетов на психоэмоциональное состояние студентов. Молодежный инновационный вестник. 2019; 8(2): 676-678. </a:t>
            </a:r>
          </a:p>
          <a:p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Milushkina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Yu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Markelova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Skoblina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 al. Evaluation of efficacy of providing hygiene education to schoolchildren and students in the process of development of the safe electronic device use skills.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 tooltip="Посмотреть сведения о документе"/>
              </a:rPr>
              <a:t>Bulletin of Russian State Medical University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2020: 6: 141-146.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894C-8088-485A-A463-F50C20C936C7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3265212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75658" y="1911926"/>
            <a:ext cx="10036826" cy="399929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b="1" spc="1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внимание!!!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894C-8088-485A-A463-F50C20C936C7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4762398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5018" y="1888176"/>
            <a:ext cx="10937173" cy="4275117"/>
          </a:xfrm>
        </p:spPr>
        <p:txBody>
          <a:bodyPr>
            <a:normAutofit/>
          </a:bodyPr>
          <a:lstStyle/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Одной из актуальных проблем современного мира является прогрессирующее ухудшение состояния здоровья населения, связанное с воздействием целого комплекса факторов, в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интенсификацией использования информационно-коммуникационных технологий (ИКТ) и различных электронных устройств (ЭУ).</a:t>
            </a: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Медицинские работники еще со студенческой скамьи сегодня начинают испытывать воздействие на здоровье такого фактора как неконтролируемое использование ЭУ и связанный с этим дефицит двигательной активности, ночного сна, нарушение режима труда и отдыха, возникновение стресса и др.</a:t>
            </a:r>
            <a:endParaRPr lang="ru-RU" sz="2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894C-8088-485A-A463-F50C20C936C7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9643649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данного исследования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показать субъективную оценку студентами-медиками и медицинскими работниками риска, связанного с использованием мобильных электронных устройств.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894C-8088-485A-A463-F50C20C936C7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1402787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и методы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1891" y="1911927"/>
            <a:ext cx="10759044" cy="4275117"/>
          </a:xfrm>
        </p:spPr>
        <p:txBody>
          <a:bodyPr>
            <a:normAutofit/>
          </a:bodyPr>
          <a:lstStyle/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Сотрудниками кафедры гигиены педиатрического факультета ФГАОУ ВО РНИМУ им. Н.И. Пирогова Минздрава России, имеющими сертификат специалиста по специальности «Общая гигиена», «Гигиеническое воспитание», «Эпидемиология», разработаны анкеты, проведен опрос 518 студентов-медиков и 148 врачей.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Риск воздействия каждого изучаемого фактора оценен по шкале от 0 до 10. Использован пакет статистических программ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Statistica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13 PL (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StatSoft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USA). </a:t>
            </a: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Применялись методы параметрической статистики с использовани­ем среднего арифметического (М) и среднего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квадратического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отклонения (σ). Для оценки достоверности различий средних величин ис­пользовался t-критерий Стьюдента (различия считались значимыми при р ≤ 0,05).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894C-8088-485A-A463-F50C20C936C7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8517793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31273" y="2006929"/>
            <a:ext cx="10782795" cy="4168239"/>
          </a:xfrm>
        </p:spPr>
        <p:txBody>
          <a:bodyPr>
            <a:normAutofit/>
          </a:bodyPr>
          <a:lstStyle/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Субъективный риск группы респондентов оценили одинаково: риск от работы с ЭУ студенты-медики оценили на 6,5±0,2 баллов, и врачи на 7,5±2,1 баллов (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-критерий Стьюдента=0,47, 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=0,6); риск от работы с электронными устройствами без перерыва в течение 2 часов и более студенты-медики оценили на 6,3±0,2 балла, и врачи на 7,7±2,1 балла (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-критерий Стьюдента=0,66, 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=0,5).</a:t>
            </a: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 среди студентов-медиков и врачей имеются различия в том сколько из них недооценивают действия факторов риска при работе с ЭУ (оценивают на 5 баллов и менее) и среди студентов таких больше.</a:t>
            </a:r>
            <a:endParaRPr lang="ru-RU" sz="26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894C-8088-485A-A463-F50C20C936C7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0992918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7010" y="410355"/>
            <a:ext cx="9438306" cy="1280890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очков при работе с ЭУ студентами-медиками</a:t>
            </a: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083" y="1944846"/>
            <a:ext cx="10058400" cy="4028442"/>
          </a:xfr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894C-8088-485A-A463-F50C20C936C7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5186913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2744" y="410355"/>
            <a:ext cx="5507573" cy="1204690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оценивают врачи состояние здоровья детей, подростков и молодежи (рис. 2)</a:t>
            </a:r>
          </a:p>
        </p:txBody>
      </p:sp>
      <p:pic>
        <p:nvPicPr>
          <p:cNvPr id="16" name="Объект 1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930" y="1923802"/>
            <a:ext cx="5793203" cy="4104000"/>
          </a:xfrm>
        </p:spPr>
      </p:pic>
      <p:sp>
        <p:nvSpPr>
          <p:cNvPr id="19" name="Заголовок 1"/>
          <p:cNvSpPr txBox="1">
            <a:spLocks/>
          </p:cNvSpPr>
          <p:nvPr/>
        </p:nvSpPr>
        <p:spPr>
          <a:xfrm>
            <a:off x="6139543" y="410355"/>
            <a:ext cx="5272643" cy="120469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оценивают врачи зрение детей, подростков и молодежи  (рис. 3)</a:t>
            </a:r>
          </a:p>
        </p:txBody>
      </p:sp>
      <p:pic>
        <p:nvPicPr>
          <p:cNvPr id="20" name="Объект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8135" y="1923802"/>
            <a:ext cx="6080166" cy="4104000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894C-8088-485A-A463-F50C20C936C7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9140240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23158" y="1769423"/>
            <a:ext cx="10281454" cy="4141799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 практические навыки как у студентов-медиков, так и у врачей не являются оптимальными</a:t>
            </a:r>
            <a:r>
              <a:rPr lang="ru-RU" sz="280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800">
                <a:latin typeface="Times New Roman" panose="02020603050405020304" pitchFamily="18" charset="0"/>
                <a:cs typeface="Times New Roman" panose="02020603050405020304" pitchFamily="18" charset="0"/>
              </a:rPr>
              <a:t>Все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гигиенические основы закладываются еще во время обучения будущих врачей в стенах университета, поэтому очень важно, своевременно начать проводить гигиеническое воспитание, для формирования приверженности здоровому образу жизни у будущих врачей.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894C-8088-485A-A463-F50C20C936C7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1869171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845734"/>
            <a:ext cx="9934897" cy="4023360"/>
          </a:xfrm>
        </p:spPr>
        <p:txBody>
          <a:bodyPr>
            <a:normAutofit/>
          </a:bodyPr>
          <a:lstStyle/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формировать знания, умения и навыки безопасного использования ЭУ у медицинских работников, что будет служить задачам укрепления как их собственного здоровья, так и задачам качественной профилактической работы с пациентами. </a:t>
            </a: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этом решение этой задачи должно начинаться на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ВУЗовском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этапе, когда у студентов-медиков формируются универсальной компетенции УК-7 (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здоровьесбережение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и общепрофессиональной компетенции ОПК-2 (здоровый образ жизни).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894C-8088-485A-A463-F50C20C936C7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4726253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385</TotalTime>
  <Words>824</Words>
  <Application>Microsoft Macintosh PowerPoint</Application>
  <PresentationFormat>Широкоэкранный</PresentationFormat>
  <Paragraphs>45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Calibri</vt:lpstr>
      <vt:lpstr>Calibri Light</vt:lpstr>
      <vt:lpstr>Times New Roman</vt:lpstr>
      <vt:lpstr>Ретро</vt:lpstr>
      <vt:lpstr>Субъективная оценка студентами-медиками и медицинскими работниками факторов риска от использования мобильных электронных устройств</vt:lpstr>
      <vt:lpstr>Актуальность</vt:lpstr>
      <vt:lpstr>Презентация PowerPoint</vt:lpstr>
      <vt:lpstr>Материалы и методы</vt:lpstr>
      <vt:lpstr>Результаты</vt:lpstr>
      <vt:lpstr>Использование очков при работе с ЭУ студентами-медиками</vt:lpstr>
      <vt:lpstr>Как оценивают врачи состояние здоровья детей, подростков и молодежи (рис. 2)</vt:lpstr>
      <vt:lpstr>Заключение</vt:lpstr>
      <vt:lpstr>Рекомендации</vt:lpstr>
      <vt:lpstr>Выводы</vt:lpstr>
      <vt:lpstr>Литература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Иевлева</dc:creator>
  <cp:lastModifiedBy>Microsoft Office User</cp:lastModifiedBy>
  <cp:revision>23</cp:revision>
  <dcterms:created xsi:type="dcterms:W3CDTF">2021-04-01T09:54:54Z</dcterms:created>
  <dcterms:modified xsi:type="dcterms:W3CDTF">2021-04-04T16:38:47Z</dcterms:modified>
</cp:coreProperties>
</file>