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967" r:id="rId1"/>
  </p:sldMasterIdLst>
  <p:notesMasterIdLst>
    <p:notesMasterId r:id="rId21"/>
  </p:notesMasterIdLst>
  <p:sldIdLst>
    <p:sldId id="256" r:id="rId2"/>
    <p:sldId id="260" r:id="rId3"/>
    <p:sldId id="267" r:id="rId4"/>
    <p:sldId id="268" r:id="rId5"/>
    <p:sldId id="259" r:id="rId6"/>
    <p:sldId id="261" r:id="rId7"/>
    <p:sldId id="271" r:id="rId8"/>
    <p:sldId id="269" r:id="rId9"/>
    <p:sldId id="275" r:id="rId10"/>
    <p:sldId id="273" r:id="rId11"/>
    <p:sldId id="276" r:id="rId12"/>
    <p:sldId id="277" r:id="rId13"/>
    <p:sldId id="262" r:id="rId14"/>
    <p:sldId id="278" r:id="rId15"/>
    <p:sldId id="280" r:id="rId16"/>
    <p:sldId id="281" r:id="rId17"/>
    <p:sldId id="282" r:id="rId18"/>
    <p:sldId id="264" r:id="rId19"/>
    <p:sldId id="26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35" autoAdjust="0"/>
    <p:restoredTop sz="94667" autoAdjust="0"/>
  </p:normalViewPr>
  <p:slideViewPr>
    <p:cSldViewPr>
      <p:cViewPr varScale="1">
        <p:scale>
          <a:sx n="62" d="100"/>
          <a:sy n="62" d="100"/>
        </p:scale>
        <p:origin x="192" y="1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1;&#1080;&#1089;&#1090;%20Microsoft%20Excel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2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1;&#1080;&#1089;&#1090;%20Microsoft%20Excel%20(2)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anya9\Desktop\&#1058;&#1088;&#1091;&#1073;&#1077;&#1094;&#1082;&#1086;&#1074;&#1091;\WAI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6048622982133676E-2"/>
          <c:y val="7.8568207333688078E-2"/>
          <c:w val="0.88090627734033256"/>
          <c:h val="0.81282576086711011"/>
        </c:manualLayout>
      </c:layout>
      <c:lineChart>
        <c:grouping val="standard"/>
        <c:varyColors val="0"/>
        <c:ser>
          <c:idx val="1"/>
          <c:order val="0"/>
          <c:tx>
            <c:strRef>
              <c:f>Лист1!$F$2</c:f>
              <c:strCache>
                <c:ptCount val="1"/>
                <c:pt idx="0">
                  <c:v>Столбец2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pPr>
              <a:solidFill>
                <a:srgbClr val="297FD5"/>
              </a:solidFill>
              <a:ln>
                <a:solidFill>
                  <a:srgbClr val="002060"/>
                </a:solidFill>
              </a:ln>
            </c:spPr>
          </c:marker>
          <c:cat>
            <c:numRef>
              <c:f>Лист1!$E$4:$E$18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Лист1!$F$3:$F$18</c:f>
              <c:numCache>
                <c:formatCode>General</c:formatCode>
                <c:ptCount val="16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7</c:v>
                </c:pt>
                <c:pt idx="6">
                  <c:v>16</c:v>
                </c:pt>
                <c:pt idx="7">
                  <c:v>15</c:v>
                </c:pt>
                <c:pt idx="8">
                  <c:v>23</c:v>
                </c:pt>
                <c:pt idx="9">
                  <c:v>35</c:v>
                </c:pt>
                <c:pt idx="10">
                  <c:v>52</c:v>
                </c:pt>
                <c:pt idx="11">
                  <c:v>53</c:v>
                </c:pt>
                <c:pt idx="12">
                  <c:v>69</c:v>
                </c:pt>
                <c:pt idx="13">
                  <c:v>70</c:v>
                </c:pt>
                <c:pt idx="14">
                  <c:v>80</c:v>
                </c:pt>
                <c:pt idx="15">
                  <c:v>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58-D148-873D-D6BCE40EA9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826816"/>
        <c:axId val="41512960"/>
      </c:lineChart>
      <c:catAx>
        <c:axId val="21782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512960"/>
        <c:crosses val="autoZero"/>
        <c:auto val="1"/>
        <c:lblAlgn val="ctr"/>
        <c:lblOffset val="100"/>
        <c:noMultiLvlLbl val="0"/>
      </c:catAx>
      <c:valAx>
        <c:axId val="41512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82681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C942-B641-8EC5-E1CAA392DCED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3-C942-B641-8EC5-E1CAA392DCED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5-C942-B641-8EC5-E1CAA392DCED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7-C942-B641-8EC5-E1CAA392DCED}"/>
              </c:ext>
            </c:extLst>
          </c:dPt>
          <c:dPt>
            <c:idx val="5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C942-B641-8EC5-E1CAA392DCED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B-C942-B641-8EC5-E1CAA392DCED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D-C942-B641-8EC5-E1CAA392DCED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C942-B641-8EC5-E1CAA392DCE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35%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42-B641-8EC5-E1CAA392DCE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о</a:t>
                    </a:r>
                    <a:r>
                      <a:rPr lang="ru-RU"/>
                      <a:t>рганов чувств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42-B641-8EC5-E1CAA392DCE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10%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942-B641-8EC5-E1CAA392DCE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мочеполовой системы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942-B641-8EC5-E1CAA392DCE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сердечно-сосудистой системы</a:t>
                    </a:r>
                    <a:r>
                      <a:rPr lang="ru-RU" dirty="0"/>
                      <a:t>
24%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42-B641-8EC5-E1CAA392DCE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Травмы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42-B641-8EC5-E1CAA392DCE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опорно-двигательного аппарата</a:t>
                    </a:r>
                    <a:r>
                      <a:rPr lang="ru-RU" dirty="0"/>
                      <a:t>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42-B641-8EC5-E1CAA392DCE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Опухоли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942-B641-8EC5-E1CAA392DCED}"/>
                </c:ext>
              </c:extLst>
            </c:dLbl>
            <c:dLbl>
              <c:idx val="8"/>
              <c:layout>
                <c:manualLayout>
                  <c:x val="7.8787620297462849E-2"/>
                  <c:y val="7.1817560727483076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респираторного тракта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942-B641-8EC5-E1CAA392DCED}"/>
                </c:ext>
              </c:extLst>
            </c:dLbl>
            <c:dLbl>
              <c:idx val="9"/>
              <c:layout>
                <c:manualLayout>
                  <c:x val="5.6131780402449691E-2"/>
                  <c:y val="0.122683329426959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крови</a:t>
                    </a:r>
                    <a:r>
                      <a:rPr lang="ru-RU" dirty="0"/>
                      <a:t>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942-B641-8EC5-E1CAA392DCE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Лист2!$R$277:$R$286</c:f>
              <c:strCache>
                <c:ptCount val="10"/>
                <c:pt idx="0">
                  <c:v>эндокрин</c:v>
                </c:pt>
                <c:pt idx="1">
                  <c:v>органы чувств</c:v>
                </c:pt>
                <c:pt idx="2">
                  <c:v>жкт</c:v>
                </c:pt>
                <c:pt idx="3">
                  <c:v>мвс</c:v>
                </c:pt>
                <c:pt idx="4">
                  <c:v>ссс</c:v>
                </c:pt>
                <c:pt idx="5">
                  <c:v>травма</c:v>
                </c:pt>
                <c:pt idx="6">
                  <c:v>ода</c:v>
                </c:pt>
                <c:pt idx="7">
                  <c:v>опухоль</c:v>
                </c:pt>
                <c:pt idx="8">
                  <c:v>респ</c:v>
                </c:pt>
                <c:pt idx="9">
                  <c:v>кровь</c:v>
                </c:pt>
              </c:strCache>
            </c:strRef>
          </c:cat>
          <c:val>
            <c:numRef>
              <c:f>Лист2!$S$277:$S$286</c:f>
              <c:numCache>
                <c:formatCode>General</c:formatCode>
                <c:ptCount val="10"/>
                <c:pt idx="0">
                  <c:v>10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7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942-B641-8EC5-E1CAA392DCE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2702-7E4C-866E-0C8F117648DE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2702-7E4C-866E-0C8F117648DE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5-2702-7E4C-866E-0C8F117648DE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7-2702-7E4C-866E-0C8F117648DE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2702-7E4C-866E-0C8F117648DE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B-2702-7E4C-866E-0C8F117648D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мочевполовойсистемы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02-7E4C-866E-0C8F117648D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 кожи
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02-7E4C-866E-0C8F117648D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02-7E4C-866E-0C8F117648D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702-7E4C-866E-0C8F117648D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 dirty="0"/>
                      <a:t>Заболевания эндокринной системы
36%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702-7E4C-866E-0C8F117648D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702-7E4C-866E-0C8F117648D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Лист2!$Q$319:$Q$324</c:f>
              <c:strCache>
                <c:ptCount val="6"/>
                <c:pt idx="0">
                  <c:v>вмс</c:v>
                </c:pt>
                <c:pt idx="1">
                  <c:v>кожа</c:v>
                </c:pt>
                <c:pt idx="2">
                  <c:v>жкт</c:v>
                </c:pt>
                <c:pt idx="3">
                  <c:v>ссс</c:v>
                </c:pt>
                <c:pt idx="4">
                  <c:v>эндокрин</c:v>
                </c:pt>
                <c:pt idx="5">
                  <c:v>чувств</c:v>
                </c:pt>
              </c:strCache>
            </c:strRef>
          </c:cat>
          <c:val>
            <c:numRef>
              <c:f>Лист2!$R$319:$R$324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702-7E4C-866E-0C8F117648D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CCD0-C046-8B0F-D1CFEC9DE19D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CCD0-C046-8B0F-D1CFEC9DE19D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5-CCD0-C046-8B0F-D1CFEC9DE19D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7-CCD0-C046-8B0F-D1CFEC9DE19D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CCD0-C046-8B0F-D1CFEC9DE19D}"/>
              </c:ext>
            </c:extLst>
          </c:dPt>
          <c:dPt>
            <c:idx val="5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B-CCD0-C046-8B0F-D1CFEC9DE19D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D-CCD0-C046-8B0F-D1CFEC9DE19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D0-C046-8B0F-D1CFEC9DE19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опорно-двигательного аппарата</a:t>
                    </a:r>
                    <a:r>
                      <a:rPr lang="ru-RU"/>
                      <a:t>
12%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D0-C046-8B0F-D1CFEC9DE19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29%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D0-C046-8B0F-D1CFEC9DE19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Травмы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D0-C046-8B0F-D1CFEC9DE19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 ЖКТ</a:t>
                    </a:r>
                    <a:r>
                      <a:rPr lang="ru-RU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D0-C046-8B0F-D1CFEC9DE19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 эндокринной системы</a:t>
                    </a:r>
                    <a:r>
                      <a:rPr lang="ru-RU" dirty="0"/>
                      <a:t>
17%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D0-C046-8B0F-D1CFEC9DE19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мочеполовой системы</a:t>
                    </a:r>
                    <a:r>
                      <a:rPr lang="ru-RU" dirty="0"/>
                      <a:t>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CD0-C046-8B0F-D1CFEC9DE19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кожи</a:t>
                    </a:r>
                    <a:r>
                      <a:rPr lang="ru-RU"/>
                      <a:t>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CD0-C046-8B0F-D1CFEC9DE19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Лист2!$R$340:$R$347</c:f>
              <c:strCache>
                <c:ptCount val="8"/>
                <c:pt idx="0">
                  <c:v>чувств</c:v>
                </c:pt>
                <c:pt idx="1">
                  <c:v>ода</c:v>
                </c:pt>
                <c:pt idx="2">
                  <c:v>ссс</c:v>
                </c:pt>
                <c:pt idx="3">
                  <c:v>травма</c:v>
                </c:pt>
                <c:pt idx="4">
                  <c:v>жкт</c:v>
                </c:pt>
                <c:pt idx="5">
                  <c:v>эндокрин</c:v>
                </c:pt>
                <c:pt idx="6">
                  <c:v>мвп</c:v>
                </c:pt>
                <c:pt idx="7">
                  <c:v>кожа</c:v>
                </c:pt>
              </c:strCache>
            </c:strRef>
          </c:cat>
          <c:val>
            <c:numRef>
              <c:f>Лист2!$S$340:$S$347</c:f>
              <c:numCache>
                <c:formatCode>General</c:formatCode>
                <c:ptCount val="8"/>
                <c:pt idx="0">
                  <c:v>4</c:v>
                </c:pt>
                <c:pt idx="1">
                  <c:v>3</c:v>
                </c:pt>
                <c:pt idx="2">
                  <c:v>7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CD0-C046-8B0F-D1CFEC9DE19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48F2-564A-89AD-63FDE49B5086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48F2-564A-89AD-63FDE49B508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48F2-564A-89AD-63FDE49B5086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7-48F2-564A-89AD-63FDE49B5086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48F2-564A-89AD-63FDE49B5086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B-48F2-564A-89AD-63FDE49B5086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48F2-564A-89AD-63FDE49B5086}"/>
              </c:ext>
            </c:extLst>
          </c:dPt>
          <c:dPt>
            <c:idx val="9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F-48F2-564A-89AD-63FDE49B508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F2-564A-89AD-63FDE49B508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F2-564A-89AD-63FDE49B508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</a:t>
                    </a:r>
                    <a:r>
                      <a:rPr lang="ru-RU" baseline="0"/>
                      <a:t>я опорно-двигательного аппарата</a:t>
                    </a:r>
                    <a:r>
                      <a:rPr lang="ru-RU"/>
                      <a:t>
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F2-564A-89AD-63FDE49B508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11%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8F2-564A-89AD-63FDE49B508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нервной системы</a:t>
                    </a:r>
                    <a:r>
                      <a:rPr lang="ru-RU" dirty="0"/>
                      <a:t>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8F2-564A-89AD-63FDE49B508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F2-564A-89AD-63FDE49B508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мочеполовой системы</a:t>
                    </a:r>
                    <a:r>
                      <a:rPr lang="ru-RU" dirty="0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8F2-564A-89AD-63FDE49B508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респираторного тракта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8F2-564A-89AD-63FDE49B508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 крови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8F2-564A-89AD-63FDE49B508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Заболевания кожи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8F2-564A-89AD-63FDE49B508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Лист2!$T$378:$T$387</c:f>
              <c:strCache>
                <c:ptCount val="10"/>
                <c:pt idx="0">
                  <c:v>эндокрин</c:v>
                </c:pt>
                <c:pt idx="1">
                  <c:v>ссс</c:v>
                </c:pt>
                <c:pt idx="2">
                  <c:v>ода</c:v>
                </c:pt>
                <c:pt idx="3">
                  <c:v>чувств</c:v>
                </c:pt>
                <c:pt idx="4">
                  <c:v>нс</c:v>
                </c:pt>
                <c:pt idx="5">
                  <c:v>жкт</c:v>
                </c:pt>
                <c:pt idx="6">
                  <c:v>мвп</c:v>
                </c:pt>
                <c:pt idx="7">
                  <c:v>респ</c:v>
                </c:pt>
                <c:pt idx="8">
                  <c:v>крови</c:v>
                </c:pt>
                <c:pt idx="9">
                  <c:v>кожа</c:v>
                </c:pt>
              </c:strCache>
            </c:strRef>
          </c:cat>
          <c:val>
            <c:numRef>
              <c:f>Лист2!$U$378:$U$387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10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8F2-564A-89AD-63FDE49B508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A1D2-BC44-BCAA-775A1DB93088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A1D2-BC44-BCAA-775A1DB93088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5-A1D2-BC44-BCAA-775A1DB93088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A1D2-BC44-BCAA-775A1DB93088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9-A1D2-BC44-BCAA-775A1DB9308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D2-BC44-BCAA-775A1DB9308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опорно-двигательного аппарата</a:t>
                    </a:r>
                    <a:r>
                      <a:rPr lang="ru-RU"/>
                      <a:t>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D2-BC44-BCAA-775A1DB9308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31%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D2-BC44-BCAA-775A1DB9308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/>
                      <a:t>Травм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1D2-BC44-BCAA-775A1DB9308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1D2-BC44-BCAA-775A1DB9308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1D2-BC44-BCAA-775A1DB9308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Лист2!$R$392:$R$397</c:f>
              <c:strCache>
                <c:ptCount val="6"/>
                <c:pt idx="0">
                  <c:v>чувств</c:v>
                </c:pt>
                <c:pt idx="1">
                  <c:v>ода</c:v>
                </c:pt>
                <c:pt idx="2">
                  <c:v>ссс</c:v>
                </c:pt>
                <c:pt idx="3">
                  <c:v>травма</c:v>
                </c:pt>
                <c:pt idx="4">
                  <c:v>жкт</c:v>
                </c:pt>
                <c:pt idx="5">
                  <c:v>эндокрин</c:v>
                </c:pt>
              </c:strCache>
            </c:strRef>
          </c:cat>
          <c:val>
            <c:numRef>
              <c:f>Лист2!$S$392:$S$397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1D2-BC44-BCAA-775A1DB9308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19EA-E042-8690-0B40765DCDAA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19EA-E042-8690-0B40765DCDAA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9EA-E042-8690-0B40765DCDAA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19EA-E042-8690-0B40765DCDAA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19EA-E042-8690-0B40765DCDAA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B-19EA-E042-8690-0B40765DCDA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/>
                      <a:t>
28%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EA-E042-8690-0B40765DCD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27%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EA-E042-8690-0B40765DCDAA}"/>
                </c:ext>
              </c:extLst>
            </c:dLbl>
            <c:dLbl>
              <c:idx val="2"/>
              <c:layout>
                <c:manualLayout>
                  <c:x val="0.16502757713829339"/>
                  <c:y val="-0.1686791278062907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мочевыделительной системы</a:t>
                    </a:r>
                    <a:r>
                      <a:rPr lang="ru-RU" dirty="0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EA-E042-8690-0B40765DCDA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кожи</a:t>
                    </a:r>
                    <a:r>
                      <a:rPr lang="ru-RU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EA-E042-8690-0B40765DCDA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18%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EA-E042-8690-0B40765DCDA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 органов</a:t>
                    </a:r>
                    <a:r>
                      <a:rPr lang="ru-RU" baseline="0"/>
                      <a:t> </a:t>
                    </a:r>
                    <a:r>
                      <a:rPr lang="ru-RU"/>
                      <a:t>чувств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EA-E042-8690-0B40765DCDA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Лист2!$S$416:$S$421</c:f>
              <c:strCache>
                <c:ptCount val="6"/>
                <c:pt idx="0">
                  <c:v>ссс</c:v>
                </c:pt>
                <c:pt idx="1">
                  <c:v>эндокрин</c:v>
                </c:pt>
                <c:pt idx="2">
                  <c:v>мвс</c:v>
                </c:pt>
                <c:pt idx="3">
                  <c:v>кожа</c:v>
                </c:pt>
                <c:pt idx="4">
                  <c:v>жкт</c:v>
                </c:pt>
                <c:pt idx="5">
                  <c:v>чувств</c:v>
                </c:pt>
              </c:strCache>
            </c:strRef>
          </c:cat>
          <c:val>
            <c:numRef>
              <c:f>Лист2!$T$416:$T$421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9EA-E042-8690-0B40765DCDA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38888888888889"/>
          <c:y val="0.10550387459091194"/>
          <c:w val="0.81388888888888888"/>
          <c:h val="0.8158697385730466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9DCB-8049-B058-D1CB54488E72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3-9DCB-8049-B058-D1CB54488E72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5-9DCB-8049-B058-D1CB54488E72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7-9DCB-8049-B058-D1CB54488E7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9-9DCB-8049-B058-D1CB54488E72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B-9DCB-8049-B058-D1CB54488E72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D-9DCB-8049-B058-D1CB54488E72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F-9DCB-8049-B058-D1CB54488E72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1-9DCB-8049-B058-D1CB54488E72}"/>
              </c:ext>
            </c:extLst>
          </c:dPt>
          <c:dPt>
            <c:idx val="1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3-9DCB-8049-B058-D1CB54488E72}"/>
              </c:ext>
            </c:extLst>
          </c:dPt>
          <c:dLbls>
            <c:dLbl>
              <c:idx val="0"/>
              <c:layout>
                <c:manualLayout>
                  <c:x val="-0.23404166666666668"/>
                  <c:y val="4.366046833704962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Заболевани</a:t>
                    </a:r>
                    <a:r>
                      <a:rPr lang="ru-RU" baseline="0" dirty="0"/>
                      <a:t>я э</a:t>
                    </a:r>
                    <a:r>
                      <a:rPr lang="ru-RU" dirty="0"/>
                      <a:t>ндокринной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33%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CB-8049-B058-D1CB54488E7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CB-8049-B058-D1CB54488E7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ЖКТ</a:t>
                    </a:r>
                    <a:r>
                      <a:rPr lang="ru-RU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CB-8049-B058-D1CB54488E7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/>
                      <a:t>Заболевания мочеполовой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CB-8049-B058-D1CB54488E7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с</a:t>
                    </a:r>
                    <a:r>
                      <a:rPr lang="ru-RU" dirty="0"/>
                      <a:t>ердечно-сосудистой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24%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CB-8049-B058-D1CB54488E7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dirty="0"/>
                      <a:t>Травмы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DCB-8049-B058-D1CB54488E7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о</a:t>
                    </a:r>
                    <a:r>
                      <a:rPr lang="ru-RU" dirty="0"/>
                      <a:t>порно-двигательного</a:t>
                    </a:r>
                    <a:r>
                      <a:rPr lang="ru-RU" baseline="0" dirty="0"/>
                      <a:t> аппарата</a:t>
                    </a:r>
                    <a:r>
                      <a:rPr lang="ru-RU" dirty="0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DCB-8049-B058-D1CB54488E7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Опухоли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DCB-8049-B058-D1CB54488E7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респираторного тракта</a:t>
                    </a:r>
                    <a:r>
                      <a:rPr lang="ru-RU" dirty="0"/>
                      <a:t>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DCB-8049-B058-D1CB54488E7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крови</a:t>
                    </a:r>
                    <a:r>
                      <a:rPr lang="ru-RU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DCB-8049-B058-D1CB54488E7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</a:t>
                    </a:r>
                    <a:r>
                      <a:rPr lang="ru-RU"/>
                      <a:t>ожи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DCB-8049-B058-D1CB54488E7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Лист2!$Q$206:$Q$216</c:f>
              <c:strCache>
                <c:ptCount val="11"/>
                <c:pt idx="0">
                  <c:v>Эндокринная</c:v>
                </c:pt>
                <c:pt idx="1">
                  <c:v>Органы чувств</c:v>
                </c:pt>
                <c:pt idx="2">
                  <c:v>Пищеварительный тракт</c:v>
                </c:pt>
                <c:pt idx="3">
                  <c:v>Гинекология</c:v>
                </c:pt>
                <c:pt idx="4">
                  <c:v>ССС</c:v>
                </c:pt>
                <c:pt idx="5">
                  <c:v>травма</c:v>
                </c:pt>
                <c:pt idx="6">
                  <c:v>ода</c:v>
                </c:pt>
                <c:pt idx="7">
                  <c:v>опухоли</c:v>
                </c:pt>
                <c:pt idx="8">
                  <c:v>легкие</c:v>
                </c:pt>
                <c:pt idx="9">
                  <c:v>кровь </c:v>
                </c:pt>
                <c:pt idx="10">
                  <c:v>кожа</c:v>
                </c:pt>
              </c:strCache>
            </c:strRef>
          </c:cat>
          <c:val>
            <c:numRef>
              <c:f>Лист2!$R$206:$R$216</c:f>
              <c:numCache>
                <c:formatCode>General</c:formatCode>
                <c:ptCount val="11"/>
                <c:pt idx="0">
                  <c:v>15</c:v>
                </c:pt>
                <c:pt idx="1">
                  <c:v>2</c:v>
                </c:pt>
                <c:pt idx="2">
                  <c:v>6</c:v>
                </c:pt>
                <c:pt idx="3">
                  <c:v>3</c:v>
                </c:pt>
                <c:pt idx="4">
                  <c:v>11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9DCB-8049-B058-D1CB54488E7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7837-A145-8E39-68F4F9F803A6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7837-A145-8E39-68F4F9F803A6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5-7837-A145-8E39-68F4F9F803A6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7837-A145-8E39-68F4F9F803A6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9-7837-A145-8E39-68F4F9F803A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37-A145-8E39-68F4F9F803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опорно-двигательного аппарата</a:t>
                    </a:r>
                    <a:r>
                      <a:rPr lang="ru-RU"/>
                      <a:t>
23%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37-A145-8E39-68F4F9F803A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31%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37-A145-8E39-68F4F9F803A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/>
                      <a:t>Травм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837-A145-8E39-68F4F9F803A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37-A145-8E39-68F4F9F803A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37-A145-8E39-68F4F9F803A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Лист2!$R$392:$R$397</c:f>
              <c:strCache>
                <c:ptCount val="6"/>
                <c:pt idx="0">
                  <c:v>чувств</c:v>
                </c:pt>
                <c:pt idx="1">
                  <c:v>ода</c:v>
                </c:pt>
                <c:pt idx="2">
                  <c:v>ссс</c:v>
                </c:pt>
                <c:pt idx="3">
                  <c:v>травма</c:v>
                </c:pt>
                <c:pt idx="4">
                  <c:v>жкт</c:v>
                </c:pt>
                <c:pt idx="5">
                  <c:v>эндокрин</c:v>
                </c:pt>
              </c:strCache>
            </c:strRef>
          </c:cat>
          <c:val>
            <c:numRef>
              <c:f>Лист2!$S$392:$S$397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7837-A145-8E39-68F4F9F803A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1B32-A641-B977-B6345D1A1E7F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3-1B32-A641-B977-B6345D1A1E7F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5-1B32-A641-B977-B6345D1A1E7F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7-1B32-A641-B977-B6345D1A1E7F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1B32-A641-B977-B6345D1A1E7F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B-1B32-A641-B977-B6345D1A1E7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мочевполовойсистемы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32-A641-B977-B6345D1A1E7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 кожи
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32-A641-B977-B6345D1A1E7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14%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32-A641-B977-B6345D1A1E7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B32-A641-B977-B6345D1A1E7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 dirty="0"/>
                      <a:t>Заболевания эндокринной системы
36%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B32-A641-B977-B6345D1A1E7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B32-A641-B977-B6345D1A1E7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Лист2!$Q$319:$Q$324</c:f>
              <c:strCache>
                <c:ptCount val="6"/>
                <c:pt idx="0">
                  <c:v>вмс</c:v>
                </c:pt>
                <c:pt idx="1">
                  <c:v>кожа</c:v>
                </c:pt>
                <c:pt idx="2">
                  <c:v>жкт</c:v>
                </c:pt>
                <c:pt idx="3">
                  <c:v>ссс</c:v>
                </c:pt>
                <c:pt idx="4">
                  <c:v>эндокрин</c:v>
                </c:pt>
                <c:pt idx="5">
                  <c:v>чувств</c:v>
                </c:pt>
              </c:strCache>
            </c:strRef>
          </c:cat>
          <c:val>
            <c:numRef>
              <c:f>Лист2!$R$319:$R$324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B32-A641-B977-B6345D1A1E7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F0A4-ED48-9D98-551A98D45B6C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F0A4-ED48-9D98-551A98D45B6C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F0A4-ED48-9D98-551A98D45B6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F0A4-ED48-9D98-551A98D45B6C}"/>
              </c:ext>
            </c:extLst>
          </c:dPt>
          <c:dPt>
            <c:idx val="4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F0A4-ED48-9D98-551A98D45B6C}"/>
              </c:ext>
            </c:extLst>
          </c:dPt>
          <c:dPt>
            <c:idx val="5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B-F0A4-ED48-9D98-551A98D45B6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/>
                      <a:t>
28%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A4-ED48-9D98-551A98D45B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27%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A4-ED48-9D98-551A98D45B6C}"/>
                </c:ext>
              </c:extLst>
            </c:dLbl>
            <c:dLbl>
              <c:idx val="2"/>
              <c:layout>
                <c:manualLayout>
                  <c:x val="0.16502757713829339"/>
                  <c:y val="-0.1686791278062907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мочевыделительной системы</a:t>
                    </a:r>
                    <a:r>
                      <a:rPr lang="ru-RU" dirty="0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0A4-ED48-9D98-551A98D45B6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кожи</a:t>
                    </a:r>
                    <a:r>
                      <a:rPr lang="ru-RU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0A4-ED48-9D98-551A98D45B6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18%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0A4-ED48-9D98-551A98D45B6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 органов</a:t>
                    </a:r>
                    <a:r>
                      <a:rPr lang="ru-RU" baseline="0"/>
                      <a:t> </a:t>
                    </a:r>
                    <a:r>
                      <a:rPr lang="ru-RU"/>
                      <a:t>чувств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0A4-ED48-9D98-551A98D45B6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Лист2!$S$416:$S$421</c:f>
              <c:strCache>
                <c:ptCount val="6"/>
                <c:pt idx="0">
                  <c:v>ссс</c:v>
                </c:pt>
                <c:pt idx="1">
                  <c:v>эндокрин</c:v>
                </c:pt>
                <c:pt idx="2">
                  <c:v>мвс</c:v>
                </c:pt>
                <c:pt idx="3">
                  <c:v>кожа</c:v>
                </c:pt>
                <c:pt idx="4">
                  <c:v>жкт</c:v>
                </c:pt>
                <c:pt idx="5">
                  <c:v>чувств</c:v>
                </c:pt>
              </c:strCache>
            </c:strRef>
          </c:cat>
          <c:val>
            <c:numRef>
              <c:f>Лист2!$T$416:$T$421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0A4-ED48-9D98-551A98D45B6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pPr lvl="0" algn="ctr" rtl="0">
                      <a:defRPr sz="10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0" i="0" u="none" strike="noStrike" baseline="0" dirty="0">
                        <a:effectLst/>
                      </a:rPr>
                      <a:t>Не планируют работать по достижении пенсионного возраста</a:t>
                    </a:r>
                  </a:p>
                  <a:p>
                    <a:pPr lvl="0" algn="ctr" rtl="0">
                      <a:defRPr sz="10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24%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57-ED41-BC4C-972187C1EC81}"/>
                </c:ext>
              </c:extLst>
            </c:dLbl>
            <c:dLbl>
              <c:idx val="1"/>
              <c:layout>
                <c:manualLayout>
                  <c:x val="0.25015529308836393"/>
                  <c:y val="-0.38319444444444445"/>
                </c:manualLayout>
              </c:layout>
              <c:tx>
                <c:rich>
                  <a:bodyPr/>
                  <a:lstStyle/>
                  <a:p>
                    <a:r>
                      <a:rPr lang="ru-RU" sz="1400" b="0" i="0" u="none" strike="noStrike" baseline="0" dirty="0">
                        <a:effectLst/>
                      </a:rPr>
                      <a:t>Планируют работать по достижении пенсионного возраста</a:t>
                    </a:r>
                    <a:br>
                      <a:rPr lang="ru-RU" sz="1400" b="0" i="0" u="none" strike="noStrike" baseline="0" dirty="0">
                        <a:effectLst/>
                      </a:rPr>
                    </a:br>
                    <a:r>
                      <a:rPr lang="en-US" sz="1400" dirty="0"/>
                      <a:t>76%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57-ED41-BC4C-972187C1EC8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Лист2!$T$2:$T$3</c:f>
              <c:numCache>
                <c:formatCode>General</c:formatCode>
                <c:ptCount val="2"/>
                <c:pt idx="0">
                  <c:v>10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57-ED41-BC4C-972187C1EC8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B6E9-9C4F-BC03-92CF5517E1B5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B6E9-9C4F-BC03-92CF5517E1B5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B6E9-9C4F-BC03-92CF5517E1B5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7-B6E9-9C4F-BC03-92CF5517E1B5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9-B6E9-9C4F-BC03-92CF5517E1B5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B-B6E9-9C4F-BC03-92CF5517E1B5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B6E9-9C4F-BC03-92CF5517E1B5}"/>
              </c:ext>
            </c:extLst>
          </c:dPt>
          <c:dPt>
            <c:idx val="9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F-B6E9-9C4F-BC03-92CF5517E1B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эндокринной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E9-9C4F-BC03-92CF5517E1B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E9-9C4F-BC03-92CF5517E1B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</a:t>
                    </a:r>
                    <a:r>
                      <a:rPr lang="ru-RU" baseline="0"/>
                      <a:t>я опорно-двигательного аппарата</a:t>
                    </a:r>
                    <a:r>
                      <a:rPr lang="ru-RU"/>
                      <a:t>
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E9-9C4F-BC03-92CF5517E1B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11%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E9-9C4F-BC03-92CF5517E1B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нервной системы</a:t>
                    </a:r>
                    <a:r>
                      <a:rPr lang="ru-RU" dirty="0"/>
                      <a:t>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6E9-9C4F-BC03-92CF5517E1B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ЖКТ</a:t>
                    </a:r>
                    <a:r>
                      <a:rPr lang="ru-RU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6E9-9C4F-BC03-92CF5517E1B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мочеполовой системы</a:t>
                    </a:r>
                    <a:r>
                      <a:rPr lang="ru-RU" dirty="0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6E9-9C4F-BC03-92CF5517E1B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респираторного тракта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6E9-9C4F-BC03-92CF5517E1B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 крови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6E9-9C4F-BC03-92CF5517E1B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Заболевания кожи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6E9-9C4F-BC03-92CF5517E1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Лист2!$T$378:$T$387</c:f>
              <c:strCache>
                <c:ptCount val="10"/>
                <c:pt idx="0">
                  <c:v>эндокрин</c:v>
                </c:pt>
                <c:pt idx="1">
                  <c:v>ссс</c:v>
                </c:pt>
                <c:pt idx="2">
                  <c:v>ода</c:v>
                </c:pt>
                <c:pt idx="3">
                  <c:v>чувств</c:v>
                </c:pt>
                <c:pt idx="4">
                  <c:v>нс</c:v>
                </c:pt>
                <c:pt idx="5">
                  <c:v>жкт</c:v>
                </c:pt>
                <c:pt idx="6">
                  <c:v>мвп</c:v>
                </c:pt>
                <c:pt idx="7">
                  <c:v>респ</c:v>
                </c:pt>
                <c:pt idx="8">
                  <c:v>крови</c:v>
                </c:pt>
                <c:pt idx="9">
                  <c:v>кожа</c:v>
                </c:pt>
              </c:strCache>
            </c:strRef>
          </c:cat>
          <c:val>
            <c:numRef>
              <c:f>Лист2!$U$378:$U$387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10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6E9-9C4F-BC03-92CF5517E1B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244666701783037E-2"/>
          <c:y val="9.3481453915942342E-2"/>
          <c:w val="0.8175106665964339"/>
          <c:h val="0.8130370921681153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9792-3C4E-8820-CDEAADC85834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9792-3C4E-8820-CDEAADC85834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9792-3C4E-8820-CDEAADC85834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7-9792-3C4E-8820-CDEAADC85834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9-9792-3C4E-8820-CDEAADC85834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9792-3C4E-8820-CDEAADC85834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D-9792-3C4E-8820-CDEAADC85834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9792-3C4E-8820-CDEAADC85834}"/>
              </c:ext>
            </c:extLst>
          </c:dPt>
          <c:dPt>
            <c:idx val="9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11-9792-3C4E-8820-CDEAADC85834}"/>
              </c:ext>
            </c:extLst>
          </c:dPt>
          <c:dPt>
            <c:idx val="1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3-9792-3C4E-8820-CDEAADC85834}"/>
              </c:ext>
            </c:extLst>
          </c:dPt>
          <c:dLbls>
            <c:dLbl>
              <c:idx val="0"/>
              <c:layout>
                <c:manualLayout>
                  <c:x val="0.22936556796333851"/>
                  <c:y val="0.1272270295660923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мочеполовой системы</a:t>
                    </a:r>
                    <a:r>
                      <a:rPr lang="ru-RU" dirty="0"/>
                      <a:t>
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92-3C4E-8820-CDEAADC8583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30%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92-3C4E-8820-CDEAADC8583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 эндокринной системы</a:t>
                    </a:r>
                    <a:r>
                      <a:rPr lang="ru-RU" dirty="0"/>
                      <a:t>
25%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792-3C4E-8820-CDEAADC8583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 
12%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792-3C4E-8820-CDEAADC85834}"/>
                </c:ext>
              </c:extLst>
            </c:dLbl>
            <c:dLbl>
              <c:idx val="4"/>
              <c:layout>
                <c:manualLayout>
                  <c:x val="1.398036062313993E-3"/>
                  <c:y val="-4.9141427521069418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 опорно-двигательного аппарата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792-3C4E-8820-CDEAADC8583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ЖКТ</a:t>
                    </a:r>
                    <a:r>
                      <a:rPr lang="ru-RU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792-3C4E-8820-CDEAADC85834}"/>
                </c:ext>
              </c:extLst>
            </c:dLbl>
            <c:dLbl>
              <c:idx val="6"/>
              <c:layout>
                <c:manualLayout>
                  <c:x val="3.6298114909531459E-3"/>
                  <c:y val="7.598043134344578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нервной </a:t>
                    </a:r>
                    <a:r>
                      <a:rPr lang="ru-RU"/>
                      <a:t>системы</a:t>
                    </a:r>
                    <a:r>
                      <a:rPr lang="ru-RU" baseline="0"/>
                      <a:t> </a:t>
                    </a:r>
                    <a:r>
                      <a:rPr lang="ru-RU"/>
                      <a:t>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792-3C4E-8820-CDEAADC8583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 dirty="0"/>
                      <a:t>Заболевания респираторного тракта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792-3C4E-8820-CDEAADC8583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 крови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792-3C4E-8820-CDEAADC8583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Опухоли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792-3C4E-8820-CDEAADC8583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ru-RU"/>
                      <a:t>Заболевания кожи
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792-3C4E-8820-CDEAADC8583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Лист2!$R$239:$R$249</c:f>
              <c:strCache>
                <c:ptCount val="11"/>
                <c:pt idx="0">
                  <c:v>мпс</c:v>
                </c:pt>
                <c:pt idx="1">
                  <c:v>ссс</c:v>
                </c:pt>
                <c:pt idx="2">
                  <c:v>эндокрин</c:v>
                </c:pt>
                <c:pt idx="3">
                  <c:v>органы чувств </c:v>
                </c:pt>
                <c:pt idx="4">
                  <c:v>ода</c:v>
                </c:pt>
                <c:pt idx="5">
                  <c:v>пищеварительный тракт </c:v>
                </c:pt>
                <c:pt idx="6">
                  <c:v>нс</c:v>
                </c:pt>
                <c:pt idx="7">
                  <c:v>бронхиальн</c:v>
                </c:pt>
                <c:pt idx="8">
                  <c:v>крови</c:v>
                </c:pt>
                <c:pt idx="9">
                  <c:v>опухоль</c:v>
                </c:pt>
                <c:pt idx="10">
                  <c:v>кожа</c:v>
                </c:pt>
              </c:strCache>
            </c:strRef>
          </c:cat>
          <c:val>
            <c:numRef>
              <c:f>Лист2!$S$239:$S$249</c:f>
              <c:numCache>
                <c:formatCode>General</c:formatCode>
                <c:ptCount val="11"/>
                <c:pt idx="0">
                  <c:v>4</c:v>
                </c:pt>
                <c:pt idx="1">
                  <c:v>20</c:v>
                </c:pt>
                <c:pt idx="2">
                  <c:v>17</c:v>
                </c:pt>
                <c:pt idx="3">
                  <c:v>8</c:v>
                </c:pt>
                <c:pt idx="4">
                  <c:v>3</c:v>
                </c:pt>
                <c:pt idx="5">
                  <c:v>9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9792-3C4E-8820-CDEAADC8583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Нет заболеваний</a:t>
                    </a:r>
                  </a:p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7C-4D42-B143-4BCB7002462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Имеются заболевания</a:t>
                    </a:r>
                  </a:p>
                  <a:p>
                    <a:r>
                      <a:rPr lang="en-US"/>
                      <a:t>43%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7C-4D42-B143-4BCB700246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Лист2!$Q$117:$Q$118</c:f>
              <c:numCache>
                <c:formatCode>General</c:formatCode>
                <c:ptCount val="2"/>
                <c:pt idx="0">
                  <c:v>35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7C-4D42-B143-4BCB7002462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Нет заболеваний</a:t>
                    </a:r>
                  </a:p>
                  <a:p>
                    <a:r>
                      <a:rPr lang="en-US"/>
                      <a:t>60%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22-C748-9D82-39D86D5E1A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/>
                      <a:t>Имеются заболевания</a:t>
                    </a:r>
                  </a:p>
                  <a:p>
                    <a:r>
                      <a:rPr lang="en-US" dirty="0"/>
                      <a:t>40%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22-C748-9D82-39D86D5E1A3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Лист2!$S$147:$S$148</c:f>
              <c:numCache>
                <c:formatCode>General</c:formatCode>
                <c:ptCount val="2"/>
                <c:pt idx="0">
                  <c:v>25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22-C748-9D82-39D86D5E1A3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Нет заболеваний</a:t>
                    </a:r>
                  </a:p>
                  <a:p>
                    <a:r>
                      <a:rPr lang="en-US"/>
                      <a:t>66%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0E-2340-BE2C-B8B083E0D2B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Имеются заболевания</a:t>
                    </a:r>
                  </a:p>
                  <a:p>
                    <a:r>
                      <a:rPr lang="en-US"/>
                      <a:t>34%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0E-2340-BE2C-B8B083E0D2B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Лист2!$T$166:$T$167</c:f>
              <c:numCache>
                <c:formatCode>General</c:formatCode>
                <c:ptCount val="2"/>
                <c:pt idx="0">
                  <c:v>21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0E-2340-BE2C-B8B083E0D2B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ru-RU"/>
                      <a:t>Нет заболеваний</a:t>
                    </a:r>
                  </a:p>
                  <a:p>
                    <a:r>
                      <a:rPr lang="en-US"/>
                      <a:t>40%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E2-8D48-A1F2-62739B3D678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Имеются заболевания</a:t>
                    </a:r>
                  </a:p>
                  <a:p>
                    <a:r>
                      <a:rPr lang="en-US"/>
                      <a:t>60%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E2-8D48-A1F2-62739B3D67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Лист2!$W$172:$W$173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E2-8D48-A1F2-62739B3D678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38888888888889"/>
          <c:y val="0.10550387459091194"/>
          <c:w val="0.81388888888888888"/>
          <c:h val="0.8158697385730466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18A5-7F42-9E7E-828887DD744E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3-18A5-7F42-9E7E-828887DD744E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5-18A5-7F42-9E7E-828887DD744E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7-18A5-7F42-9E7E-828887DD744E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9-18A5-7F42-9E7E-828887DD744E}"/>
              </c:ext>
            </c:extLst>
          </c:dPt>
          <c:dPt>
            <c:idx val="6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B-18A5-7F42-9E7E-828887DD744E}"/>
              </c:ext>
            </c:extLst>
          </c:dPt>
          <c:dPt>
            <c:idx val="7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0D-18A5-7F42-9E7E-828887DD744E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F-18A5-7F42-9E7E-828887DD744E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11-18A5-7F42-9E7E-828887DD744E}"/>
              </c:ext>
            </c:extLst>
          </c:dPt>
          <c:dPt>
            <c:idx val="1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3-18A5-7F42-9E7E-828887DD744E}"/>
              </c:ext>
            </c:extLst>
          </c:dPt>
          <c:dLbls>
            <c:dLbl>
              <c:idx val="0"/>
              <c:layout>
                <c:manualLayout>
                  <c:x val="-0.23404166666666668"/>
                  <c:y val="4.366046833704962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Заболевани</a:t>
                    </a:r>
                    <a:r>
                      <a:rPr lang="ru-RU" baseline="0" dirty="0"/>
                      <a:t>я э</a:t>
                    </a:r>
                    <a:r>
                      <a:rPr lang="ru-RU" dirty="0"/>
                      <a:t>ндокринной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33%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A5-7F42-9E7E-828887DD74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A5-7F42-9E7E-828887DD74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ЖКТ</a:t>
                    </a:r>
                    <a:r>
                      <a:rPr lang="ru-RU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5-7F42-9E7E-828887DD744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/>
                      <a:t>Заболевания мочеполовой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5-7F42-9E7E-828887DD744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с</a:t>
                    </a:r>
                    <a:r>
                      <a:rPr lang="ru-RU" dirty="0"/>
                      <a:t>ердечно-сосудистой</a:t>
                    </a:r>
                    <a:r>
                      <a:rPr lang="ru-RU" baseline="0" dirty="0"/>
                      <a:t> системы</a:t>
                    </a:r>
                    <a:r>
                      <a:rPr lang="ru-RU" dirty="0"/>
                      <a:t>
24%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5-7F42-9E7E-828887DD744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dirty="0"/>
                      <a:t>Травмы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8A5-7F42-9E7E-828887DD744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о</a:t>
                    </a:r>
                    <a:r>
                      <a:rPr lang="ru-RU" dirty="0"/>
                      <a:t>порно-двигательного</a:t>
                    </a:r>
                    <a:r>
                      <a:rPr lang="ru-RU" baseline="0" dirty="0"/>
                      <a:t> аппарата</a:t>
                    </a:r>
                    <a:r>
                      <a:rPr lang="ru-RU" dirty="0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5-7F42-9E7E-828887DD744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/>
                      <a:t>Опухоли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8A5-7F42-9E7E-828887DD744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респираторного тракта</a:t>
                    </a:r>
                    <a:r>
                      <a:rPr lang="ru-RU" dirty="0"/>
                      <a:t>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8A5-7F42-9E7E-828887DD744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крови</a:t>
                    </a:r>
                    <a:r>
                      <a:rPr lang="ru-RU"/>
                      <a:t>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8A5-7F42-9E7E-828887DD744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к</a:t>
                    </a:r>
                    <a:r>
                      <a:rPr lang="ru-RU"/>
                      <a:t>ожи
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8A5-7F42-9E7E-828887DD744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Лист2!$Q$206:$Q$216</c:f>
              <c:strCache>
                <c:ptCount val="11"/>
                <c:pt idx="0">
                  <c:v>Эндокринная</c:v>
                </c:pt>
                <c:pt idx="1">
                  <c:v>Органы чувств</c:v>
                </c:pt>
                <c:pt idx="2">
                  <c:v>Пищеварительный тракт</c:v>
                </c:pt>
                <c:pt idx="3">
                  <c:v>Гинекология</c:v>
                </c:pt>
                <c:pt idx="4">
                  <c:v>ССС</c:v>
                </c:pt>
                <c:pt idx="5">
                  <c:v>травма</c:v>
                </c:pt>
                <c:pt idx="6">
                  <c:v>ода</c:v>
                </c:pt>
                <c:pt idx="7">
                  <c:v>опухоли</c:v>
                </c:pt>
                <c:pt idx="8">
                  <c:v>легкие</c:v>
                </c:pt>
                <c:pt idx="9">
                  <c:v>кровь </c:v>
                </c:pt>
                <c:pt idx="10">
                  <c:v>кожа</c:v>
                </c:pt>
              </c:strCache>
            </c:strRef>
          </c:cat>
          <c:val>
            <c:numRef>
              <c:f>Лист2!$R$206:$R$216</c:f>
              <c:numCache>
                <c:formatCode>General</c:formatCode>
                <c:ptCount val="11"/>
                <c:pt idx="0">
                  <c:v>15</c:v>
                </c:pt>
                <c:pt idx="1">
                  <c:v>2</c:v>
                </c:pt>
                <c:pt idx="2">
                  <c:v>6</c:v>
                </c:pt>
                <c:pt idx="3">
                  <c:v>3</c:v>
                </c:pt>
                <c:pt idx="4">
                  <c:v>11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8A5-7F42-9E7E-828887DD744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244666701783037E-2"/>
          <c:y val="9.3481453915942342E-2"/>
          <c:w val="0.8175106665964339"/>
          <c:h val="0.8130370921681153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7E1B-9F4E-9656-C3E63956CE2E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7E1B-9F4E-9656-C3E63956CE2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7E1B-9F4E-9656-C3E63956CE2E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7-7E1B-9F4E-9656-C3E63956CE2E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9-7E1B-9F4E-9656-C3E63956CE2E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7E1B-9F4E-9656-C3E63956CE2E}"/>
              </c:ext>
            </c:extLst>
          </c:dPt>
          <c:dPt>
            <c:idx val="7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D-7E1B-9F4E-9656-C3E63956CE2E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F-7E1B-9F4E-9656-C3E63956CE2E}"/>
              </c:ext>
            </c:extLst>
          </c:dPt>
          <c:dPt>
            <c:idx val="9"/>
            <c:bubble3D val="0"/>
            <c:spPr>
              <a:solidFill>
                <a:schemeClr val="tx1"/>
              </a:solidFill>
            </c:spPr>
            <c:extLst>
              <c:ext xmlns:c16="http://schemas.microsoft.com/office/drawing/2014/chart" uri="{C3380CC4-5D6E-409C-BE32-E72D297353CC}">
                <c16:uniqueId val="{00000011-7E1B-9F4E-9656-C3E63956CE2E}"/>
              </c:ext>
            </c:extLst>
          </c:dPt>
          <c:dPt>
            <c:idx val="1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13-7E1B-9F4E-9656-C3E63956CE2E}"/>
              </c:ext>
            </c:extLst>
          </c:dPt>
          <c:dLbls>
            <c:dLbl>
              <c:idx val="0"/>
              <c:layout>
                <c:manualLayout>
                  <c:x val="0.22936556796333851"/>
                  <c:y val="0.1272270295660923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мочеполовой системы</a:t>
                    </a:r>
                    <a:r>
                      <a:rPr lang="ru-RU" dirty="0"/>
                      <a:t>
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1B-9F4E-9656-C3E63956CE2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сердечно-сосудистой системы</a:t>
                    </a:r>
                    <a:r>
                      <a:rPr lang="ru-RU" dirty="0"/>
                      <a:t>
30%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E1B-9F4E-9656-C3E63956CE2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/>
                      <a:t>Заболевания эндокринной системы</a:t>
                    </a:r>
                    <a:r>
                      <a:rPr lang="ru-RU" dirty="0"/>
                      <a:t>
25%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E1B-9F4E-9656-C3E63956CE2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/>
                      <a:t>Заболевания органов чувств 
12%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E1B-9F4E-9656-C3E63956CE2E}"/>
                </c:ext>
              </c:extLst>
            </c:dLbl>
            <c:dLbl>
              <c:idx val="4"/>
              <c:layout>
                <c:manualLayout>
                  <c:x val="1.398036062313993E-3"/>
                  <c:y val="-4.9141427521069418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 опорно-двигательного аппарата
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E1B-9F4E-9656-C3E63956CE2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dirty="0"/>
                      <a:t>Заболевания</a:t>
                    </a:r>
                    <a:r>
                      <a:rPr lang="ru-RU" baseline="0" dirty="0"/>
                      <a:t> ЖКТ</a:t>
                    </a:r>
                    <a:r>
                      <a:rPr lang="ru-RU" dirty="0"/>
                      <a:t>
13%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E1B-9F4E-9656-C3E63956CE2E}"/>
                </c:ext>
              </c:extLst>
            </c:dLbl>
            <c:dLbl>
              <c:idx val="6"/>
              <c:layout>
                <c:manualLayout>
                  <c:x val="3.6298114909531459E-3"/>
                  <c:y val="7.598043134344578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Заболевания</a:t>
                    </a:r>
                    <a:r>
                      <a:rPr lang="ru-RU" baseline="0"/>
                      <a:t> нервной </a:t>
                    </a:r>
                    <a:r>
                      <a:rPr lang="ru-RU"/>
                      <a:t>системы</a:t>
                    </a:r>
                    <a:r>
                      <a:rPr lang="ru-RU" baseline="0"/>
                      <a:t> </a:t>
                    </a:r>
                    <a:r>
                      <a:rPr lang="ru-RU"/>
                      <a:t>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E1B-9F4E-9656-C3E63956CE2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 dirty="0"/>
                      <a:t>Заболевания респираторного тракта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E1B-9F4E-9656-C3E63956CE2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/>
                      <a:t>Заболевания крови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E1B-9F4E-9656-C3E63956CE2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ru-RU"/>
                      <a:t>Опухоли
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E1B-9F4E-9656-C3E63956CE2E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ru-RU"/>
                      <a:t>Заболевания кожи
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E1B-9F4E-9656-C3E63956CE2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Лист2!$R$239:$R$249</c:f>
              <c:strCache>
                <c:ptCount val="11"/>
                <c:pt idx="0">
                  <c:v>мпс</c:v>
                </c:pt>
                <c:pt idx="1">
                  <c:v>ссс</c:v>
                </c:pt>
                <c:pt idx="2">
                  <c:v>эндокрин</c:v>
                </c:pt>
                <c:pt idx="3">
                  <c:v>органы чувств </c:v>
                </c:pt>
                <c:pt idx="4">
                  <c:v>ода</c:v>
                </c:pt>
                <c:pt idx="5">
                  <c:v>пищеварительный тракт </c:v>
                </c:pt>
                <c:pt idx="6">
                  <c:v>нс</c:v>
                </c:pt>
                <c:pt idx="7">
                  <c:v>бронхиальн</c:v>
                </c:pt>
                <c:pt idx="8">
                  <c:v>крови</c:v>
                </c:pt>
                <c:pt idx="9">
                  <c:v>опухоль</c:v>
                </c:pt>
                <c:pt idx="10">
                  <c:v>кожа</c:v>
                </c:pt>
              </c:strCache>
            </c:strRef>
          </c:cat>
          <c:val>
            <c:numRef>
              <c:f>Лист2!$S$239:$S$249</c:f>
              <c:numCache>
                <c:formatCode>General</c:formatCode>
                <c:ptCount val="11"/>
                <c:pt idx="0">
                  <c:v>4</c:v>
                </c:pt>
                <c:pt idx="1">
                  <c:v>20</c:v>
                </c:pt>
                <c:pt idx="2">
                  <c:v>17</c:v>
                </c:pt>
                <c:pt idx="3">
                  <c:v>8</c:v>
                </c:pt>
                <c:pt idx="4">
                  <c:v>3</c:v>
                </c:pt>
                <c:pt idx="5">
                  <c:v>9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E1B-9F4E-9656-C3E63956CE2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FAD9EFEC-D107-F745-BD35-CDB7DCE83C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196F6D-C296-D24E-B4B9-5BC708C68F9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648154E-ECA2-0441-A20B-B9CCBA0171B0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43BF7C95-21DF-D445-BEE4-5C7DAF64F1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C03C6B4-21B0-6C46-AEE7-39FD625B64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052939-E211-324C-8310-0A3042DA0F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118FEF-E030-2740-8492-D9370C0A7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95BCBB-19BC-DD44-809E-4C1018BAE9B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>
            <a:extLst>
              <a:ext uri="{FF2B5EF4-FFF2-40B4-BE49-F238E27FC236}">
                <a16:creationId xmlns:a16="http://schemas.microsoft.com/office/drawing/2014/main" id="{0290792D-C700-F643-ADAD-352F8ACFF8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>
            <a:extLst>
              <a:ext uri="{FF2B5EF4-FFF2-40B4-BE49-F238E27FC236}">
                <a16:creationId xmlns:a16="http://schemas.microsoft.com/office/drawing/2014/main" id="{BBF0D0E5-1724-A541-836B-1709374AE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20484" name="Номер слайда 3">
            <a:extLst>
              <a:ext uri="{FF2B5EF4-FFF2-40B4-BE49-F238E27FC236}">
                <a16:creationId xmlns:a16="http://schemas.microsoft.com/office/drawing/2014/main" id="{1B1E2057-6320-3B4B-B4AF-900DAA00E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D4E6B9-9532-384C-B017-6242E2DE947F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>
            <a:extLst>
              <a:ext uri="{FF2B5EF4-FFF2-40B4-BE49-F238E27FC236}">
                <a16:creationId xmlns:a16="http://schemas.microsoft.com/office/drawing/2014/main" id="{EAD69D0D-B8B2-4545-BDFE-C6A7FC2696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>
            <a:extLst>
              <a:ext uri="{FF2B5EF4-FFF2-40B4-BE49-F238E27FC236}">
                <a16:creationId xmlns:a16="http://schemas.microsoft.com/office/drawing/2014/main" id="{BF5E770F-44DC-1B44-9504-624236EB85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1508" name="Номер слайда 3">
            <a:extLst>
              <a:ext uri="{FF2B5EF4-FFF2-40B4-BE49-F238E27FC236}">
                <a16:creationId xmlns:a16="http://schemas.microsoft.com/office/drawing/2014/main" id="{AF41AAD6-A4D2-D740-A04D-01D2B6A128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89EA2EF-4641-B642-B028-96B80720247E}" type="slidenum">
              <a:rPr lang="ru-RU" altLang="ru-RU"/>
              <a:pPr eaLnBrk="1" hangingPunct="1"/>
              <a:t>10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>
            <a:extLst>
              <a:ext uri="{FF2B5EF4-FFF2-40B4-BE49-F238E27FC236}">
                <a16:creationId xmlns:a16="http://schemas.microsoft.com/office/drawing/2014/main" id="{1839ADDF-BFC5-8A44-95F5-981B60921F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>
            <a:extLst>
              <a:ext uri="{FF2B5EF4-FFF2-40B4-BE49-F238E27FC236}">
                <a16:creationId xmlns:a16="http://schemas.microsoft.com/office/drawing/2014/main" id="{66A1A94A-7B9C-A348-9B63-77B0BCC3F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2532" name="Номер слайда 3">
            <a:extLst>
              <a:ext uri="{FF2B5EF4-FFF2-40B4-BE49-F238E27FC236}">
                <a16:creationId xmlns:a16="http://schemas.microsoft.com/office/drawing/2014/main" id="{5731C8C1-B497-6E47-B8F9-5F17B7AB0D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70BF73-D8BD-5C47-84AF-C16FBD6205AA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2819E8B-7870-A84B-AB17-2D726614AD20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8D2BC684-FCD4-874B-90C9-872AC8696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773F2AA0-161D-9E4D-A679-941602B45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367D234B-C9B8-1C4E-A99D-30E9D9087A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2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E474BD4-C89B-E14E-97C5-3390AD664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559C-F760-B04C-A647-2D64848C6B19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E3756C7-7ED1-6245-8D33-55B6B89B16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A0EC871B-7C52-3547-A673-E91C992F1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0FF70-9AE9-664A-8177-D4C70D79F9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564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EA265F3-E18F-D84E-B0F5-15D42E7E4C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B75BB-2533-2E4B-803A-5A0AD4B668F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F5FB48B-D162-CA4D-B46F-4ACE2C52F2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1F7EE28-39CA-2548-802E-13148F13A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BA9D7-1193-3946-A6AC-86FFA9CEEB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179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07D9262-2FD1-0C41-97DB-AFB8D00F74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F860E-7C21-E644-B101-80A1A1E972D0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F7A2277-1F5D-A944-AABD-4AC8634FF7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A80F4F7-53D9-DC4D-8B93-4761D0642E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CD2821-54D7-AA4E-81A5-1E047B055A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195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2318C69-F8A6-0D44-8435-24FCE97DF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1813F-7DFB-2F45-9749-3DD812E0D6E1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5666FF7-C7CE-AE43-8832-F29AA117D3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831A3F1-FBB5-6B4C-9933-2765305EB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2DCE7-3FB8-E241-BB91-7C4F98254C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360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0FAE654-0CAD-3340-85E4-C6044D3A7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4F66B-00CB-D947-8A62-51A11088DDD1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F4F81BD-6031-E044-B13A-0C69F7533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457F9BF-20C1-9C43-8574-43853E8B7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6A788-2353-0940-A460-744F05928E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021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E32EFC8-082E-9240-A630-1A7C5E17D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79519-5C09-F64E-8EAC-206AEE55FAC9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239DE29-A259-754E-AA8A-3A363A3B43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D012E49-11E0-BA4F-AD67-F89B732DF3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B2BF4-95E6-A94C-8D47-559BA81F87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156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C88D9DB-4956-504E-8653-768132BB0D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4E9B0-ADB1-0540-96CB-97FF1D49F8D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1F5B99A0-8212-8448-A44C-D4B56DD9B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E383D3B6-CCC8-2040-B4A9-7FA061DE6C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E5345-8D95-444D-A59E-6579A54DF9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46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D14DA3C-B9B3-6545-9EB6-34D58C7F1D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786A8-5061-C448-943A-8274F82491E9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C1DC3CD-807A-6B47-A30F-68088C365B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CDCD7F74-0939-B84C-A48E-11EB262249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CCA39-B733-F643-9A55-01AC584431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19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4DC55D3C-B57F-AD46-96FC-DDAE8D93A4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983E0-2A19-1043-9B58-DC135031545C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3F9AA427-2978-8D42-ADC5-92432130F2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0508B68A-4610-824B-A9EE-79FC8D0236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770C6-7D68-2249-8727-E06DC4D082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5788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F014888-FB75-B142-8F4C-BD272D7981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DDA79-AD5C-4546-B6A1-5E447A6FA66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ADBB16E-DB83-484A-94CE-A12CE5F0A8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41C1429C-D4BA-FD4C-9408-150533A3F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BF11D-1E9B-7D45-B415-C8E6AB6FA37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539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B89E7A9-EA60-9F45-ABD6-B87B8DB30D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38E72-2ADF-2E4B-9E12-03EF9244A004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096BDFB4-8B99-CD43-AC4F-3AB2463C1D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D896354-3BA0-5C4B-9441-AA916DAB65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013C41-AD0E-8245-95C9-CD0E0C2C8C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994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ECEBF5A-2799-2246-BAEE-4D6903BE5EE5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4373FBE4-242F-684B-9373-04EF6DD26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FA62424C-12A5-B846-A46D-763715E91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>
              <a:extLst>
                <a:ext uri="{FF2B5EF4-FFF2-40B4-BE49-F238E27FC236}">
                  <a16:creationId xmlns:a16="http://schemas.microsoft.com/office/drawing/2014/main" id="{039C08A3-9755-6C43-9EAF-99F142B098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6B2B0DAC-4C34-9343-8509-905495BBEF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80353FB9-986B-C24C-BC52-39A630BCF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52232" name="Rectangle 8">
            <a:extLst>
              <a:ext uri="{FF2B5EF4-FFF2-40B4-BE49-F238E27FC236}">
                <a16:creationId xmlns:a16="http://schemas.microsoft.com/office/drawing/2014/main" id="{DFB9C7FF-6B8E-D740-BC76-B812365E29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A25C0A95-D3EC-5443-AC21-EDBEAC28DCA8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03DEFE61-A267-4249-8157-4240871419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80A92ECF-0856-4D4C-9B2E-C5B293615F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B77856-B923-0442-820A-164EAB3A722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6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5803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001C55-3A32-5D44-9292-AF5283A53E6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81600" y="4152900"/>
            <a:ext cx="3773488" cy="1657350"/>
          </a:xfrm>
        </p:spPr>
        <p:txBody>
          <a:bodyPr>
            <a:normAutofit fontScale="47500" lnSpcReduction="20000"/>
          </a:bodyPr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КАМЕНЕВА А.Д.</a:t>
            </a:r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500" i="1" dirty="0">
                <a:latin typeface="Times New Roman" panose="02020603050405020304" pitchFamily="18" charset="0"/>
                <a:cs typeface="Times New Roman" pitchFamily="18" charset="0"/>
              </a:rPr>
              <a:t>САРАТОВСКИЙ МЕДИЦИНСКИЙ НАУЧНЫЙ ЦЕНТР ГИГИЕНЫ</a:t>
            </a:r>
          </a:p>
          <a:p>
            <a:pPr marL="0" indent="0" algn="r" eaLnBrk="1" hangingPunct="1">
              <a:buNone/>
              <a:defRPr/>
            </a:pP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ФБУН «ФНЦ МЕДИКО-ПРОФИЛАКТИЧЕСКИХ ТЕХНОЛОГИЙ УПРАВЛЕНИЯ РИСКАМИ ЗДОРОВЬЮ НАСЕЛЕНИЯ»</a:t>
            </a:r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0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5" name="Заголовок 1">
            <a:extLst>
              <a:ext uri="{FF2B5EF4-FFF2-40B4-BE49-F238E27FC236}">
                <a16:creationId xmlns:a16="http://schemas.microsoft.com/office/drawing/2014/main" id="{A7E307A8-196F-4641-9578-BDDE0B5D22A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260350"/>
            <a:ext cx="9144000" cy="1655763"/>
          </a:xfrm>
        </p:spPr>
        <p:txBody>
          <a:bodyPr/>
          <a:lstStyle/>
          <a:p>
            <a:pPr marL="182563" algn="ctr" eaLnBrk="1" hangingPunct="1"/>
            <a:r>
              <a:rPr lang="ru-RU" altLang="ru-RU" sz="3200" b="1" dirty="0">
                <a:solidFill>
                  <a:srgbClr val="003300"/>
                </a:solidFill>
              </a:rPr>
              <a:t>Клинико-социальные перспективы трудовой деятельности в старших возрастных группах</a:t>
            </a:r>
            <a:endParaRPr lang="ru-RU" altLang="ru-RU" sz="2400" b="1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65BFDCC-E69D-5547-BD78-343DA2666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2355031"/>
            <a:ext cx="4818571" cy="35941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6">
            <a:extLst>
              <a:ext uri="{FF2B5EF4-FFF2-40B4-BE49-F238E27FC236}">
                <a16:creationId xmlns:a16="http://schemas.microsoft.com/office/drawing/2014/main" id="{3D620359-0E22-3A46-8DA7-BB2E4E9FE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913" y="333375"/>
            <a:ext cx="7313612" cy="1143000"/>
          </a:xfrm>
        </p:spPr>
        <p:txBody>
          <a:bodyPr/>
          <a:lstStyle/>
          <a:p>
            <a:pPr algn="ctr"/>
            <a:r>
              <a:rPr lang="ru-RU" altLang="ru-RU" b="1">
                <a:solidFill>
                  <a:srgbClr val="002060"/>
                </a:solidFill>
              </a:rPr>
              <a:t>Средний балл самооценки трудоспособности</a:t>
            </a:r>
            <a:endParaRPr lang="ru-RU" altLang="ru-RU">
              <a:solidFill>
                <a:srgbClr val="002060"/>
              </a:solidFill>
            </a:endParaRPr>
          </a:p>
        </p:txBody>
      </p:sp>
      <p:sp>
        <p:nvSpPr>
          <p:cNvPr id="12291" name="Объект 5">
            <a:extLst>
              <a:ext uri="{FF2B5EF4-FFF2-40B4-BE49-F238E27FC236}">
                <a16:creationId xmlns:a16="http://schemas.microsoft.com/office/drawing/2014/main" id="{35BEC92A-F358-1141-AE4D-03E2E58ADD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088" y="1827213"/>
            <a:ext cx="4122737" cy="5030787"/>
          </a:xfrm>
        </p:spPr>
        <p:txBody>
          <a:bodyPr/>
          <a:lstStyle/>
          <a:p>
            <a:r>
              <a:rPr lang="ru-RU" altLang="ru-RU" sz="2000">
                <a:solidFill>
                  <a:srgbClr val="002060"/>
                </a:solidFill>
              </a:rPr>
              <a:t>У работающих пенсионеров: </a:t>
            </a:r>
            <a:r>
              <a:rPr lang="ru-RU" altLang="ru-RU" sz="2000" b="1">
                <a:solidFill>
                  <a:srgbClr val="002060"/>
                </a:solidFill>
              </a:rPr>
              <a:t>9,13 баллов+1,12</a:t>
            </a:r>
          </a:p>
          <a:p>
            <a:endParaRPr lang="ru-RU" altLang="ru-RU" sz="2000" b="1">
              <a:solidFill>
                <a:srgbClr val="002060"/>
              </a:solidFill>
            </a:endParaRPr>
          </a:p>
          <a:p>
            <a:r>
              <a:rPr lang="ru-RU" altLang="ru-RU" sz="2000">
                <a:solidFill>
                  <a:srgbClr val="002060"/>
                </a:solidFill>
              </a:rPr>
              <a:t>У лиц предпенсионного возраста, желающих продолжать свою трудовую деятельность: </a:t>
            </a:r>
            <a:r>
              <a:rPr lang="ru-RU" altLang="ru-RU" sz="2000" b="1">
                <a:solidFill>
                  <a:srgbClr val="002060"/>
                </a:solidFill>
              </a:rPr>
              <a:t>9,29 баллов+1,16</a:t>
            </a:r>
          </a:p>
          <a:p>
            <a:endParaRPr lang="ru-RU" altLang="ru-RU" sz="2000" b="1">
              <a:solidFill>
                <a:srgbClr val="002060"/>
              </a:solidFill>
            </a:endParaRPr>
          </a:p>
          <a:p>
            <a:r>
              <a:rPr lang="ru-RU" altLang="ru-RU" sz="2000">
                <a:solidFill>
                  <a:srgbClr val="002060"/>
                </a:solidFill>
              </a:rPr>
              <a:t>У лиц предпенсионного возраста, не желающих продолжать свою трудовую деятельность: </a:t>
            </a:r>
            <a:r>
              <a:rPr lang="ru-RU" altLang="ru-RU" sz="2000" b="1">
                <a:solidFill>
                  <a:srgbClr val="002060"/>
                </a:solidFill>
              </a:rPr>
              <a:t>8,60 баллов+1,17</a:t>
            </a:r>
          </a:p>
          <a:p>
            <a:endParaRPr lang="ru-RU" altLang="ru-RU" sz="3200" b="1">
              <a:solidFill>
                <a:srgbClr val="002060"/>
              </a:solidFill>
            </a:endParaRPr>
          </a:p>
          <a:p>
            <a:endParaRPr lang="ru-RU" altLang="ru-RU"/>
          </a:p>
        </p:txBody>
      </p:sp>
      <p:pic>
        <p:nvPicPr>
          <p:cNvPr id="12292" name="Объект 7">
            <a:extLst>
              <a:ext uri="{FF2B5EF4-FFF2-40B4-BE49-F238E27FC236}">
                <a16:creationId xmlns:a16="http://schemas.microsoft.com/office/drawing/2014/main" id="{02C3B8C0-E2FD-A14C-A2C1-CCBE271500C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1700213"/>
            <a:ext cx="4103687" cy="36734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60ACA1-1D2F-C64E-B21E-5A0AAB64F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0"/>
            <a:ext cx="8229600" cy="1143000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(диагностированы врачом)</a:t>
            </a:r>
            <a:endParaRPr lang="ru-RU" dirty="0"/>
          </a:p>
        </p:txBody>
      </p:sp>
      <p:sp>
        <p:nvSpPr>
          <p:cNvPr id="13315" name="Текст 2">
            <a:extLst>
              <a:ext uri="{FF2B5EF4-FFF2-40B4-BE49-F238E27FC236}">
                <a16:creationId xmlns:a16="http://schemas.microsoft.com/office/drawing/2014/main" id="{65CA83F8-A71F-A644-8D9B-70811A2C0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9525" y="908050"/>
            <a:ext cx="4859338" cy="639763"/>
          </a:xfrm>
        </p:spPr>
        <p:txBody>
          <a:bodyPr/>
          <a:lstStyle/>
          <a:p>
            <a:pPr algn="ctr"/>
            <a:r>
              <a:rPr lang="ru-RU" altLang="ru-RU" sz="2000"/>
              <a:t>Лица предпенсионного возраста</a:t>
            </a:r>
          </a:p>
        </p:txBody>
      </p:sp>
      <p:sp>
        <p:nvSpPr>
          <p:cNvPr id="13316" name="Текст 4">
            <a:extLst>
              <a:ext uri="{FF2B5EF4-FFF2-40B4-BE49-F238E27FC236}">
                <a16:creationId xmlns:a16="http://schemas.microsoft.com/office/drawing/2014/main" id="{EF85E581-B6CC-5B49-9280-9136FC33D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21275" y="1341438"/>
            <a:ext cx="4041775" cy="236537"/>
          </a:xfrm>
        </p:spPr>
        <p:txBody>
          <a:bodyPr/>
          <a:lstStyle/>
          <a:p>
            <a:pPr algn="ctr"/>
            <a:r>
              <a:rPr lang="ru-RU" altLang="ru-RU" sz="2000"/>
              <a:t>Работающие пенсионеры</a:t>
            </a:r>
          </a:p>
        </p:txBody>
      </p:sp>
      <p:graphicFrame>
        <p:nvGraphicFramePr>
          <p:cNvPr id="7" name="Объект 7">
            <a:extLst>
              <a:ext uri="{FF2B5EF4-FFF2-40B4-BE49-F238E27FC236}">
                <a16:creationId xmlns:a16="http://schemas.microsoft.com/office/drawing/2014/main" id="{DD1A043E-165E-4141-AF29-29C8F7587CA3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6022E64B-AEB0-634F-9477-3284D748D45F}"/>
              </a:ext>
            </a:extLst>
          </p:cNvPr>
          <p:cNvGraphicFramePr>
            <a:graphicFrameLocks/>
          </p:cNvGraphicFramePr>
          <p:nvPr/>
        </p:nvGraphicFramePr>
        <p:xfrm>
          <a:off x="0" y="1556792"/>
          <a:ext cx="4644008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Объект 9">
            <a:extLst>
              <a:ext uri="{FF2B5EF4-FFF2-40B4-BE49-F238E27FC236}">
                <a16:creationId xmlns:a16="http://schemas.microsoft.com/office/drawing/2014/main" id="{9F9DC9FE-318F-3D43-8228-96F19566D4BD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427984" y="1556793"/>
          <a:ext cx="4860032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2BAFBF-7C41-2547-84B4-87A4EF5D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(диагностированы врачом)</a:t>
            </a:r>
            <a:endParaRPr lang="ru-RU" dirty="0"/>
          </a:p>
        </p:txBody>
      </p:sp>
      <p:sp>
        <p:nvSpPr>
          <p:cNvPr id="14339" name="Текст 2">
            <a:extLst>
              <a:ext uri="{FF2B5EF4-FFF2-40B4-BE49-F238E27FC236}">
                <a16:creationId xmlns:a16="http://schemas.microsoft.com/office/drawing/2014/main" id="{99598897-6F2A-7247-B74E-E442434F6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88" y="1628775"/>
            <a:ext cx="4497387" cy="639763"/>
          </a:xfrm>
        </p:spPr>
        <p:txBody>
          <a:bodyPr/>
          <a:lstStyle/>
          <a:p>
            <a:pPr algn="ctr"/>
            <a:r>
              <a:rPr lang="ru-RU" altLang="ru-RU" sz="1600"/>
              <a:t>Лица предпенсионного возраста, желающие продолжать трудовую деятельность</a:t>
            </a:r>
          </a:p>
        </p:txBody>
      </p:sp>
      <p:sp>
        <p:nvSpPr>
          <p:cNvPr id="14340" name="Текст 4">
            <a:extLst>
              <a:ext uri="{FF2B5EF4-FFF2-40B4-BE49-F238E27FC236}">
                <a16:creationId xmlns:a16="http://schemas.microsoft.com/office/drawing/2014/main" id="{88D52C07-A167-B14E-9810-0CEBD6D33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2060575"/>
            <a:ext cx="4572000" cy="639763"/>
          </a:xfrm>
        </p:spPr>
        <p:txBody>
          <a:bodyPr/>
          <a:lstStyle/>
          <a:p>
            <a:pPr algn="ctr"/>
            <a:r>
              <a:rPr lang="ru-RU" altLang="ru-RU" sz="1600"/>
              <a:t>Лица предпенсионного возраста, не желающие продолжать трудовую деятельность</a:t>
            </a:r>
          </a:p>
          <a:p>
            <a:endParaRPr lang="ru-RU" alt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B2A12A6-9ECC-834E-91C1-498920BC9F0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2276872"/>
          <a:ext cx="4572000" cy="4581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DA5EE0D-B0BE-7C4E-9E31-DC3724BC17D6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427985" y="2204864"/>
          <a:ext cx="4716016" cy="4653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83BF1E5F-D99D-BF42-9DBB-B2C40808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74638"/>
            <a:ext cx="8424862" cy="114300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(самооценка)</a:t>
            </a:r>
          </a:p>
        </p:txBody>
      </p:sp>
      <p:sp>
        <p:nvSpPr>
          <p:cNvPr id="15363" name="Текст 1">
            <a:extLst>
              <a:ext uri="{FF2B5EF4-FFF2-40B4-BE49-F238E27FC236}">
                <a16:creationId xmlns:a16="http://schemas.microsoft.com/office/drawing/2014/main" id="{F6138ECB-A74E-EB49-9A83-8EB62D6CC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5288" y="1916113"/>
            <a:ext cx="4040187" cy="639762"/>
          </a:xfrm>
        </p:spPr>
        <p:txBody>
          <a:bodyPr/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pPr algn="ctr"/>
            <a:r>
              <a:rPr lang="ru-RU" altLang="ru-RU" sz="2000"/>
              <a:t>Лица, предпенсионного возраста</a:t>
            </a:r>
          </a:p>
          <a:p>
            <a:endParaRPr lang="ru-RU" altLang="ru-RU"/>
          </a:p>
        </p:txBody>
      </p:sp>
      <p:sp>
        <p:nvSpPr>
          <p:cNvPr id="15364" name="Текст 2">
            <a:extLst>
              <a:ext uri="{FF2B5EF4-FFF2-40B4-BE49-F238E27FC236}">
                <a16:creationId xmlns:a16="http://schemas.microsoft.com/office/drawing/2014/main" id="{055FEB6F-C2C3-2D42-A99F-5888781A0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40200" y="1989138"/>
            <a:ext cx="4859338" cy="330200"/>
          </a:xfrm>
        </p:spPr>
        <p:txBody>
          <a:bodyPr/>
          <a:lstStyle/>
          <a:p>
            <a:pPr algn="ctr"/>
            <a:r>
              <a:rPr lang="ru-RU" altLang="ru-RU" sz="2000"/>
              <a:t>Работающие пенсионеры</a:t>
            </a:r>
          </a:p>
          <a:p>
            <a:endParaRPr lang="ru-RU" altLang="ru-RU"/>
          </a:p>
        </p:txBody>
      </p:sp>
      <p:sp>
        <p:nvSpPr>
          <p:cNvPr id="15365" name="Объект 1">
            <a:extLst>
              <a:ext uri="{FF2B5EF4-FFF2-40B4-BE49-F238E27FC236}">
                <a16:creationId xmlns:a16="http://schemas.microsoft.com/office/drawing/2014/main" id="{48118F44-8D93-4346-80A0-CB213F8333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14857C1B-5E86-3649-83CA-A9477FA537DA}"/>
              </a:ext>
            </a:extLst>
          </p:cNvPr>
          <p:cNvGraphicFramePr>
            <a:graphicFrameLocks/>
          </p:cNvGraphicFramePr>
          <p:nvPr/>
        </p:nvGraphicFramePr>
        <p:xfrm>
          <a:off x="12675" y="1999602"/>
          <a:ext cx="4662702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E16DB27-3E81-CD4B-9606-4A9A83BA1684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355975" y="1988840"/>
          <a:ext cx="4788025" cy="4869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D2370D-A9C6-C341-A01A-3436272C7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(самооценка)</a:t>
            </a:r>
            <a:endParaRPr lang="ru-RU" dirty="0"/>
          </a:p>
        </p:txBody>
      </p:sp>
      <p:sp>
        <p:nvSpPr>
          <p:cNvPr id="16387" name="Текст 2">
            <a:extLst>
              <a:ext uri="{FF2B5EF4-FFF2-40B4-BE49-F238E27FC236}">
                <a16:creationId xmlns:a16="http://schemas.microsoft.com/office/drawing/2014/main" id="{1712D55A-4209-6D4F-9080-D0060C17F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349500"/>
            <a:ext cx="4643438" cy="330200"/>
          </a:xfrm>
        </p:spPr>
        <p:txBody>
          <a:bodyPr/>
          <a:lstStyle/>
          <a:p>
            <a:pPr algn="ctr"/>
            <a:r>
              <a:rPr lang="ru-RU" altLang="ru-RU" sz="1600"/>
              <a:t>Лица предпенсионного возраста, желающие продолжать трудовую деятельность</a:t>
            </a:r>
          </a:p>
          <a:p>
            <a:endParaRPr lang="ru-RU" altLang="ru-RU"/>
          </a:p>
        </p:txBody>
      </p:sp>
      <p:sp>
        <p:nvSpPr>
          <p:cNvPr id="16388" name="Текст 4">
            <a:extLst>
              <a:ext uri="{FF2B5EF4-FFF2-40B4-BE49-F238E27FC236}">
                <a16:creationId xmlns:a16="http://schemas.microsoft.com/office/drawing/2014/main" id="{4D512AC9-FD11-6544-85D9-98777DA24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27538" y="2060575"/>
            <a:ext cx="4716462" cy="639763"/>
          </a:xfrm>
        </p:spPr>
        <p:txBody>
          <a:bodyPr/>
          <a:lstStyle/>
          <a:p>
            <a:pPr algn="ctr"/>
            <a:r>
              <a:rPr lang="ru-RU" altLang="ru-RU" sz="1600"/>
              <a:t>Лица предпенсионного возраста, не желающие продолжать трудовую деятельность</a:t>
            </a:r>
          </a:p>
          <a:p>
            <a:endParaRPr lang="ru-RU" alt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F3C8C9EB-7461-2A4F-A1A0-93CE029AC40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2204864"/>
          <a:ext cx="4644008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A6A1B27-8B9E-F243-ACC9-099B1E626E93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355977" y="2132856"/>
          <a:ext cx="4788024" cy="4725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6A4951-38A7-5F40-9E04-D5547FB9D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лиц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предпенсионного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возраста, желающих продолжать трудовую деятельность</a:t>
            </a:r>
            <a:endParaRPr lang="ru-RU" sz="3200" dirty="0"/>
          </a:p>
        </p:txBody>
      </p:sp>
      <p:sp>
        <p:nvSpPr>
          <p:cNvPr id="17411" name="Текст 2">
            <a:extLst>
              <a:ext uri="{FF2B5EF4-FFF2-40B4-BE49-F238E27FC236}">
                <a16:creationId xmlns:a16="http://schemas.microsoft.com/office/drawing/2014/main" id="{C451386A-387A-024C-808C-8C66C9549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4040188" cy="647700"/>
          </a:xfrm>
        </p:spPr>
        <p:txBody>
          <a:bodyPr/>
          <a:lstStyle/>
          <a:p>
            <a:pPr algn="ctr"/>
            <a:r>
              <a:rPr lang="ru-RU" altLang="ru-RU"/>
              <a:t>Диагноз врача</a:t>
            </a:r>
          </a:p>
        </p:txBody>
      </p:sp>
      <p:sp>
        <p:nvSpPr>
          <p:cNvPr id="17412" name="Текст 4">
            <a:extLst>
              <a:ext uri="{FF2B5EF4-FFF2-40B4-BE49-F238E27FC236}">
                <a16:creationId xmlns:a16="http://schemas.microsoft.com/office/drawing/2014/main" id="{7A9E7DC7-5776-6249-9B15-1EA12FA7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381000"/>
          </a:xfrm>
        </p:spPr>
        <p:txBody>
          <a:bodyPr/>
          <a:lstStyle/>
          <a:p>
            <a:pPr algn="ctr"/>
            <a:r>
              <a:rPr lang="ru-RU" altLang="ru-RU"/>
              <a:t>Самооценка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B70524C8-D437-024D-90C8-B5E0E1D0672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1916832"/>
          <a:ext cx="4497388" cy="494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6">
            <a:extLst>
              <a:ext uri="{FF2B5EF4-FFF2-40B4-BE49-F238E27FC236}">
                <a16:creationId xmlns:a16="http://schemas.microsoft.com/office/drawing/2014/main" id="{C3F4A797-30E8-254F-B3FF-780DE9136098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645025" y="1844824"/>
          <a:ext cx="4498975" cy="501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FAE08-7C52-3B41-9AAF-6F8BDEB9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лиц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предпенсионного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возраста, не желающих продолжать трудовую деятельность</a:t>
            </a:r>
            <a:endParaRPr lang="ru-RU" sz="2800" dirty="0"/>
          </a:p>
        </p:txBody>
      </p:sp>
      <p:sp>
        <p:nvSpPr>
          <p:cNvPr id="18435" name="Текст 2">
            <a:extLst>
              <a:ext uri="{FF2B5EF4-FFF2-40B4-BE49-F238E27FC236}">
                <a16:creationId xmlns:a16="http://schemas.microsoft.com/office/drawing/2014/main" id="{2D0CFC1C-9D4F-E345-9F26-BDE0D53E5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1268413"/>
            <a:ext cx="4040187" cy="639762"/>
          </a:xfrm>
        </p:spPr>
        <p:txBody>
          <a:bodyPr/>
          <a:lstStyle/>
          <a:p>
            <a:pPr algn="ctr"/>
            <a:r>
              <a:rPr lang="ru-RU" altLang="ru-RU"/>
              <a:t>Диагноз врача</a:t>
            </a:r>
          </a:p>
        </p:txBody>
      </p:sp>
      <p:sp>
        <p:nvSpPr>
          <p:cNvPr id="18436" name="Текст 4">
            <a:extLst>
              <a:ext uri="{FF2B5EF4-FFF2-40B4-BE49-F238E27FC236}">
                <a16:creationId xmlns:a16="http://schemas.microsoft.com/office/drawing/2014/main" id="{8FE9C598-6978-7347-9741-056D078C2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3438" y="1268413"/>
            <a:ext cx="4041775" cy="639762"/>
          </a:xfrm>
        </p:spPr>
        <p:txBody>
          <a:bodyPr/>
          <a:lstStyle/>
          <a:p>
            <a:pPr algn="ctr"/>
            <a:r>
              <a:rPr lang="ru-RU" altLang="ru-RU"/>
              <a:t>Самооценка</a:t>
            </a:r>
          </a:p>
        </p:txBody>
      </p:sp>
      <p:graphicFrame>
        <p:nvGraphicFramePr>
          <p:cNvPr id="7" name="Объект 7">
            <a:extLst>
              <a:ext uri="{FF2B5EF4-FFF2-40B4-BE49-F238E27FC236}">
                <a16:creationId xmlns:a16="http://schemas.microsoft.com/office/drawing/2014/main" id="{50713881-DE68-6B47-B1C9-4CCE7231780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1844824"/>
          <a:ext cx="4497388" cy="501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92DA1490-4231-1A45-A87B-4B7FF06DA0D3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645025" y="1844824"/>
          <a:ext cx="4498975" cy="501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94E2A-6FB5-2842-9684-E947F867B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pPr algn="ctr">
              <a:defRPr/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заболеваемости работающих пенсионеров</a:t>
            </a:r>
            <a:endParaRPr lang="ru-RU" sz="4000" dirty="0"/>
          </a:p>
        </p:txBody>
      </p:sp>
      <p:sp>
        <p:nvSpPr>
          <p:cNvPr id="19459" name="Текст 2">
            <a:extLst>
              <a:ext uri="{FF2B5EF4-FFF2-40B4-BE49-F238E27FC236}">
                <a16:creationId xmlns:a16="http://schemas.microsoft.com/office/drawing/2014/main" id="{BD8B23CF-B18B-8D4C-BC50-32CDAC3C6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4040188" cy="647700"/>
          </a:xfrm>
        </p:spPr>
        <p:txBody>
          <a:bodyPr/>
          <a:lstStyle/>
          <a:p>
            <a:pPr algn="ctr"/>
            <a:r>
              <a:rPr lang="ru-RU" altLang="ru-RU"/>
              <a:t>Диагноз врача</a:t>
            </a:r>
          </a:p>
        </p:txBody>
      </p:sp>
      <p:sp>
        <p:nvSpPr>
          <p:cNvPr id="19460" name="Текст 4">
            <a:extLst>
              <a:ext uri="{FF2B5EF4-FFF2-40B4-BE49-F238E27FC236}">
                <a16:creationId xmlns:a16="http://schemas.microsoft.com/office/drawing/2014/main" id="{9C81371D-E5CA-1C4F-9CCE-6BA5C96FF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381000"/>
          </a:xfrm>
        </p:spPr>
        <p:txBody>
          <a:bodyPr/>
          <a:lstStyle/>
          <a:p>
            <a:pPr algn="ctr"/>
            <a:r>
              <a:rPr lang="ru-RU" altLang="ru-RU"/>
              <a:t>Самооценка</a:t>
            </a:r>
          </a:p>
        </p:txBody>
      </p:sp>
      <p:graphicFrame>
        <p:nvGraphicFramePr>
          <p:cNvPr id="9" name="Объект 11">
            <a:extLst>
              <a:ext uri="{FF2B5EF4-FFF2-40B4-BE49-F238E27FC236}">
                <a16:creationId xmlns:a16="http://schemas.microsoft.com/office/drawing/2014/main" id="{07F5081F-09C8-EF47-BB01-C2B36BB7FB95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645025" y="1916832"/>
          <a:ext cx="4498975" cy="494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62" name="Объект 9">
            <a:extLst>
              <a:ext uri="{FF2B5EF4-FFF2-40B4-BE49-F238E27FC236}">
                <a16:creationId xmlns:a16="http://schemas.microsoft.com/office/drawing/2014/main" id="{E4DFFCC6-1B5A-DA4C-8907-51424F93C69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11" name="Объект 9">
            <a:extLst>
              <a:ext uri="{FF2B5EF4-FFF2-40B4-BE49-F238E27FC236}">
                <a16:creationId xmlns:a16="http://schemas.microsoft.com/office/drawing/2014/main" id="{E6D92210-253B-164F-ACF2-44524BCC2E6D}"/>
              </a:ext>
            </a:extLst>
          </p:cNvPr>
          <p:cNvGraphicFramePr>
            <a:graphicFrameLocks/>
          </p:cNvGraphicFramePr>
          <p:nvPr/>
        </p:nvGraphicFramePr>
        <p:xfrm>
          <a:off x="0" y="1988840"/>
          <a:ext cx="4644008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2">
            <a:extLst>
              <a:ext uri="{FF2B5EF4-FFF2-40B4-BE49-F238E27FC236}">
                <a16:creationId xmlns:a16="http://schemas.microsoft.com/office/drawing/2014/main" id="{869C3FA9-ABC5-8949-BB3A-FAA7097E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20483" name="Объект 4">
            <a:extLst>
              <a:ext uri="{FF2B5EF4-FFF2-40B4-BE49-F238E27FC236}">
                <a16:creationId xmlns:a16="http://schemas.microsoft.com/office/drawing/2014/main" id="{AE3C97EE-083B-0345-AC4B-C5508F86AE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34950"/>
            <a:ext cx="8713788" cy="6327775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Объект 4">
            <a:extLst>
              <a:ext uri="{FF2B5EF4-FFF2-40B4-BE49-F238E27FC236}">
                <a16:creationId xmlns:a16="http://schemas.microsoft.com/office/drawing/2014/main" id="{B64DB88B-A4AF-5A4D-A886-633D58AB0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113" y="1916113"/>
            <a:ext cx="4049712" cy="40259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altLang="ru-RU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21508" name="Объект 6">
            <a:extLst>
              <a:ext uri="{FF2B5EF4-FFF2-40B4-BE49-F238E27FC236}">
                <a16:creationId xmlns:a16="http://schemas.microsoft.com/office/drawing/2014/main" id="{41F4E16E-C02E-0341-BF8D-063067238B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333375"/>
            <a:ext cx="3490912" cy="59578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>
            <a:extLst>
              <a:ext uri="{FF2B5EF4-FFF2-40B4-BE49-F238E27FC236}">
                <a16:creationId xmlns:a16="http://schemas.microsoft.com/office/drawing/2014/main" id="{DCB352CF-5C55-E642-BB61-E5B90FEFF2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55650" y="404813"/>
            <a:ext cx="8137525" cy="112395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ТРУДОСПОСОБНОСТИ</a:t>
            </a:r>
          </a:p>
        </p:txBody>
      </p:sp>
      <p:sp>
        <p:nvSpPr>
          <p:cNvPr id="4099" name="Объект 2">
            <a:extLst>
              <a:ext uri="{FF2B5EF4-FFF2-40B4-BE49-F238E27FC236}">
                <a16:creationId xmlns:a16="http://schemas.microsoft.com/office/drawing/2014/main" id="{137A6052-E0D1-0A45-BA1E-CDE0E7F9456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00113" y="1827213"/>
            <a:ext cx="7783512" cy="4114800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«Трудоспособность – социально-правовая категория, отражающая способность человека к труду, определяемая уровнем его физического и духовного развития, а также состояния здоровья, профессиональными знаниями, умением и опытом».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“Теоретические аспекты совершенствования терминов в медико-социальной экспертизе” (А.Н.Гуров, Е.В.Николаева, С.М.Смбатян) (“ГлавВрач”, 2011, N 5)</a:t>
            </a:r>
          </a:p>
          <a:p>
            <a:pPr marL="0" indent="0" algn="r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altLang="ru-RU" sz="1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endParaRPr lang="ru-RU" altLang="ru-RU" sz="17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440ECC71-14EC-2D42-8054-B5330FE488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9750" y="260350"/>
            <a:ext cx="8353425" cy="114300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ОПРОСНИК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WAI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(Work Ability Index)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00F8B1-0823-784C-8964-F06570FA9C01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endParaRPr lang="ru-RU" sz="2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 в 1998 году рабочей группой, состоящей из членов </a:t>
            </a:r>
            <a:r>
              <a:rPr lang="en-US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FIOH (Finnish Institute of Occupational Health)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Finnish Post Ltd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главе с профессором Ю. </a:t>
            </a:r>
            <a:r>
              <a:rPr lang="ru-RU" sz="2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Илмаринен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Juhani</a:t>
            </a:r>
            <a:r>
              <a:rPr lang="en-US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Ilmarinen</a:t>
            </a:r>
            <a:r>
              <a:rPr lang="en-US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Переведен на 24 языка. </a:t>
            </a:r>
          </a:p>
          <a:p>
            <a:pPr eaLnBrk="1" hangingPunct="1">
              <a:defRPr/>
            </a:pP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Адаптирован во многих странах (Финляндия, Иран, Швеция, Китай, Россия и т.д.)</a:t>
            </a:r>
          </a:p>
          <a:p>
            <a:pPr eaLnBrk="1" hangingPunct="1">
              <a:defRPr/>
            </a:pP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 на отражение собственной оценки работником его работоспособности. </a:t>
            </a:r>
          </a:p>
          <a:p>
            <a:pPr eaLnBrk="1" hangingPunct="1">
              <a:defRPr/>
            </a:pPr>
            <a:r>
              <a:rPr lang="en-US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WAI </a:t>
            </a:r>
            <a:r>
              <a:rPr lang="ru-RU" sz="2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используется во всем мире. Широко цитируется в международной научной литературе.</a:t>
            </a:r>
          </a:p>
          <a:p>
            <a:pPr eaLnBrk="1" hangingPunct="1">
              <a:defRPr/>
            </a:pP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C706E-B6C8-CB4D-A485-1015D3EF0A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50" y="765175"/>
            <a:ext cx="9144000" cy="1266825"/>
          </a:xfrm>
        </p:spPr>
        <p:txBody>
          <a:bodyPr anchor="ctr">
            <a:normAutofit fontScale="90000"/>
          </a:bodyPr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ИСПОЛЬЗОВАНИЕ ОПРОСНИКА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WAI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(ПО ДАННЫМ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PUBMED)</a:t>
            </a:r>
            <a:br>
              <a:rPr lang="ru-RU" sz="6500" dirty="0">
                <a:latin typeface="Times New Roman" pitchFamily="18" charset="0"/>
                <a:cs typeface="Times New Roman" pitchFamily="18" charset="0"/>
              </a:rPr>
            </a:br>
            <a:endParaRPr lang="ru-RU" sz="65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9FA85A4-7211-164C-B495-D4D18F0BD640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409032" y="2209704"/>
          <a:ext cx="6039161" cy="3813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09485171-A3BF-C94B-ACFC-A54AE722CC1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ОПРОСНИК WAI</a:t>
            </a:r>
          </a:p>
        </p:txBody>
      </p:sp>
      <p:sp>
        <p:nvSpPr>
          <p:cNvPr id="7171" name="Объект 2">
            <a:extLst>
              <a:ext uri="{FF2B5EF4-FFF2-40B4-BE49-F238E27FC236}">
                <a16:creationId xmlns:a16="http://schemas.microsoft.com/office/drawing/2014/main" id="{F7583C45-2A0C-D14D-BF80-EBEC78A66CB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71550" y="1412875"/>
            <a:ext cx="7993063" cy="44577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Текущая трудоспособность по сравнению с лучшей трудоспособностью.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Трудоспособность по отношению к требованиям работы.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Число диагностированных заболеваний или состояний, усложняющих выполнение работы.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Предполагаемое ухудшение трудоспособности вследствие болезни.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Размер отпуска по болезни за последний год.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Собственный прогноз трудоспособности через 2 года.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Эмоциональные ресурсы.</a:t>
            </a:r>
            <a:endParaRPr lang="ru-RU" altLang="ru-RU" sz="3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F42E7517-7CE3-3546-9135-595598F08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МАТЕРИАЛЫ И МЕТОДЫ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7F0F12-8117-654C-9C1F-767AE2F5F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113" y="1844675"/>
            <a:ext cx="4032250" cy="4537075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Критерии включения:</a:t>
            </a:r>
          </a:p>
          <a:p>
            <a:pPr marL="0" indent="0" eaLnBrk="1" hangingPunct="1">
              <a:defRPr/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преподаватели школ и      воспитатели детских садов</a:t>
            </a:r>
          </a:p>
          <a:p>
            <a:pPr marL="0" indent="0" eaLnBrk="1" hangingPunct="1">
              <a:defRPr/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возраст старше 50 лет</a:t>
            </a:r>
          </a:p>
          <a:p>
            <a:pPr marL="0" indent="0" eaLnBrk="1" hangingPunct="1">
              <a:defRPr/>
            </a:pP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за 5 лет до достижения пенсионного возраста</a:t>
            </a:r>
          </a:p>
          <a:p>
            <a:pPr marL="0" indent="0" eaLnBrk="1" hangingPunct="1">
              <a:defRPr/>
            </a:pPr>
            <a:endParaRPr lang="ru-RU" sz="3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defRPr/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обследовано 103 человека</a:t>
            </a:r>
          </a:p>
          <a:p>
            <a:pPr marL="400050" lvl="1" indent="0" eaLnBrk="1" hangingPunct="1">
              <a:defRPr/>
            </a:pP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 человека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предпенсионного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возраста</a:t>
            </a:r>
          </a:p>
          <a:p>
            <a:pPr marL="400050" lvl="1" indent="0" eaLnBrk="1" hangingPunct="1">
              <a:defRPr/>
            </a:pP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61 человек достигших пенсионного возраста, продолжающих трудовую деятельность</a:t>
            </a:r>
            <a:b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Объект 5">
            <a:extLst>
              <a:ext uri="{FF2B5EF4-FFF2-40B4-BE49-F238E27FC236}">
                <a16:creationId xmlns:a16="http://schemas.microsoft.com/office/drawing/2014/main" id="{56B87D6C-BCDF-5A4F-9139-D8B399B93BD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1773238"/>
            <a:ext cx="3633788" cy="4114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0E0F3447-5C7D-EF44-A144-71292CE4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692150"/>
            <a:ext cx="8208962" cy="1143000"/>
          </a:xfrm>
        </p:spPr>
        <p:txBody>
          <a:bodyPr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Лица, не достигшие пенсионного возраста</a:t>
            </a:r>
            <a:br>
              <a:rPr lang="ru-RU" sz="3200" dirty="0"/>
            </a:b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5D057F2-783A-EC48-91CE-1F41F9556E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484784"/>
          <a:ext cx="9144000" cy="537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>
            <a:extLst>
              <a:ext uri="{FF2B5EF4-FFF2-40B4-BE49-F238E27FC236}">
                <a16:creationId xmlns:a16="http://schemas.microsoft.com/office/drawing/2014/main" id="{0483FEB6-5746-0C4A-968E-EFB34624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0"/>
            <a:ext cx="8445500" cy="1143000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Самооценка состояния здоровья</a:t>
            </a:r>
          </a:p>
        </p:txBody>
      </p:sp>
      <p:sp>
        <p:nvSpPr>
          <p:cNvPr id="10243" name="Текст 1">
            <a:extLst>
              <a:ext uri="{FF2B5EF4-FFF2-40B4-BE49-F238E27FC236}">
                <a16:creationId xmlns:a16="http://schemas.microsoft.com/office/drawing/2014/main" id="{1EE2737F-5D94-0C4E-A529-188D559CE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1052513"/>
            <a:ext cx="3668712" cy="1000125"/>
          </a:xfrm>
        </p:spPr>
        <p:txBody>
          <a:bodyPr/>
          <a:lstStyle/>
          <a:p>
            <a:pPr algn="ctr"/>
            <a:r>
              <a:rPr lang="ru-RU" altLang="ru-RU" sz="1600"/>
              <a:t>Лица предпенсионного возраста</a:t>
            </a:r>
          </a:p>
        </p:txBody>
      </p:sp>
      <p:sp>
        <p:nvSpPr>
          <p:cNvPr id="10244" name="Текст 3">
            <a:extLst>
              <a:ext uri="{FF2B5EF4-FFF2-40B4-BE49-F238E27FC236}">
                <a16:creationId xmlns:a16="http://schemas.microsoft.com/office/drawing/2014/main" id="{5245A756-AA30-034B-86F0-A2044F5B4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3438" y="1268413"/>
            <a:ext cx="4041775" cy="639762"/>
          </a:xfrm>
        </p:spPr>
        <p:txBody>
          <a:bodyPr/>
          <a:lstStyle/>
          <a:p>
            <a:pPr algn="ctr"/>
            <a:r>
              <a:rPr lang="ru-RU" altLang="ru-RU" sz="1600"/>
              <a:t>Работающие пенсионеры</a:t>
            </a:r>
          </a:p>
        </p:txBody>
      </p:sp>
      <p:sp>
        <p:nvSpPr>
          <p:cNvPr id="10245" name="Объект 7">
            <a:extLst>
              <a:ext uri="{FF2B5EF4-FFF2-40B4-BE49-F238E27FC236}">
                <a16:creationId xmlns:a16="http://schemas.microsoft.com/office/drawing/2014/main" id="{69D89835-C693-F744-B07E-7C4E4FD808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AD48E5C8-1347-3F44-8854-BA134B6F32FB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645025" y="2174874"/>
          <a:ext cx="4498975" cy="468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227BDE34-C61D-EA43-8B9C-44B75CDA4369}"/>
              </a:ext>
            </a:extLst>
          </p:cNvPr>
          <p:cNvGraphicFramePr>
            <a:graphicFrameLocks/>
          </p:cNvGraphicFramePr>
          <p:nvPr/>
        </p:nvGraphicFramePr>
        <p:xfrm>
          <a:off x="0" y="2132856"/>
          <a:ext cx="4572000" cy="47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CE10B6-DFAD-154D-B2BB-11D0774F1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008063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Самооценка состояния здоровья у лиц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предпенсионного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возраста</a:t>
            </a:r>
            <a:endParaRPr lang="ru-RU" dirty="0"/>
          </a:p>
        </p:txBody>
      </p:sp>
      <p:sp>
        <p:nvSpPr>
          <p:cNvPr id="11267" name="Текст 2">
            <a:extLst>
              <a:ext uri="{FF2B5EF4-FFF2-40B4-BE49-F238E27FC236}">
                <a16:creationId xmlns:a16="http://schemas.microsoft.com/office/drawing/2014/main" id="{33CC8824-2D59-B04C-A400-861954903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1700213"/>
            <a:ext cx="4040187" cy="639762"/>
          </a:xfrm>
        </p:spPr>
        <p:txBody>
          <a:bodyPr/>
          <a:lstStyle/>
          <a:p>
            <a:pPr algn="ctr"/>
            <a:r>
              <a:rPr lang="ru-RU" altLang="ru-RU" sz="1600"/>
              <a:t>Желающих продолжать свою трудовую деятельность по достижении пенсионного возраста</a:t>
            </a:r>
          </a:p>
        </p:txBody>
      </p:sp>
      <p:sp>
        <p:nvSpPr>
          <p:cNvPr id="11268" name="Текст 4">
            <a:extLst>
              <a:ext uri="{FF2B5EF4-FFF2-40B4-BE49-F238E27FC236}">
                <a16:creationId xmlns:a16="http://schemas.microsoft.com/office/drawing/2014/main" id="{94644569-B67B-1A4B-93BF-1DA8B9E6C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3438" y="2492375"/>
            <a:ext cx="4041775" cy="330200"/>
          </a:xfrm>
        </p:spPr>
        <p:txBody>
          <a:bodyPr/>
          <a:lstStyle/>
          <a:p>
            <a:pPr algn="ctr"/>
            <a:r>
              <a:rPr lang="ru-RU" altLang="ru-RU" sz="1600"/>
              <a:t>Не желающих продолжать свою трудовую деятельность по достижении пенсионного возраста</a:t>
            </a:r>
          </a:p>
          <a:p>
            <a:endParaRPr lang="ru-RU" altLang="ru-RU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A0463F1-71D0-F54D-AF7A-30B172640673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2276872"/>
          <a:ext cx="4499992" cy="45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3FCB23D-AE50-F440-8C06-7D0C3B6649E6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499992" y="2276872"/>
          <a:ext cx="4644009" cy="45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Затме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Затмение 1">
    <a:dk1>
      <a:srgbClr val="000000"/>
    </a:dk1>
    <a:lt1>
      <a:srgbClr val="FFFFFF"/>
    </a:lt1>
    <a:dk2>
      <a:srgbClr val="006666"/>
    </a:dk2>
    <a:lt2>
      <a:srgbClr val="5F5F5F"/>
    </a:lt2>
    <a:accent1>
      <a:srgbClr val="33CCCC"/>
    </a:accent1>
    <a:accent2>
      <a:srgbClr val="99CCCC"/>
    </a:accent2>
    <a:accent3>
      <a:srgbClr val="FFFFFF"/>
    </a:accent3>
    <a:accent4>
      <a:srgbClr val="000000"/>
    </a:accent4>
    <a:accent5>
      <a:srgbClr val="ADE2E2"/>
    </a:accent5>
    <a:accent6>
      <a:srgbClr val="8AB9B9"/>
    </a:accent6>
    <a:hlink>
      <a:srgbClr val="006666"/>
    </a:hlink>
    <a:folHlink>
      <a:srgbClr val="B2B2B2"/>
    </a:folHlink>
  </a:clrScheme>
  <a:fontScheme name="Затмение">
    <a:majorFont>
      <a:latin typeface="Arial"/>
      <a:ea typeface=""/>
      <a:cs typeface=""/>
    </a:majorFont>
    <a:minorFont>
      <a:latin typeface="Verdana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Официальная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8112</TotalTime>
  <Words>1199</Words>
  <Application>Microsoft Macintosh PowerPoint</Application>
  <PresentationFormat>Экран (4:3)</PresentationFormat>
  <Paragraphs>215</Paragraphs>
  <Slides>19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Georgia</vt:lpstr>
      <vt:lpstr>Times New Roman</vt:lpstr>
      <vt:lpstr>Verdana</vt:lpstr>
      <vt:lpstr>Wingdings</vt:lpstr>
      <vt:lpstr>Затмение</vt:lpstr>
      <vt:lpstr>Клинико-социальные перспективы трудовой деятельности в старших возрастных группах</vt:lpstr>
      <vt:lpstr>ОПРЕДЕЛЕНИЕ ТРУДОСПОСОБНОСТИ</vt:lpstr>
      <vt:lpstr>ОПРОСНИК WAI (Work Ability Index)</vt:lpstr>
      <vt:lpstr>ИСПОЛЬЗОВАНИЕ ОПРОСНИКА WAI  (ПО ДАННЫМ PUBMED) </vt:lpstr>
      <vt:lpstr>ОПРОСНИК WAI</vt:lpstr>
      <vt:lpstr>МАТЕРИАЛЫ И МЕТОДЫ</vt:lpstr>
      <vt:lpstr>Лица, не достигшие пенсионного возраста </vt:lpstr>
      <vt:lpstr>Самооценка состояния здоровья</vt:lpstr>
      <vt:lpstr>Самооценка состояния здоровья у лиц предпенсионного возраста</vt:lpstr>
      <vt:lpstr>Средний балл самооценки трудоспособности</vt:lpstr>
      <vt:lpstr>Структура заболеваемости (диагностированы врачом)</vt:lpstr>
      <vt:lpstr>Структура заболеваемости (диагностированы врачом)</vt:lpstr>
      <vt:lpstr>Структура заболеваемости (самооценка)</vt:lpstr>
      <vt:lpstr>Структура заболеваемости (самооценка)</vt:lpstr>
      <vt:lpstr>Структура заболеваемости лиц предпенсионного возраста, желающих продолжать трудовую деятельность</vt:lpstr>
      <vt:lpstr>Структура заболеваемости лиц предпенсионного возраста, не желающих продолжать трудовую деятельность</vt:lpstr>
      <vt:lpstr>Структура заболеваемости работающих пенсионеров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 работоспособности у воспитателей старших возрастных групп</dc:title>
  <dc:creator>Анна Каменева</dc:creator>
  <cp:lastModifiedBy>Microsoft Office User</cp:lastModifiedBy>
  <cp:revision>82</cp:revision>
  <dcterms:created xsi:type="dcterms:W3CDTF">2020-11-27T15:23:49Z</dcterms:created>
  <dcterms:modified xsi:type="dcterms:W3CDTF">2021-04-12T13:35:29Z</dcterms:modified>
</cp:coreProperties>
</file>