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83" r:id="rId4"/>
    <p:sldId id="285" r:id="rId5"/>
    <p:sldId id="284" r:id="rId6"/>
    <p:sldId id="281" r:id="rId7"/>
    <p:sldId id="289" r:id="rId8"/>
    <p:sldId id="290" r:id="rId9"/>
    <p:sldId id="291" r:id="rId10"/>
    <p:sldId id="286" r:id="rId11"/>
    <p:sldId id="287" r:id="rId12"/>
    <p:sldId id="280" r:id="rId13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2120"/>
    <a:srgbClr val="341312"/>
    <a:srgbClr val="9E4F00"/>
    <a:srgbClr val="CC6600"/>
    <a:srgbClr val="000000"/>
    <a:srgbClr val="669900"/>
    <a:srgbClr val="35759D"/>
    <a:srgbClr val="35B19D"/>
    <a:srgbClr val="FFFF00"/>
    <a:srgbClr val="B3D3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610" autoAdjust="0"/>
    <p:restoredTop sz="95596" autoAdjust="0"/>
  </p:normalViewPr>
  <p:slideViewPr>
    <p:cSldViewPr>
      <p:cViewPr varScale="1">
        <p:scale>
          <a:sx n="104" d="100"/>
          <a:sy n="104" d="100"/>
        </p:scale>
        <p:origin x="-28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Office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заболеваемость, тыс. чел.</c:v>
                </c:pt>
              </c:strCache>
            </c:strRef>
          </c:tx>
          <c:spPr>
            <a:solidFill>
              <a:srgbClr val="669900"/>
            </a:solidFill>
          </c:spPr>
          <c:trendline>
            <c:trendlineType val="linear"/>
            <c:dispRSqr val="1"/>
            <c:trendlineLbl>
              <c:layout>
                <c:manualLayout>
                  <c:x val="-0.22718886701662291"/>
                  <c:y val="9.1509420697412955E-2"/>
                </c:manualLayout>
              </c:layout>
              <c:numFmt formatCode="General" sourceLinked="0"/>
              <c:txPr>
                <a:bodyPr/>
                <a:lstStyle/>
                <a:p>
                  <a:pPr>
                    <a:defRPr sz="1600" b="1">
                      <a:solidFill>
                        <a:srgbClr val="000000"/>
                      </a:solidFill>
                    </a:defRPr>
                  </a:pPr>
                  <a:endParaRPr lang="ru-RU"/>
                </a:p>
              </c:txPr>
            </c:trendlineLbl>
          </c:trendline>
          <c:trendline>
            <c:spPr>
              <a:ln w="38100" cmpd="sng">
                <a:solidFill>
                  <a:srgbClr val="669900"/>
                </a:solidFill>
              </a:ln>
            </c:spPr>
            <c:trendlineType val="linear"/>
          </c:trendline>
          <c:cat>
            <c:numRef>
              <c:f>Лист1!$A$2:$A$6</c:f>
              <c:numCache>
                <c:formatCode>General</c:formatCode>
                <c:ptCount val="5"/>
                <c:pt idx="0">
                  <c:v>2000</c:v>
                </c:pt>
                <c:pt idx="1">
                  <c:v>2005</c:v>
                </c:pt>
                <c:pt idx="2">
                  <c:v>2010</c:v>
                </c:pt>
                <c:pt idx="3">
                  <c:v>2015</c:v>
                </c:pt>
                <c:pt idx="4">
                  <c:v>2019</c:v>
                </c:pt>
              </c:numCache>
            </c:num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2483</c:v>
                </c:pt>
                <c:pt idx="1">
                  <c:v>3278</c:v>
                </c:pt>
                <c:pt idx="2">
                  <c:v>3734</c:v>
                </c:pt>
                <c:pt idx="3">
                  <c:v>4563</c:v>
                </c:pt>
                <c:pt idx="4">
                  <c:v>5136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смертность, тыс. чел.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trendline>
            <c:trendlineType val="linear"/>
            <c:dispRSqr val="1"/>
            <c:trendlineLbl>
              <c:layout>
                <c:manualLayout>
                  <c:x val="6.0588642328799812E-2"/>
                  <c:y val="-7.6391076115485609E-2"/>
                </c:manualLayout>
              </c:layout>
              <c:numFmt formatCode="General" sourceLinked="0"/>
              <c:spPr>
                <a:solidFill>
                  <a:schemeClr val="bg1"/>
                </a:solidFill>
              </c:spPr>
              <c:txPr>
                <a:bodyPr/>
                <a:lstStyle/>
                <a:p>
                  <a:pPr>
                    <a:defRPr sz="1600" b="1">
                      <a:solidFill>
                        <a:srgbClr val="000000"/>
                      </a:solidFill>
                    </a:defRPr>
                  </a:pPr>
                  <a:endParaRPr lang="ru-RU"/>
                </a:p>
              </c:txPr>
            </c:trendlineLbl>
          </c:trendline>
          <c:trendline>
            <c:spPr>
              <a:ln w="38100">
                <a:solidFill>
                  <a:schemeClr val="bg2">
                    <a:lumMod val="50000"/>
                  </a:schemeClr>
                </a:solidFill>
              </a:ln>
            </c:spPr>
            <c:trendlineType val="linear"/>
          </c:trendline>
          <c:cat>
            <c:numRef>
              <c:f>Лист1!$A$2:$A$6</c:f>
              <c:numCache>
                <c:formatCode>General</c:formatCode>
                <c:ptCount val="5"/>
                <c:pt idx="0">
                  <c:v>2000</c:v>
                </c:pt>
                <c:pt idx="1">
                  <c:v>2005</c:v>
                </c:pt>
                <c:pt idx="2">
                  <c:v>2010</c:v>
                </c:pt>
                <c:pt idx="3">
                  <c:v>2015</c:v>
                </c:pt>
                <c:pt idx="4">
                  <c:v>2019</c:v>
                </c:pt>
              </c:numCache>
            </c:num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1231.4000000000001</c:v>
                </c:pt>
                <c:pt idx="1">
                  <c:v>1269.4000000000001</c:v>
                </c:pt>
                <c:pt idx="2">
                  <c:v>1151.5999999999999</c:v>
                </c:pt>
                <c:pt idx="3">
                  <c:v>930.2</c:v>
                </c:pt>
                <c:pt idx="4">
                  <c:v>841.3</c:v>
                </c:pt>
              </c:numCache>
            </c:numRef>
          </c:val>
        </c:ser>
        <c:axId val="9636480"/>
        <c:axId val="9646464"/>
      </c:barChart>
      <c:catAx>
        <c:axId val="96364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646464"/>
        <c:crosses val="autoZero"/>
        <c:auto val="1"/>
        <c:lblAlgn val="ctr"/>
        <c:lblOffset val="100"/>
      </c:catAx>
      <c:valAx>
        <c:axId val="9646464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Тысяч</a:t>
                </a:r>
                <a:r>
                  <a:rPr lang="ru-RU" baseline="0" dirty="0" smtClean="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 человек</a:t>
                </a:r>
                <a:endParaRPr lang="ru-RU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636480"/>
        <c:crosses val="autoZero"/>
        <c:crossBetween val="between"/>
      </c:valAx>
    </c:plotArea>
    <c:legend>
      <c:legendPos val="b"/>
      <c:legendEntry>
        <c:idx val="3"/>
        <c:delete val="1"/>
      </c:legendEntry>
      <c:legendEntry>
        <c:idx val="4"/>
        <c:delete val="1"/>
      </c:legendEntry>
      <c:legendEntry>
        <c:idx val="2"/>
        <c:delete val="1"/>
      </c:legendEntry>
      <c:legendEntry>
        <c:idx val="5"/>
        <c:delete val="1"/>
      </c:legendEntry>
      <c:legendEntry>
        <c:idx val="0"/>
        <c:txPr>
          <a:bodyPr/>
          <a:lstStyle/>
          <a:p>
            <a:pPr>
              <a:defRPr sz="12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1.8054402290622773E-2"/>
          <c:y val="0.84210770528683909"/>
          <c:w val="0.98194559770937762"/>
          <c:h val="0.11027324709411331"/>
        </c:manualLayout>
      </c:layout>
      <c:txPr>
        <a:bodyPr/>
        <a:lstStyle/>
        <a:p>
          <a:pPr>
            <a:defRPr sz="1200" b="1"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'[Диаграмма в Microsoft Office PowerPoint]Лист1'!$C$31</c:f>
              <c:strCache>
                <c:ptCount val="1"/>
                <c:pt idx="0">
                  <c:v>Общая смертность от ССЗ</c:v>
                </c:pt>
              </c:strCache>
            </c:strRef>
          </c:tx>
          <c:spPr>
            <a:solidFill>
              <a:srgbClr val="C00000"/>
            </a:solidFill>
          </c:spPr>
          <c:cat>
            <c:numRef>
              <c:f>'[Диаграмма в Microsoft Office PowerPoint]Лист1'!$B$32:$B$35</c:f>
              <c:numCache>
                <c:formatCode>General</c:formatCode>
                <c:ptCount val="4"/>
                <c:pt idx="0">
                  <c:v>2005</c:v>
                </c:pt>
                <c:pt idx="1">
                  <c:v>2010</c:v>
                </c:pt>
                <c:pt idx="2">
                  <c:v>2015</c:v>
                </c:pt>
                <c:pt idx="3">
                  <c:v>2018</c:v>
                </c:pt>
              </c:numCache>
            </c:numRef>
          </c:cat>
          <c:val>
            <c:numRef>
              <c:f>'[Диаграмма в Microsoft Office PowerPoint]Лист1'!$C$32:$C$35</c:f>
              <c:numCache>
                <c:formatCode>General</c:formatCode>
                <c:ptCount val="4"/>
                <c:pt idx="0">
                  <c:v>263.89999999999975</c:v>
                </c:pt>
                <c:pt idx="1">
                  <c:v>201.2</c:v>
                </c:pt>
                <c:pt idx="2">
                  <c:v>160.69999999999999</c:v>
                </c:pt>
                <c:pt idx="3">
                  <c:v>147</c:v>
                </c:pt>
              </c:numCache>
            </c:numRef>
          </c:val>
        </c:ser>
        <c:ser>
          <c:idx val="1"/>
          <c:order val="1"/>
          <c:tx>
            <c:strRef>
              <c:f>'[Диаграмма в Microsoft Office PowerPoint]Лист1'!$D$31</c:f>
              <c:strCache>
                <c:ptCount val="1"/>
                <c:pt idx="0">
                  <c:v>мужчины</c:v>
                </c:pt>
              </c:strCache>
            </c:strRef>
          </c:tx>
          <c:spPr>
            <a:solidFill>
              <a:srgbClr val="CC6600"/>
            </a:solidFill>
          </c:spPr>
          <c:cat>
            <c:numRef>
              <c:f>'[Диаграмма в Microsoft Office PowerPoint]Лист1'!$B$32:$B$35</c:f>
              <c:numCache>
                <c:formatCode>General</c:formatCode>
                <c:ptCount val="4"/>
                <c:pt idx="0">
                  <c:v>2005</c:v>
                </c:pt>
                <c:pt idx="1">
                  <c:v>2010</c:v>
                </c:pt>
                <c:pt idx="2">
                  <c:v>2015</c:v>
                </c:pt>
                <c:pt idx="3">
                  <c:v>2018</c:v>
                </c:pt>
              </c:numCache>
            </c:numRef>
          </c:cat>
          <c:val>
            <c:numRef>
              <c:f>'[Диаграмма в Microsoft Office PowerPoint]Лист1'!$D$32:$D$35</c:f>
              <c:numCache>
                <c:formatCode>General</c:formatCode>
                <c:ptCount val="4"/>
                <c:pt idx="0">
                  <c:v>427.3</c:v>
                </c:pt>
                <c:pt idx="1">
                  <c:v>326.89999999999975</c:v>
                </c:pt>
                <c:pt idx="2">
                  <c:v>258.60000000000002</c:v>
                </c:pt>
                <c:pt idx="3">
                  <c:v>237</c:v>
                </c:pt>
              </c:numCache>
            </c:numRef>
          </c:val>
        </c:ser>
        <c:ser>
          <c:idx val="2"/>
          <c:order val="2"/>
          <c:tx>
            <c:strRef>
              <c:f>'[Диаграмма в Microsoft Office PowerPoint]Лист1'!$E$31</c:f>
              <c:strCache>
                <c:ptCount val="1"/>
                <c:pt idx="0">
                  <c:v>женщины</c:v>
                </c:pt>
              </c:strCache>
            </c:strRef>
          </c:tx>
          <c:spPr>
            <a:solidFill>
              <a:srgbClr val="669900"/>
            </a:solidFill>
          </c:spPr>
          <c:cat>
            <c:numRef>
              <c:f>'[Диаграмма в Microsoft Office PowerPoint]Лист1'!$B$32:$B$35</c:f>
              <c:numCache>
                <c:formatCode>General</c:formatCode>
                <c:ptCount val="4"/>
                <c:pt idx="0">
                  <c:v>2005</c:v>
                </c:pt>
                <c:pt idx="1">
                  <c:v>2010</c:v>
                </c:pt>
                <c:pt idx="2">
                  <c:v>2015</c:v>
                </c:pt>
                <c:pt idx="3">
                  <c:v>2018</c:v>
                </c:pt>
              </c:numCache>
            </c:numRef>
          </c:cat>
          <c:val>
            <c:numRef>
              <c:f>'[Диаграмма в Microsoft Office PowerPoint]Лист1'!$E$32:$E$35</c:f>
              <c:numCache>
                <c:formatCode>General</c:formatCode>
                <c:ptCount val="4"/>
                <c:pt idx="0">
                  <c:v>95.6</c:v>
                </c:pt>
                <c:pt idx="1">
                  <c:v>68.8</c:v>
                </c:pt>
                <c:pt idx="2">
                  <c:v>54.3</c:v>
                </c:pt>
                <c:pt idx="3">
                  <c:v>49.3</c:v>
                </c:pt>
              </c:numCache>
            </c:numRef>
          </c:val>
        </c:ser>
        <c:axId val="76582912"/>
        <c:axId val="76584448"/>
      </c:barChart>
      <c:catAx>
        <c:axId val="7658291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6584448"/>
        <c:crosses val="autoZero"/>
        <c:auto val="1"/>
        <c:lblAlgn val="ctr"/>
        <c:lblOffset val="100"/>
      </c:catAx>
      <c:valAx>
        <c:axId val="7658444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6582912"/>
        <c:crosses val="autoZero"/>
        <c:crossBetween val="between"/>
      </c:valAx>
    </c:plotArea>
    <c:legend>
      <c:legendPos val="b"/>
      <c:legendEntry>
        <c:idx val="0"/>
        <c:txPr>
          <a:bodyPr/>
          <a:lstStyle/>
          <a:p>
            <a:pPr>
              <a:defRPr sz="12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2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1.53473164992307E-2"/>
          <c:y val="0.80403834937299468"/>
          <c:w val="0.97870937723693652"/>
          <c:h val="0.19596165062700496"/>
        </c:manualLayout>
      </c:layout>
      <c:txPr>
        <a:bodyPr/>
        <a:lstStyle/>
        <a:p>
          <a:pPr>
            <a:defRPr sz="1400">
              <a:solidFill>
                <a:srgbClr val="000000"/>
              </a:solidFill>
              <a:latin typeface="Arial" pitchFamily="34" charset="0"/>
              <a:cs typeface="Arial" pitchFamily="34" charset="0"/>
            </a:defRPr>
          </a:pPr>
          <a:endParaRPr lang="ru-RU"/>
        </a:p>
      </c:txPr>
    </c:legend>
    <c:plotVisOnly val="1"/>
  </c:chart>
  <c:spPr>
    <a:ln>
      <a:noFill/>
    </a:ln>
  </c:sp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2A53B7-D856-4E17-B239-C1053C5D458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48C7BB3-DFED-43EB-9ED8-62E64747CC5C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bg2">
            <a:lumMod val="50000"/>
          </a:schemeClr>
        </a:solidFill>
        <a:ln>
          <a:solidFill>
            <a:srgbClr val="C00000"/>
          </a:solidFill>
        </a:ln>
      </dgm:spPr>
      <dgm:t>
        <a:bodyPr/>
        <a:lstStyle/>
        <a:p>
          <a:endParaRPr lang="ru-RU" dirty="0"/>
        </a:p>
      </dgm:t>
    </dgm:pt>
    <dgm:pt modelId="{FF18DC5B-8C20-48A3-BA2E-8D770DC07263}" type="parTrans" cxnId="{3CE854BB-357C-40C7-B95C-DF546884FDEB}">
      <dgm:prSet/>
      <dgm:spPr/>
      <dgm:t>
        <a:bodyPr/>
        <a:lstStyle/>
        <a:p>
          <a:endParaRPr lang="ru-RU"/>
        </a:p>
      </dgm:t>
    </dgm:pt>
    <dgm:pt modelId="{50D2B3F1-42FE-4729-B81E-4A7748234559}" type="sibTrans" cxnId="{3CE854BB-357C-40C7-B95C-DF546884FDEB}">
      <dgm:prSet/>
      <dgm:spPr/>
      <dgm:t>
        <a:bodyPr/>
        <a:lstStyle/>
        <a:p>
          <a:endParaRPr lang="ru-RU"/>
        </a:p>
      </dgm:t>
    </dgm:pt>
    <dgm:pt modelId="{69F186E3-A35D-452D-8048-92873AA12649}">
      <dgm:prSet phldrT="[Текст]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bg2">
            <a:lumMod val="20000"/>
            <a:lumOff val="80000"/>
          </a:schemeClr>
        </a:solidFill>
        <a:ln>
          <a:solidFill>
            <a:srgbClr val="C00000"/>
          </a:solidFill>
        </a:ln>
      </dgm:spPr>
      <dgm:t>
        <a:bodyPr/>
        <a:lstStyle/>
        <a:p>
          <a:endParaRPr lang="ru-RU" sz="1800" b="1" dirty="0">
            <a:latin typeface="Arial" pitchFamily="34" charset="0"/>
            <a:cs typeface="Arial" pitchFamily="34" charset="0"/>
          </a:endParaRPr>
        </a:p>
      </dgm:t>
    </dgm:pt>
    <dgm:pt modelId="{F7898811-2185-481C-AF40-440DEA80C429}" type="parTrans" cxnId="{347861FD-53A1-4CEE-9EF5-1BA00DF44265}">
      <dgm:prSet/>
      <dgm:spPr/>
      <dgm:t>
        <a:bodyPr/>
        <a:lstStyle/>
        <a:p>
          <a:endParaRPr lang="ru-RU"/>
        </a:p>
      </dgm:t>
    </dgm:pt>
    <dgm:pt modelId="{973241AE-7649-4300-897A-CC0CAB5EDA61}" type="sibTrans" cxnId="{347861FD-53A1-4CEE-9EF5-1BA00DF44265}">
      <dgm:prSet/>
      <dgm:spPr/>
      <dgm:t>
        <a:bodyPr/>
        <a:lstStyle/>
        <a:p>
          <a:endParaRPr lang="ru-RU"/>
        </a:p>
      </dgm:t>
    </dgm:pt>
    <dgm:pt modelId="{C3046765-E3DD-4D9D-A496-38419BC42023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bg2">
            <a:lumMod val="60000"/>
            <a:lumOff val="40000"/>
          </a:schemeClr>
        </a:solidFill>
        <a:ln>
          <a:solidFill>
            <a:srgbClr val="C00000"/>
          </a:solidFill>
        </a:ln>
      </dgm:spPr>
      <dgm:t>
        <a:bodyPr/>
        <a:lstStyle/>
        <a:p>
          <a:endParaRPr lang="ru-RU"/>
        </a:p>
      </dgm:t>
    </dgm:pt>
    <dgm:pt modelId="{CC85384F-B4AB-49FA-8F4D-196A071466B7}" type="parTrans" cxnId="{98F13432-6369-44D2-8B96-1E1F2F180996}">
      <dgm:prSet/>
      <dgm:spPr/>
      <dgm:t>
        <a:bodyPr/>
        <a:lstStyle/>
        <a:p>
          <a:endParaRPr lang="ru-RU"/>
        </a:p>
      </dgm:t>
    </dgm:pt>
    <dgm:pt modelId="{14219906-70DF-4A98-8721-A4B8C03D4BB2}" type="sibTrans" cxnId="{98F13432-6369-44D2-8B96-1E1F2F180996}">
      <dgm:prSet/>
      <dgm:spPr/>
      <dgm:t>
        <a:bodyPr/>
        <a:lstStyle/>
        <a:p>
          <a:endParaRPr lang="ru-RU"/>
        </a:p>
      </dgm:t>
    </dgm:pt>
    <dgm:pt modelId="{1A254749-8E2C-4F29-926B-F53FBB470792}">
      <dgm:prSet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solidFill>
          <a:schemeClr val="bg2">
            <a:lumMod val="75000"/>
          </a:schemeClr>
        </a:solidFill>
        <a:ln>
          <a:solidFill>
            <a:srgbClr val="C00000"/>
          </a:solidFill>
        </a:ln>
      </dgm:spPr>
      <dgm:t>
        <a:bodyPr/>
        <a:lstStyle/>
        <a:p>
          <a:endParaRPr lang="ru-RU"/>
        </a:p>
      </dgm:t>
    </dgm:pt>
    <dgm:pt modelId="{0703CA2C-7DB8-46A7-9F1B-F1EE30AC7D8B}" type="parTrans" cxnId="{E62DE01D-7ED2-426C-B242-7830D70D67D2}">
      <dgm:prSet/>
      <dgm:spPr/>
      <dgm:t>
        <a:bodyPr/>
        <a:lstStyle/>
        <a:p>
          <a:endParaRPr lang="ru-RU"/>
        </a:p>
      </dgm:t>
    </dgm:pt>
    <dgm:pt modelId="{A78C1C0A-DD7D-4919-B6D9-E9724C190661}" type="sibTrans" cxnId="{E62DE01D-7ED2-426C-B242-7830D70D67D2}">
      <dgm:prSet/>
      <dgm:spPr/>
      <dgm:t>
        <a:bodyPr/>
        <a:lstStyle/>
        <a:p>
          <a:endParaRPr lang="ru-RU"/>
        </a:p>
      </dgm:t>
    </dgm:pt>
    <dgm:pt modelId="{193E5CB8-74E0-4FBE-9E03-B85C236F9488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ru-RU" sz="1600" b="1" dirty="0" smtClean="0">
              <a:solidFill>
                <a:srgbClr val="341312"/>
              </a:solidFill>
              <a:latin typeface="Arial" pitchFamily="34" charset="0"/>
              <a:cs typeface="Arial" pitchFamily="34" charset="0"/>
            </a:rPr>
            <a:t>Формирование на основе </a:t>
          </a:r>
          <a:r>
            <a:rPr lang="ru-RU" sz="1600" b="1" i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результатов аналитики </a:t>
          </a:r>
          <a:r>
            <a:rPr lang="ru-RU" sz="1600" b="1" i="0" u="none" dirty="0" smtClean="0">
              <a:solidFill>
                <a:srgbClr val="341312"/>
              </a:solidFill>
              <a:latin typeface="Arial" pitchFamily="34" charset="0"/>
              <a:cs typeface="Arial" pitchFamily="34" charset="0"/>
            </a:rPr>
            <a:t>баз данных </a:t>
          </a:r>
          <a:r>
            <a:rPr lang="ru-RU" sz="1600" b="1" dirty="0" smtClean="0">
              <a:solidFill>
                <a:srgbClr val="341312"/>
              </a:solidFill>
              <a:latin typeface="Arial" pitchFamily="34" charset="0"/>
              <a:cs typeface="Arial" pitchFamily="34" charset="0"/>
            </a:rPr>
            <a:t>простых </a:t>
          </a:r>
          <a:r>
            <a:rPr lang="ru-RU" sz="1600" b="1" dirty="0" err="1" smtClean="0">
              <a:solidFill>
                <a:srgbClr val="341312"/>
              </a:solidFill>
              <a:latin typeface="Arial" pitchFamily="34" charset="0"/>
              <a:cs typeface="Arial" pitchFamily="34" charset="0"/>
            </a:rPr>
            <a:t>предиктивных</a:t>
          </a:r>
          <a:r>
            <a:rPr lang="ru-RU" sz="1600" b="1" dirty="0" smtClean="0">
              <a:solidFill>
                <a:srgbClr val="341312"/>
              </a:solidFill>
              <a:latin typeface="Arial" pitchFamily="34" charset="0"/>
              <a:cs typeface="Arial" pitchFamily="34" charset="0"/>
            </a:rPr>
            <a:t> моделей, позволяющих </a:t>
          </a:r>
          <a:r>
            <a:rPr lang="ru-RU" sz="1600" b="1" dirty="0" smtClean="0">
              <a:solidFill>
                <a:srgbClr val="341312"/>
              </a:solidFill>
              <a:latin typeface="Arial" pitchFamily="34" charset="0"/>
              <a:cs typeface="Arial" pitchFamily="34" charset="0"/>
            </a:rPr>
            <a:t>определить вероятность развития у пациента заболеваний, влияющих на качество и продолжительность здоровой жизни, выявить факторы риска </a:t>
          </a:r>
          <a:r>
            <a:rPr lang="ru-RU" sz="1600" b="1" dirty="0" err="1" smtClean="0">
              <a:solidFill>
                <a:srgbClr val="341312"/>
              </a:solidFill>
              <a:latin typeface="Arial" pitchFamily="34" charset="0"/>
              <a:cs typeface="Arial" pitchFamily="34" charset="0"/>
            </a:rPr>
            <a:t>ихвозникновения</a:t>
          </a:r>
          <a:endParaRPr lang="ru-RU" sz="1600" b="1" dirty="0">
            <a:solidFill>
              <a:srgbClr val="341312"/>
            </a:solidFill>
            <a:latin typeface="Arial" pitchFamily="34" charset="0"/>
            <a:cs typeface="Arial" pitchFamily="34" charset="0"/>
          </a:endParaRPr>
        </a:p>
      </dgm:t>
    </dgm:pt>
    <dgm:pt modelId="{8223F496-034A-4A72-A2E2-8AF66DB83D09}" type="parTrans" cxnId="{46BE7C96-243D-4D43-8866-89321BC3B5E9}">
      <dgm:prSet/>
      <dgm:spPr/>
      <dgm:t>
        <a:bodyPr/>
        <a:lstStyle/>
        <a:p>
          <a:endParaRPr lang="ru-RU"/>
        </a:p>
      </dgm:t>
    </dgm:pt>
    <dgm:pt modelId="{225F7B6B-6D96-484A-9A37-550380BD7329}" type="sibTrans" cxnId="{46BE7C96-243D-4D43-8866-89321BC3B5E9}">
      <dgm:prSet/>
      <dgm:spPr/>
      <dgm:t>
        <a:bodyPr/>
        <a:lstStyle/>
        <a:p>
          <a:endParaRPr lang="ru-RU"/>
        </a:p>
      </dgm:t>
    </dgm:pt>
    <dgm:pt modelId="{BA3E0C63-AD10-4282-9690-08FC3C6FB731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ru-RU" sz="1600" b="1" dirty="0" smtClean="0">
              <a:solidFill>
                <a:srgbClr val="341312"/>
              </a:solidFill>
              <a:latin typeface="Arial" pitchFamily="34" charset="0"/>
              <a:cs typeface="Arial" pitchFamily="34" charset="0"/>
            </a:rPr>
            <a:t>Необходимое условие внедрения искусственного интеллекта в практику </a:t>
          </a:r>
          <a:r>
            <a:rPr lang="ru-RU" sz="1600" b="1" dirty="0" smtClean="0">
              <a:solidFill>
                <a:srgbClr val="341312"/>
              </a:solidFill>
              <a:latin typeface="Arial" pitchFamily="34" charset="0"/>
              <a:cs typeface="Arial" pitchFamily="34" charset="0"/>
              <a:sym typeface="Symbol"/>
            </a:rPr>
            <a:t> </a:t>
          </a:r>
          <a:r>
            <a:rPr lang="ru-RU" sz="1600" b="1" i="1" u="sng" dirty="0" err="1" smtClean="0">
              <a:solidFill>
                <a:srgbClr val="C00000"/>
              </a:solidFill>
              <a:latin typeface="Arial" pitchFamily="34" charset="0"/>
              <a:cs typeface="Arial" pitchFamily="34" charset="0"/>
              <a:sym typeface="Symbol"/>
            </a:rPr>
            <a:t>цифровизация</a:t>
          </a:r>
          <a:r>
            <a:rPr lang="ru-RU" sz="1600" b="1" i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  <a:sym typeface="Symbol"/>
            </a:rPr>
            <a:t> медицинской организации </a:t>
          </a:r>
          <a:r>
            <a:rPr lang="ru-RU" sz="1600" b="1" dirty="0" smtClean="0">
              <a:solidFill>
                <a:srgbClr val="341312"/>
              </a:solidFill>
              <a:latin typeface="Arial" pitchFamily="34" charset="0"/>
              <a:cs typeface="Arial" pitchFamily="34" charset="0"/>
              <a:sym typeface="Symbol"/>
            </a:rPr>
            <a:t>(автоматизация рутинных функций, электронные амбулаторные карты и истории болезней, стандартизации анамнеза, результатов </a:t>
          </a:r>
          <a:r>
            <a:rPr lang="ru-RU" sz="1600" b="1" dirty="0" err="1" smtClean="0">
              <a:solidFill>
                <a:srgbClr val="341312"/>
              </a:solidFill>
              <a:latin typeface="Arial" pitchFamily="34" charset="0"/>
              <a:cs typeface="Arial" pitchFamily="34" charset="0"/>
              <a:sym typeface="Symbol"/>
            </a:rPr>
            <a:t>физикальных</a:t>
          </a:r>
          <a:r>
            <a:rPr lang="ru-RU" sz="1600" b="1" dirty="0" smtClean="0">
              <a:solidFill>
                <a:srgbClr val="341312"/>
              </a:solidFill>
              <a:latin typeface="Arial" pitchFamily="34" charset="0"/>
              <a:cs typeface="Arial" pitchFamily="34" charset="0"/>
              <a:sym typeface="Symbol"/>
            </a:rPr>
            <a:t>, функциональных и клинико-лабораторных исследований с переводом в «цифру», формирование баз данных с возможностью их выгрузки для обработки и анализа)  </a:t>
          </a:r>
          <a:endParaRPr lang="ru-RU" sz="1600" b="1" dirty="0">
            <a:solidFill>
              <a:srgbClr val="341312"/>
            </a:solidFill>
            <a:latin typeface="Arial" pitchFamily="34" charset="0"/>
            <a:cs typeface="Arial" pitchFamily="34" charset="0"/>
          </a:endParaRPr>
        </a:p>
      </dgm:t>
    </dgm:pt>
    <dgm:pt modelId="{169057A0-14B7-46B6-9612-40ADB83CCEAF}" type="parTrans" cxnId="{C030E428-90AA-42A1-BA12-B52E63BDDF4E}">
      <dgm:prSet/>
      <dgm:spPr/>
      <dgm:t>
        <a:bodyPr/>
        <a:lstStyle/>
        <a:p>
          <a:endParaRPr lang="ru-RU"/>
        </a:p>
      </dgm:t>
    </dgm:pt>
    <dgm:pt modelId="{B75D03FF-86AC-451F-AB5A-019AAA862277}" type="sibTrans" cxnId="{C030E428-90AA-42A1-BA12-B52E63BDDF4E}">
      <dgm:prSet/>
      <dgm:spPr/>
      <dgm:t>
        <a:bodyPr/>
        <a:lstStyle/>
        <a:p>
          <a:endParaRPr lang="ru-RU"/>
        </a:p>
      </dgm:t>
    </dgm:pt>
    <dgm:pt modelId="{AC27B3C7-0C6F-4294-817F-4A43622C5AD2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ru-RU" sz="1600" b="1" dirty="0" smtClean="0">
              <a:solidFill>
                <a:srgbClr val="341312"/>
              </a:solidFill>
              <a:latin typeface="Arial" pitchFamily="34" charset="0"/>
              <a:cs typeface="Arial" pitchFamily="34" charset="0"/>
            </a:rPr>
            <a:t>Внедрение </a:t>
          </a:r>
          <a:r>
            <a:rPr lang="ru-RU" sz="1600" b="1" i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rPr>
            <a:t>систем поддержки принятия решения </a:t>
          </a:r>
          <a:r>
            <a:rPr lang="ru-RU" sz="1600" b="1" dirty="0" smtClean="0">
              <a:solidFill>
                <a:srgbClr val="341312"/>
              </a:solidFill>
              <a:latin typeface="Arial" pitchFamily="34" charset="0"/>
              <a:cs typeface="Arial" pitchFamily="34" charset="0"/>
            </a:rPr>
            <a:t>врача в стандартный процесс лечебно-профилактической работы</a:t>
          </a:r>
          <a:endParaRPr lang="ru-RU" sz="1600" b="1" dirty="0">
            <a:solidFill>
              <a:srgbClr val="341312"/>
            </a:solidFill>
            <a:latin typeface="Arial" pitchFamily="34" charset="0"/>
            <a:cs typeface="Arial" pitchFamily="34" charset="0"/>
          </a:endParaRPr>
        </a:p>
      </dgm:t>
    </dgm:pt>
    <dgm:pt modelId="{40D55A83-3548-4318-B57F-530BD2886B35}" type="parTrans" cxnId="{7C71923B-5AE0-4FC6-A6DA-8B308C5A566E}">
      <dgm:prSet/>
      <dgm:spPr/>
      <dgm:t>
        <a:bodyPr/>
        <a:lstStyle/>
        <a:p>
          <a:endParaRPr lang="ru-RU"/>
        </a:p>
      </dgm:t>
    </dgm:pt>
    <dgm:pt modelId="{310868A2-1E57-4480-A14F-2B6F60E8D990}" type="sibTrans" cxnId="{7C71923B-5AE0-4FC6-A6DA-8B308C5A566E}">
      <dgm:prSet/>
      <dgm:spPr/>
      <dgm:t>
        <a:bodyPr/>
        <a:lstStyle/>
        <a:p>
          <a:endParaRPr lang="ru-RU"/>
        </a:p>
      </dgm:t>
    </dgm:pt>
    <dgm:pt modelId="{1E8A119D-0349-4311-8FBE-19BEDF735881}">
      <dgm:prSet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>
        <a:ln/>
      </dgm:spPr>
      <dgm:t>
        <a:bodyPr/>
        <a:lstStyle/>
        <a:p>
          <a:r>
            <a:rPr lang="ru-RU" sz="1600" b="1" dirty="0" smtClean="0">
              <a:solidFill>
                <a:srgbClr val="341312"/>
              </a:solidFill>
              <a:latin typeface="Arial" pitchFamily="34" charset="0"/>
              <a:cs typeface="Arial" pitchFamily="34" charset="0"/>
            </a:rPr>
            <a:t>Использование медицинским персоналом </a:t>
          </a:r>
          <a:r>
            <a:rPr lang="ru-RU" sz="1600" b="1" dirty="0" err="1" smtClean="0">
              <a:solidFill>
                <a:srgbClr val="341312"/>
              </a:solidFill>
              <a:latin typeface="Arial" pitchFamily="34" charset="0"/>
              <a:cs typeface="Arial" pitchFamily="34" charset="0"/>
            </a:rPr>
            <a:t>ИИ-продуктов</a:t>
          </a:r>
          <a:r>
            <a:rPr lang="ru-RU" sz="1600" b="1" dirty="0" smtClean="0">
              <a:solidFill>
                <a:srgbClr val="341312"/>
              </a:solidFill>
              <a:latin typeface="Arial" pitchFamily="34" charset="0"/>
              <a:cs typeface="Arial" pitchFamily="34" charset="0"/>
            </a:rPr>
            <a:t> для разработки </a:t>
          </a:r>
          <a:r>
            <a:rPr lang="ru-RU" sz="1600" b="1" i="1" u="sng" dirty="0" smtClean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персонализированного протокола диагностики и подбора схемы индивидуального лечения  </a:t>
          </a:r>
          <a:r>
            <a:rPr lang="ru-RU" sz="1600" b="1" dirty="0" smtClean="0">
              <a:solidFill>
                <a:srgbClr val="341312"/>
              </a:solidFill>
              <a:latin typeface="Arial" pitchFamily="34" charset="0"/>
              <a:cs typeface="Arial" pitchFamily="34" charset="0"/>
            </a:rPr>
            <a:t>пациента</a:t>
          </a:r>
          <a:endParaRPr lang="ru-RU" sz="1600" b="1" dirty="0">
            <a:solidFill>
              <a:srgbClr val="341312"/>
            </a:solidFill>
            <a:latin typeface="Arial" pitchFamily="34" charset="0"/>
            <a:cs typeface="Arial" pitchFamily="34" charset="0"/>
          </a:endParaRPr>
        </a:p>
      </dgm:t>
    </dgm:pt>
    <dgm:pt modelId="{AB5B9E28-6BB2-45FE-885A-12E9E0C7C489}" type="parTrans" cxnId="{345EEA03-6858-44F6-8D69-E6AD21EDACD4}">
      <dgm:prSet/>
      <dgm:spPr/>
      <dgm:t>
        <a:bodyPr/>
        <a:lstStyle/>
        <a:p>
          <a:endParaRPr lang="ru-RU"/>
        </a:p>
      </dgm:t>
    </dgm:pt>
    <dgm:pt modelId="{E4A3DB4C-6081-479F-AC68-79A9DC9473AC}" type="sibTrans" cxnId="{345EEA03-6858-44F6-8D69-E6AD21EDACD4}">
      <dgm:prSet/>
      <dgm:spPr/>
      <dgm:t>
        <a:bodyPr/>
        <a:lstStyle/>
        <a:p>
          <a:endParaRPr lang="ru-RU"/>
        </a:p>
      </dgm:t>
    </dgm:pt>
    <dgm:pt modelId="{0B2F0E10-D92C-46CC-B72A-BAC5D0027F8F}" type="pres">
      <dgm:prSet presAssocID="{112A53B7-D856-4E17-B239-C1053C5D458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1F6AF25-08B7-448F-B0F2-907B461167B0}" type="pres">
      <dgm:prSet presAssocID="{69F186E3-A35D-452D-8048-92873AA12649}" presName="composite" presStyleCnt="0"/>
      <dgm:spPr/>
    </dgm:pt>
    <dgm:pt modelId="{F92083D0-8AE9-414E-A3B3-90CEF47469F4}" type="pres">
      <dgm:prSet presAssocID="{69F186E3-A35D-452D-8048-92873AA12649}" presName="parentText" presStyleLbl="alignNode1" presStyleIdx="0" presStyleCnt="4" custLinFactNeighborY="-2267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76C996-228D-4923-9747-307959770427}" type="pres">
      <dgm:prSet presAssocID="{69F186E3-A35D-452D-8048-92873AA12649}" presName="descendantText" presStyleLbl="alignAcc1" presStyleIdx="0" presStyleCnt="4" custScaleY="200368" custLinFactNeighborX="-94" custLinFactNeighborY="163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7C75BE-04BE-4772-AE90-FC46508CEF7A}" type="pres">
      <dgm:prSet presAssocID="{973241AE-7649-4300-897A-CC0CAB5EDA61}" presName="sp" presStyleCnt="0"/>
      <dgm:spPr/>
    </dgm:pt>
    <dgm:pt modelId="{2FF687F6-C388-40AB-8FE1-0C9BD690639A}" type="pres">
      <dgm:prSet presAssocID="{C3046765-E3DD-4D9D-A496-38419BC42023}" presName="composite" presStyleCnt="0"/>
      <dgm:spPr/>
    </dgm:pt>
    <dgm:pt modelId="{BD33DEFB-C648-4AB2-ADD6-EF33C185627F}" type="pres">
      <dgm:prSet presAssocID="{C3046765-E3DD-4D9D-A496-38419BC42023}" presName="parentText" presStyleLbl="alignNode1" presStyleIdx="1" presStyleCnt="4" custLinFactNeighborX="0" custLinFactNeighborY="891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9B6AEB-A0B0-494A-A874-24B06DFEEB78}" type="pres">
      <dgm:prSet presAssocID="{C3046765-E3DD-4D9D-A496-38419BC42023}" presName="descendantText" presStyleLbl="alignAcc1" presStyleIdx="1" presStyleCnt="4" custScaleY="141479" custLinFactNeighborX="897" custLinFactNeighborY="432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2AEDB2-EB10-4324-A26E-75EF4F17A6FD}" type="pres">
      <dgm:prSet presAssocID="{14219906-70DF-4A98-8721-A4B8C03D4BB2}" presName="sp" presStyleCnt="0"/>
      <dgm:spPr/>
    </dgm:pt>
    <dgm:pt modelId="{3EE2AC0C-E688-4BBE-9B98-27806D2F4CAB}" type="pres">
      <dgm:prSet presAssocID="{1A254749-8E2C-4F29-926B-F53FBB470792}" presName="composite" presStyleCnt="0"/>
      <dgm:spPr/>
    </dgm:pt>
    <dgm:pt modelId="{58BEF77D-6DE8-4D51-BA57-6A8F84688F25}" type="pres">
      <dgm:prSet presAssocID="{1A254749-8E2C-4F29-926B-F53FBB470792}" presName="parentText" presStyleLbl="alignNode1" presStyleIdx="2" presStyleCnt="4" custLinFactNeighborX="0" custLinFactNeighborY="1046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B93B05-97F6-4ADD-856E-5772EA80B215}" type="pres">
      <dgm:prSet presAssocID="{1A254749-8E2C-4F29-926B-F53FBB470792}" presName="descendantText" presStyleLbl="alignAcc1" presStyleIdx="2" presStyleCnt="4" custLinFactNeighborX="-94" custLinFactNeighborY="444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D1A4F3-8FF8-428B-A44D-10A7C55B0740}" type="pres">
      <dgm:prSet presAssocID="{A78C1C0A-DD7D-4919-B6D9-E9724C190661}" presName="sp" presStyleCnt="0"/>
      <dgm:spPr/>
    </dgm:pt>
    <dgm:pt modelId="{12C46D85-367C-4FE3-A3FC-5FF99B14BEF1}" type="pres">
      <dgm:prSet presAssocID="{D48C7BB3-DFED-43EB-9ED8-62E64747CC5C}" presName="composite" presStyleCnt="0"/>
      <dgm:spPr/>
    </dgm:pt>
    <dgm:pt modelId="{1018B511-C196-4190-93A6-3AD1392761D9}" type="pres">
      <dgm:prSet presAssocID="{D48C7BB3-DFED-43EB-9ED8-62E64747CC5C}" presName="parentText" presStyleLbl="alignNode1" presStyleIdx="3" presStyleCnt="4" custLinFactNeighborX="0" custLinFactNeighborY="1777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4A0183-3FCF-4888-BAFD-A6D3ACC9E6E6}" type="pres">
      <dgm:prSet presAssocID="{D48C7BB3-DFED-43EB-9ED8-62E64747CC5C}" presName="descendantText" presStyleLbl="alignAcc1" presStyleIdx="3" presStyleCnt="4" custLinFactNeighborX="-94" custLinFactNeighborY="217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5EEA03-6858-44F6-8D69-E6AD21EDACD4}" srcId="{D48C7BB3-DFED-43EB-9ED8-62E64747CC5C}" destId="{1E8A119D-0349-4311-8FBE-19BEDF735881}" srcOrd="0" destOrd="0" parTransId="{AB5B9E28-6BB2-45FE-885A-12E9E0C7C489}" sibTransId="{E4A3DB4C-6081-479F-AC68-79A9DC9473AC}"/>
    <dgm:cxn modelId="{B464562A-6901-4712-AEEF-C8D5FFBAE0BB}" type="presOf" srcId="{1A254749-8E2C-4F29-926B-F53FBB470792}" destId="{58BEF77D-6DE8-4D51-BA57-6A8F84688F25}" srcOrd="0" destOrd="0" presId="urn:microsoft.com/office/officeart/2005/8/layout/chevron2"/>
    <dgm:cxn modelId="{46BE7C96-243D-4D43-8866-89321BC3B5E9}" srcId="{C3046765-E3DD-4D9D-A496-38419BC42023}" destId="{193E5CB8-74E0-4FBE-9E03-B85C236F9488}" srcOrd="0" destOrd="0" parTransId="{8223F496-034A-4A72-A2E2-8AF66DB83D09}" sibTransId="{225F7B6B-6D96-484A-9A37-550380BD7329}"/>
    <dgm:cxn modelId="{C6C64FDA-C04A-4CDC-84C7-8D60EDEB098F}" type="presOf" srcId="{112A53B7-D856-4E17-B239-C1053C5D458B}" destId="{0B2F0E10-D92C-46CC-B72A-BAC5D0027F8F}" srcOrd="0" destOrd="0" presId="urn:microsoft.com/office/officeart/2005/8/layout/chevron2"/>
    <dgm:cxn modelId="{C030E428-90AA-42A1-BA12-B52E63BDDF4E}" srcId="{69F186E3-A35D-452D-8048-92873AA12649}" destId="{BA3E0C63-AD10-4282-9690-08FC3C6FB731}" srcOrd="0" destOrd="0" parTransId="{169057A0-14B7-46B6-9612-40ADB83CCEAF}" sibTransId="{B75D03FF-86AC-451F-AB5A-019AAA862277}"/>
    <dgm:cxn modelId="{D0487F66-B2E5-42C4-AE3B-E127294B3F5A}" type="presOf" srcId="{193E5CB8-74E0-4FBE-9E03-B85C236F9488}" destId="{9B9B6AEB-A0B0-494A-A874-24B06DFEEB78}" srcOrd="0" destOrd="0" presId="urn:microsoft.com/office/officeart/2005/8/layout/chevron2"/>
    <dgm:cxn modelId="{347861FD-53A1-4CEE-9EF5-1BA00DF44265}" srcId="{112A53B7-D856-4E17-B239-C1053C5D458B}" destId="{69F186E3-A35D-452D-8048-92873AA12649}" srcOrd="0" destOrd="0" parTransId="{F7898811-2185-481C-AF40-440DEA80C429}" sibTransId="{973241AE-7649-4300-897A-CC0CAB5EDA61}"/>
    <dgm:cxn modelId="{29A46A49-5568-47B9-8D20-A9FE2601DC32}" type="presOf" srcId="{D48C7BB3-DFED-43EB-9ED8-62E64747CC5C}" destId="{1018B511-C196-4190-93A6-3AD1392761D9}" srcOrd="0" destOrd="0" presId="urn:microsoft.com/office/officeart/2005/8/layout/chevron2"/>
    <dgm:cxn modelId="{CAB3F019-5E29-4C14-B3B0-5A62B89E9D35}" type="presOf" srcId="{1E8A119D-0349-4311-8FBE-19BEDF735881}" destId="{9C4A0183-3FCF-4888-BAFD-A6D3ACC9E6E6}" srcOrd="0" destOrd="0" presId="urn:microsoft.com/office/officeart/2005/8/layout/chevron2"/>
    <dgm:cxn modelId="{9F111695-70C3-43BC-8ECB-925AEE6CB8C6}" type="presOf" srcId="{BA3E0C63-AD10-4282-9690-08FC3C6FB731}" destId="{0F76C996-228D-4923-9747-307959770427}" srcOrd="0" destOrd="0" presId="urn:microsoft.com/office/officeart/2005/8/layout/chevron2"/>
    <dgm:cxn modelId="{55EFCAFB-B3D3-4BF4-B359-DCD2F1944AFC}" type="presOf" srcId="{C3046765-E3DD-4D9D-A496-38419BC42023}" destId="{BD33DEFB-C648-4AB2-ADD6-EF33C185627F}" srcOrd="0" destOrd="0" presId="urn:microsoft.com/office/officeart/2005/8/layout/chevron2"/>
    <dgm:cxn modelId="{A621E249-DAE2-497D-88EB-F3026432A868}" type="presOf" srcId="{69F186E3-A35D-452D-8048-92873AA12649}" destId="{F92083D0-8AE9-414E-A3B3-90CEF47469F4}" srcOrd="0" destOrd="0" presId="urn:microsoft.com/office/officeart/2005/8/layout/chevron2"/>
    <dgm:cxn modelId="{E62DE01D-7ED2-426C-B242-7830D70D67D2}" srcId="{112A53B7-D856-4E17-B239-C1053C5D458B}" destId="{1A254749-8E2C-4F29-926B-F53FBB470792}" srcOrd="2" destOrd="0" parTransId="{0703CA2C-7DB8-46A7-9F1B-F1EE30AC7D8B}" sibTransId="{A78C1C0A-DD7D-4919-B6D9-E9724C190661}"/>
    <dgm:cxn modelId="{7C71923B-5AE0-4FC6-A6DA-8B308C5A566E}" srcId="{1A254749-8E2C-4F29-926B-F53FBB470792}" destId="{AC27B3C7-0C6F-4294-817F-4A43622C5AD2}" srcOrd="0" destOrd="0" parTransId="{40D55A83-3548-4318-B57F-530BD2886B35}" sibTransId="{310868A2-1E57-4480-A14F-2B6F60E8D990}"/>
    <dgm:cxn modelId="{FAE5A648-019C-4A70-B0A1-DBC62C7FF25C}" type="presOf" srcId="{AC27B3C7-0C6F-4294-817F-4A43622C5AD2}" destId="{3FB93B05-97F6-4ADD-856E-5772EA80B215}" srcOrd="0" destOrd="0" presId="urn:microsoft.com/office/officeart/2005/8/layout/chevron2"/>
    <dgm:cxn modelId="{98F13432-6369-44D2-8B96-1E1F2F180996}" srcId="{112A53B7-D856-4E17-B239-C1053C5D458B}" destId="{C3046765-E3DD-4D9D-A496-38419BC42023}" srcOrd="1" destOrd="0" parTransId="{CC85384F-B4AB-49FA-8F4D-196A071466B7}" sibTransId="{14219906-70DF-4A98-8721-A4B8C03D4BB2}"/>
    <dgm:cxn modelId="{3CE854BB-357C-40C7-B95C-DF546884FDEB}" srcId="{112A53B7-D856-4E17-B239-C1053C5D458B}" destId="{D48C7BB3-DFED-43EB-9ED8-62E64747CC5C}" srcOrd="3" destOrd="0" parTransId="{FF18DC5B-8C20-48A3-BA2E-8D770DC07263}" sibTransId="{50D2B3F1-42FE-4729-B81E-4A7748234559}"/>
    <dgm:cxn modelId="{2FBBE852-0B0C-4A93-95F4-AD0FDCA372DE}" type="presParOf" srcId="{0B2F0E10-D92C-46CC-B72A-BAC5D0027F8F}" destId="{E1F6AF25-08B7-448F-B0F2-907B461167B0}" srcOrd="0" destOrd="0" presId="urn:microsoft.com/office/officeart/2005/8/layout/chevron2"/>
    <dgm:cxn modelId="{D4603CC3-8FA4-45B3-B80D-168886E5A80F}" type="presParOf" srcId="{E1F6AF25-08B7-448F-B0F2-907B461167B0}" destId="{F92083D0-8AE9-414E-A3B3-90CEF47469F4}" srcOrd="0" destOrd="0" presId="urn:microsoft.com/office/officeart/2005/8/layout/chevron2"/>
    <dgm:cxn modelId="{DCCC87CE-2EFB-4668-85AF-EC8CCB57F7E7}" type="presParOf" srcId="{E1F6AF25-08B7-448F-B0F2-907B461167B0}" destId="{0F76C996-228D-4923-9747-307959770427}" srcOrd="1" destOrd="0" presId="urn:microsoft.com/office/officeart/2005/8/layout/chevron2"/>
    <dgm:cxn modelId="{AF7F201E-36A2-458A-9CF1-D599AE88C753}" type="presParOf" srcId="{0B2F0E10-D92C-46CC-B72A-BAC5D0027F8F}" destId="{287C75BE-04BE-4772-AE90-FC46508CEF7A}" srcOrd="1" destOrd="0" presId="urn:microsoft.com/office/officeart/2005/8/layout/chevron2"/>
    <dgm:cxn modelId="{929BEBFA-AC06-4000-9B6C-877CA7CFA526}" type="presParOf" srcId="{0B2F0E10-D92C-46CC-B72A-BAC5D0027F8F}" destId="{2FF687F6-C388-40AB-8FE1-0C9BD690639A}" srcOrd="2" destOrd="0" presId="urn:microsoft.com/office/officeart/2005/8/layout/chevron2"/>
    <dgm:cxn modelId="{6D16A66A-C77D-4C5D-B890-E199A696D42B}" type="presParOf" srcId="{2FF687F6-C388-40AB-8FE1-0C9BD690639A}" destId="{BD33DEFB-C648-4AB2-ADD6-EF33C185627F}" srcOrd="0" destOrd="0" presId="urn:microsoft.com/office/officeart/2005/8/layout/chevron2"/>
    <dgm:cxn modelId="{A369210F-4AB1-4035-8489-5618F35E90F5}" type="presParOf" srcId="{2FF687F6-C388-40AB-8FE1-0C9BD690639A}" destId="{9B9B6AEB-A0B0-494A-A874-24B06DFEEB78}" srcOrd="1" destOrd="0" presId="urn:microsoft.com/office/officeart/2005/8/layout/chevron2"/>
    <dgm:cxn modelId="{9CA76B2F-F1D9-4C8D-81A8-9B2B286A6D45}" type="presParOf" srcId="{0B2F0E10-D92C-46CC-B72A-BAC5D0027F8F}" destId="{212AEDB2-EB10-4324-A26E-75EF4F17A6FD}" srcOrd="3" destOrd="0" presId="urn:microsoft.com/office/officeart/2005/8/layout/chevron2"/>
    <dgm:cxn modelId="{2738B2DB-6557-4E87-9C56-7814CF53103D}" type="presParOf" srcId="{0B2F0E10-D92C-46CC-B72A-BAC5D0027F8F}" destId="{3EE2AC0C-E688-4BBE-9B98-27806D2F4CAB}" srcOrd="4" destOrd="0" presId="urn:microsoft.com/office/officeart/2005/8/layout/chevron2"/>
    <dgm:cxn modelId="{C3990350-DFF7-4525-A711-F199BAB643BE}" type="presParOf" srcId="{3EE2AC0C-E688-4BBE-9B98-27806D2F4CAB}" destId="{58BEF77D-6DE8-4D51-BA57-6A8F84688F25}" srcOrd="0" destOrd="0" presId="urn:microsoft.com/office/officeart/2005/8/layout/chevron2"/>
    <dgm:cxn modelId="{90AAF254-AD03-44F8-93C2-E1B27C79B711}" type="presParOf" srcId="{3EE2AC0C-E688-4BBE-9B98-27806D2F4CAB}" destId="{3FB93B05-97F6-4ADD-856E-5772EA80B215}" srcOrd="1" destOrd="0" presId="urn:microsoft.com/office/officeart/2005/8/layout/chevron2"/>
    <dgm:cxn modelId="{EEC13809-3AEF-46D4-BE65-9FBFB4691EEC}" type="presParOf" srcId="{0B2F0E10-D92C-46CC-B72A-BAC5D0027F8F}" destId="{4FD1A4F3-8FF8-428B-A44D-10A7C55B0740}" srcOrd="5" destOrd="0" presId="urn:microsoft.com/office/officeart/2005/8/layout/chevron2"/>
    <dgm:cxn modelId="{B34391DF-CCF0-4083-AF80-1BC5D918CB13}" type="presParOf" srcId="{0B2F0E10-D92C-46CC-B72A-BAC5D0027F8F}" destId="{12C46D85-367C-4FE3-A3FC-5FF99B14BEF1}" srcOrd="6" destOrd="0" presId="urn:microsoft.com/office/officeart/2005/8/layout/chevron2"/>
    <dgm:cxn modelId="{466A6CA6-D73F-493C-8D73-EEDAEA9C1DA5}" type="presParOf" srcId="{12C46D85-367C-4FE3-A3FC-5FF99B14BEF1}" destId="{1018B511-C196-4190-93A6-3AD1392761D9}" srcOrd="0" destOrd="0" presId="urn:microsoft.com/office/officeart/2005/8/layout/chevron2"/>
    <dgm:cxn modelId="{50AABC56-5497-4393-B11F-1412619BBCFA}" type="presParOf" srcId="{12C46D85-367C-4FE3-A3FC-5FF99B14BEF1}" destId="{9C4A0183-3FCF-4888-BAFD-A6D3ACC9E6E6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DCA73C6-838B-4144-970F-E770FA3C8B8A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95F49A-0000-4819-AAFD-2089747AB6BC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668796-6FF7-448F-9C6A-A335301A498E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5E2807-6445-41B9-9FEC-1329D8A6274F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95F49A-0000-4819-AAFD-2089747AB6BC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668796-6FF7-448F-9C6A-A335301A498E}" type="slidenum">
              <a:rPr lang="en-US"/>
              <a:pPr/>
              <a:t>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668796-6FF7-448F-9C6A-A335301A498E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668796-6FF7-448F-9C6A-A335301A498E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668796-6FF7-448F-9C6A-A335301A498E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5E2807-6445-41B9-9FEC-1329D8A6274F}" type="slidenum">
              <a:rPr lang="en-US"/>
              <a:pPr/>
              <a:t>6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5E2807-6445-41B9-9FEC-1329D8A6274F}" type="slidenum">
              <a:rPr lang="en-US"/>
              <a:pPr/>
              <a:t>7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5E2807-6445-41B9-9FEC-1329D8A6274F}" type="slidenum">
              <a:rPr lang="en-US"/>
              <a:pPr/>
              <a:t>8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5E2807-6445-41B9-9FEC-1329D8A6274F}" type="slidenum">
              <a:rPr lang="en-US"/>
              <a:pPr/>
              <a:t>9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3429000"/>
            <a:ext cx="7772400" cy="704850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4114800"/>
            <a:ext cx="7772400" cy="685800"/>
          </a:xfrm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62800" y="1676400"/>
            <a:ext cx="1828800" cy="5029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76400" y="1676400"/>
            <a:ext cx="5334000" cy="5029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676400" y="24384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10200" y="24384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1676400"/>
            <a:ext cx="7315200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2438400"/>
            <a:ext cx="7315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04800"/>
            <a:ext cx="8610600" cy="381000"/>
          </a:xfrm>
        </p:spPr>
        <p:txBody>
          <a:bodyPr/>
          <a:lstStyle/>
          <a:p>
            <a:pPr algn="ctr"/>
            <a:r>
              <a:rPr lang="ru-RU" sz="1800" b="1" dirty="0" smtClean="0">
                <a:solidFill>
                  <a:schemeClr val="accent5">
                    <a:lumMod val="10000"/>
                  </a:schemeClr>
                </a:solidFill>
                <a:latin typeface="NewtonC"/>
              </a:rPr>
              <a:t>САРАТОВСКИЙ МЕДИЦИНСКИЙ НАУЧНЫЙ ЦЕНТР ГИГИЕНЫ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28600" y="1524000"/>
            <a:ext cx="6858000" cy="193899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rgbClr val="341312"/>
                </a:solidFill>
                <a:effectLst/>
                <a:latin typeface="NewtonC" pitchFamily="34" charset="0"/>
                <a:ea typeface="Calibri" pitchFamily="34" charset="0"/>
                <a:cs typeface="Times New Roman" pitchFamily="18" charset="0"/>
              </a:rPr>
              <a:t>ИНФОРМАЦИОННЫЕ ТЕХНОЛОГИИ 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u="none" strike="noStrike" cap="none" normalizeH="0" baseline="0" dirty="0" smtClean="0">
                <a:ln>
                  <a:noFill/>
                </a:ln>
                <a:solidFill>
                  <a:srgbClr val="341312"/>
                </a:solidFill>
                <a:effectLst/>
                <a:latin typeface="NewtonC" pitchFamily="34" charset="0"/>
                <a:ea typeface="Calibri" pitchFamily="34" charset="0"/>
                <a:cs typeface="Times New Roman" pitchFamily="18" charset="0"/>
              </a:rPr>
              <a:t>В ПРОФИЛАКТИКЕ, ДИАГНОСТИКЕ И ПРОГНОЗИРОВАНИИ РИСКА РАЗВИТИЯ СЕРДЕЧНО-СОСУДИСТЫХ ЗАБОЛЕВАНИЙ</a:t>
            </a:r>
            <a:endParaRPr kumimoji="0" lang="ru-RU" b="0" u="none" strike="noStrike" cap="none" normalizeH="0" baseline="0" dirty="0" smtClean="0">
              <a:ln>
                <a:noFill/>
              </a:ln>
              <a:solidFill>
                <a:srgbClr val="341312"/>
              </a:solidFill>
              <a:effectLst/>
              <a:latin typeface="NewtonC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6248400"/>
            <a:ext cx="9144000" cy="4801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1400" b="1" dirty="0" smtClean="0">
                <a:solidFill>
                  <a:srgbClr val="000000"/>
                </a:solidFill>
              </a:rPr>
              <a:t>XI</a:t>
            </a:r>
            <a:r>
              <a:rPr lang="ru-RU" sz="1400" b="1" dirty="0" smtClean="0">
                <a:solidFill>
                  <a:srgbClr val="000000"/>
                </a:solidFill>
              </a:rPr>
              <a:t> Межрегиональная научно-практическая конференция </a:t>
            </a:r>
          </a:p>
          <a:p>
            <a:pPr>
              <a:lnSpc>
                <a:spcPct val="90000"/>
              </a:lnSpc>
            </a:pPr>
            <a:r>
              <a:rPr lang="ru-RU" sz="1400" b="1" dirty="0" smtClean="0">
                <a:solidFill>
                  <a:srgbClr val="000000"/>
                </a:solidFill>
              </a:rPr>
              <a:t>«Гигиена</a:t>
            </a:r>
            <a:r>
              <a:rPr lang="ru-RU" sz="1400" b="1" dirty="0">
                <a:solidFill>
                  <a:srgbClr val="000000"/>
                </a:solidFill>
              </a:rPr>
              <a:t>, экология и риски здоровью в современных </a:t>
            </a:r>
            <a:r>
              <a:rPr lang="ru-RU" sz="1400" b="1" dirty="0" smtClean="0">
                <a:solidFill>
                  <a:srgbClr val="000000"/>
                </a:solidFill>
              </a:rPr>
              <a:t>условиях», 14-16 </a:t>
            </a:r>
            <a:r>
              <a:rPr lang="ru-RU" sz="1400" b="1" dirty="0">
                <a:solidFill>
                  <a:srgbClr val="000000"/>
                </a:solidFill>
              </a:rPr>
              <a:t>апреля </a:t>
            </a:r>
            <a:r>
              <a:rPr lang="ru-RU" sz="1400" b="1" dirty="0" smtClean="0">
                <a:solidFill>
                  <a:srgbClr val="000000"/>
                </a:solidFill>
              </a:rPr>
              <a:t>2021г., Саратов </a:t>
            </a:r>
            <a:endParaRPr lang="ru-RU" sz="1400" b="1" dirty="0">
              <a:solidFill>
                <a:srgbClr val="000000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>
            <a:off x="0" y="6248400"/>
            <a:ext cx="9144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57150" cap="flat" cmpd="sng" algn="ctr">
            <a:solidFill>
              <a:srgbClr val="34131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684803" cy="307777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0" y="4648200"/>
            <a:ext cx="5176532" cy="7589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l">
              <a:lnSpc>
                <a:spcPct val="114000"/>
              </a:lnSpc>
            </a:pPr>
            <a:r>
              <a:rPr kumimoji="0" lang="ru-RU" sz="19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ewtonC" pitchFamily="34" charset="0"/>
                <a:ea typeface="Calibri" pitchFamily="34" charset="0"/>
                <a:cs typeface="Times New Roman" pitchFamily="18" charset="0"/>
              </a:rPr>
              <a:t>Каракотина Ирина</a:t>
            </a:r>
            <a:r>
              <a:rPr kumimoji="0" lang="ru-RU" sz="1900" b="1" i="1" u="sng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Newton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9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ewtonC" pitchFamily="34" charset="0"/>
                <a:ea typeface="Calibri" pitchFamily="34" charset="0"/>
                <a:cs typeface="Times New Roman" pitchFamily="18" charset="0"/>
              </a:rPr>
              <a:t>А</a:t>
            </a:r>
            <a:r>
              <a:rPr lang="ru-RU" sz="1900" b="1" i="1" u="sng" dirty="0" smtClean="0">
                <a:solidFill>
                  <a:srgbClr val="000000"/>
                </a:solidFill>
                <a:latin typeface="NewtonC" pitchFamily="34" charset="0"/>
                <a:ea typeface="Calibri" pitchFamily="34" charset="0"/>
                <a:cs typeface="Times New Roman" pitchFamily="18" charset="0"/>
              </a:rPr>
              <a:t>лександровна</a:t>
            </a:r>
            <a:r>
              <a:rPr kumimoji="0" lang="ru-RU" sz="1900" b="1" i="1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ewtonC" pitchFamily="34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ru-RU" sz="19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ewtonC" pitchFamily="34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>
              <a:lnSpc>
                <a:spcPct val="114000"/>
              </a:lnSpc>
            </a:pPr>
            <a:r>
              <a:rPr kumimoji="0" lang="ru-RU" sz="19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NewtonC" pitchFamily="34" charset="0"/>
                <a:ea typeface="Calibri" pitchFamily="34" charset="0"/>
                <a:cs typeface="Times New Roman" pitchFamily="18" charset="0"/>
              </a:rPr>
              <a:t>д.м.н. Безрукова Галина</a:t>
            </a:r>
            <a:r>
              <a:rPr kumimoji="0" lang="ru-RU" sz="1900" b="1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NewtonC" pitchFamily="34" charset="0"/>
                <a:ea typeface="Calibri" pitchFamily="34" charset="0"/>
                <a:cs typeface="Times New Roman" pitchFamily="18" charset="0"/>
              </a:rPr>
              <a:t> Александровна</a:t>
            </a:r>
            <a:endParaRPr lang="ru-RU" sz="1900" b="1" i="1" dirty="0">
              <a:solidFill>
                <a:srgbClr val="000000"/>
              </a:solidFill>
              <a:latin typeface="NewtonC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991600" cy="792163"/>
          </a:xfrm>
        </p:spPr>
        <p:txBody>
          <a:bodyPr/>
          <a:lstStyle/>
          <a:p>
            <a:pPr algn="ctr"/>
            <a:r>
              <a:rPr lang="ru-RU" sz="2400" b="1" i="1" dirty="0" smtClean="0">
                <a:solidFill>
                  <a:srgbClr val="341312"/>
                </a:solidFill>
                <a:latin typeface="NewtonC" pitchFamily="34" charset="0"/>
              </a:rPr>
              <a:t>ПЕРСПЕКТИВНЫЕ НАПРАВЛЕНИЯ РАЗВИТИЯ </a:t>
            </a:r>
            <a:br>
              <a:rPr lang="ru-RU" sz="2400" b="1" i="1" dirty="0" smtClean="0">
                <a:solidFill>
                  <a:srgbClr val="341312"/>
                </a:solidFill>
                <a:latin typeface="NewtonC" pitchFamily="34" charset="0"/>
              </a:rPr>
            </a:br>
            <a:r>
              <a:rPr lang="ru-RU" sz="2400" b="1" i="1" dirty="0" smtClean="0">
                <a:solidFill>
                  <a:srgbClr val="341312"/>
                </a:solidFill>
                <a:latin typeface="NewtonC" pitchFamily="34" charset="0"/>
              </a:rPr>
              <a:t>ИСКУССТВЕННОГО ИНТЕЛЛЕКТА</a:t>
            </a:r>
            <a:endParaRPr lang="en-US" sz="2400" b="1" i="1" dirty="0">
              <a:solidFill>
                <a:srgbClr val="341312"/>
              </a:solidFill>
              <a:latin typeface="NewtonC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0" y="5257800"/>
            <a:ext cx="1828800" cy="16002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52400" y="1600200"/>
            <a:ext cx="2590800" cy="1524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lnSpc>
                <a:spcPct val="90000"/>
              </a:lnSpc>
            </a:pP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752600"/>
            <a:ext cx="2590800" cy="95410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Автоматическое распознавание патологий на основе анализа медицинских изображений </a:t>
            </a:r>
            <a:endParaRPr lang="ru-RU" sz="1400" dirty="0">
              <a:solidFill>
                <a:srgbClr val="34131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95600" y="1752600"/>
            <a:ext cx="2590800" cy="160043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Системы поддержки принятия</a:t>
            </a:r>
          </a:p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врачебных решений, </a:t>
            </a:r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основанных на данных</a:t>
            </a:r>
            <a:endParaRPr lang="ru-RU" sz="1400" b="1" dirty="0" smtClean="0">
              <a:solidFill>
                <a:srgbClr val="341312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анамнеза </a:t>
            </a:r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пациента и</a:t>
            </a:r>
          </a:p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результатах исследований</a:t>
            </a:r>
            <a:endParaRPr lang="ru-RU" sz="1400" b="1" dirty="0">
              <a:solidFill>
                <a:srgbClr val="34131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5000" y="1752600"/>
            <a:ext cx="2438400" cy="203132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1400" b="1" dirty="0" err="1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Предиктивная</a:t>
            </a:r>
            <a:endParaRPr lang="ru-RU" sz="1400" b="1" dirty="0" smtClean="0">
              <a:solidFill>
                <a:srgbClr val="341312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аналитика и прогноз медицинских случаев,</a:t>
            </a:r>
          </a:p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основанные на перманентном анализе </a:t>
            </a:r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рутинных </a:t>
            </a:r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показателей пациента (ИМТ, АД, ЧСС, уровень Гл, ХС и др.)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52400" y="4724400"/>
            <a:ext cx="2590800" cy="138499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ИИ-системы для подбора индивидуальной терапии на </a:t>
            </a:r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основе </a:t>
            </a:r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анамнеза пациента, противопоказаний </a:t>
            </a:r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направления лечения</a:t>
            </a:r>
            <a:endParaRPr lang="ru-RU" sz="1400" b="1" dirty="0">
              <a:solidFill>
                <a:srgbClr val="34131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819400" y="4724400"/>
            <a:ext cx="2590800" cy="203132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Разработка новых лекарственных средств с помощью </a:t>
            </a:r>
            <a:r>
              <a:rPr lang="ru-RU" sz="1400" b="1" dirty="0" err="1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ИИ-систем</a:t>
            </a:r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, предлагающих новые молекулы на основе ретроспективных данных фармацевтических  компаний</a:t>
            </a:r>
            <a:endParaRPr lang="ru-RU" sz="1400" b="1" dirty="0">
              <a:solidFill>
                <a:srgbClr val="34131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38800" y="4724400"/>
            <a:ext cx="2590800" cy="1600438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Прогноз результатов клинических исследований с помощью </a:t>
            </a:r>
            <a:r>
              <a:rPr lang="ru-RU" sz="1400" b="1" dirty="0" err="1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ИИ-систем</a:t>
            </a:r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 на основе ретроспективных данных фармацевтических  компаний</a:t>
            </a:r>
            <a:endParaRPr lang="ru-RU" sz="1400" b="1" dirty="0">
              <a:solidFill>
                <a:srgbClr val="34131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Стрелка вправо 22"/>
          <p:cNvSpPr/>
          <p:nvPr/>
        </p:nvSpPr>
        <p:spPr bwMode="auto">
          <a:xfrm>
            <a:off x="152400" y="838200"/>
            <a:ext cx="8763000" cy="91440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КРАТКОСРОЧНАЯ ПЕРСПЕКТИВА (1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sym typeface="Symbol"/>
              </a:rPr>
              <a:t>3 года)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4" name="Стрелка вправо 23"/>
          <p:cNvSpPr/>
          <p:nvPr/>
        </p:nvSpPr>
        <p:spPr bwMode="auto">
          <a:xfrm>
            <a:off x="152400" y="3810000"/>
            <a:ext cx="8763000" cy="914400"/>
          </a:xfrm>
          <a:prstGeom prst="rightArrow">
            <a:avLst/>
          </a:prstGeom>
          <a:solidFill>
            <a:schemeClr val="bg2">
              <a:lumMod val="50000"/>
            </a:schemeClr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ДОЛГОСРОЧНАЯ ПЕРСПЕКТИВА (5+ лет)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25" name="Прямоугольник 24"/>
          <p:cNvSpPr/>
          <p:nvPr/>
        </p:nvSpPr>
        <p:spPr bwMode="auto">
          <a:xfrm>
            <a:off x="5715000" y="1600200"/>
            <a:ext cx="2438400" cy="1524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lnSpc>
                <a:spcPct val="90000"/>
              </a:lnSpc>
            </a:pP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 bwMode="auto">
          <a:xfrm>
            <a:off x="2895600" y="1600200"/>
            <a:ext cx="2590800" cy="1524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lnSpc>
                <a:spcPct val="90000"/>
              </a:lnSpc>
            </a:pP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5638800" y="4572000"/>
            <a:ext cx="2590800" cy="1524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lnSpc>
                <a:spcPct val="90000"/>
              </a:lnSpc>
            </a:pP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 bwMode="auto">
          <a:xfrm>
            <a:off x="2819400" y="4572000"/>
            <a:ext cx="2590800" cy="1524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lnSpc>
                <a:spcPct val="90000"/>
              </a:lnSpc>
            </a:pP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 bwMode="auto">
          <a:xfrm>
            <a:off x="152400" y="4572000"/>
            <a:ext cx="2590800" cy="1524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lnSpc>
                <a:spcPct val="90000"/>
              </a:lnSpc>
            </a:pP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1371600" y="228600"/>
            <a:ext cx="2590800" cy="6096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lnSpc>
                <a:spcPct val="90000"/>
              </a:lnSpc>
            </a:pPr>
            <a:r>
              <a:rPr lang="ru-RU" b="1" i="1" dirty="0" smtClean="0">
                <a:solidFill>
                  <a:schemeClr val="bg1"/>
                </a:solidFill>
                <a:latin typeface="NewtonC" pitchFamily="34" charset="0"/>
                <a:cs typeface="Arial" pitchFamily="34" charset="0"/>
              </a:rPr>
              <a:t>ВЫВОДЫ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905000" y="990600"/>
            <a:ext cx="7086600" cy="6386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>
                <a:tab pos="457200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5E212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Наиболее перспективными сферами для применения искусственного интеллекта в целях профилактики риска развития сердечно-сосудистых заболеваний и снижения  обусловленной ими смертности являются: системы поддержки принятия врачебных решений;  управление хроническими состояниями;  прогнозная аналитика и анализ рисков; управление и  мониторинг образа жизни пациентов.</a:t>
            </a:r>
          </a:p>
          <a:p>
            <a:pPr indent="360000" algn="l">
              <a:spcAft>
                <a:spcPts val="6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sz="1600" b="1" dirty="0" smtClean="0">
                <a:solidFill>
                  <a:srgbClr val="5E2120"/>
                </a:solidFill>
              </a:rPr>
              <a:t>Использование ИИ-технологий при анализе Больших Данных эпидемиологических исследований условий формирования сердечно-сосудистых заболеваний </a:t>
            </a:r>
            <a:r>
              <a:rPr lang="ru-RU" sz="1600" b="1" dirty="0" smtClean="0">
                <a:solidFill>
                  <a:srgbClr val="5E2120"/>
                </a:solidFill>
              </a:rPr>
              <a:t>в </a:t>
            </a:r>
            <a:r>
              <a:rPr lang="ru-RU" sz="1600" b="1" dirty="0" smtClean="0">
                <a:solidFill>
                  <a:srgbClr val="5E2120"/>
                </a:solidFill>
              </a:rPr>
              <a:t>разных социально-демографических группах </a:t>
            </a:r>
            <a:r>
              <a:rPr lang="ru-RU" sz="1600" b="1" dirty="0" smtClean="0">
                <a:solidFill>
                  <a:srgbClr val="5E2120"/>
                </a:solidFill>
              </a:rPr>
              <a:t>позволит </a:t>
            </a:r>
            <a:r>
              <a:rPr lang="ru-RU" sz="1600" b="1" dirty="0" smtClean="0">
                <a:solidFill>
                  <a:srgbClr val="5E2120"/>
                </a:solidFill>
              </a:rPr>
              <a:t>уточнить степень детерминирования отдельных факторов риска, в том числе профессионального генеза. </a:t>
            </a:r>
          </a:p>
          <a:p>
            <a:pPr indent="360000" algn="l">
              <a:spcAft>
                <a:spcPts val="600"/>
              </a:spcAft>
              <a:buFont typeface="Wingdings" pitchFamily="2" charset="2"/>
              <a:buChar char="Ø"/>
              <a:tabLst>
                <a:tab pos="457200" algn="l"/>
              </a:tabLst>
            </a:pPr>
            <a:r>
              <a:rPr lang="ru-RU" sz="1600" b="1" dirty="0" smtClean="0">
                <a:solidFill>
                  <a:srgbClr val="5E2120"/>
                </a:solidFill>
              </a:rPr>
              <a:t>Масштабированное </a:t>
            </a:r>
            <a:r>
              <a:rPr lang="ru-RU" sz="1600" b="1" dirty="0" smtClean="0">
                <a:solidFill>
                  <a:srgbClr val="5E2120"/>
                </a:solidFill>
              </a:rPr>
              <a:t>внедрение в </a:t>
            </a:r>
            <a:r>
              <a:rPr lang="ru-RU" sz="1600" b="1" dirty="0" smtClean="0">
                <a:solidFill>
                  <a:srgbClr val="5E2120"/>
                </a:solidFill>
              </a:rPr>
              <a:t>практику профилактических и регламентированных медицинских осмотров </a:t>
            </a:r>
            <a:r>
              <a:rPr lang="ru-RU" sz="1600" b="1" dirty="0" smtClean="0">
                <a:solidFill>
                  <a:srgbClr val="5E2120"/>
                </a:solidFill>
              </a:rPr>
              <a:t>ИИ-технологий предиктивного скрининга вероятности развития заболеваний системы кровообращения позволит своевременно оптимизировать персональный профиль модифицируемых факторов риска </a:t>
            </a:r>
            <a:r>
              <a:rPr lang="ru-RU" sz="1600" b="1" dirty="0" smtClean="0">
                <a:solidFill>
                  <a:srgbClr val="5E2120"/>
                </a:solidFill>
              </a:rPr>
              <a:t>и </a:t>
            </a:r>
            <a:r>
              <a:rPr lang="ru-RU" sz="1600" b="1" dirty="0" smtClean="0">
                <a:solidFill>
                  <a:srgbClr val="5E2120"/>
                </a:solidFill>
              </a:rPr>
              <a:t>предупредить или отсрочить формирование </a:t>
            </a:r>
            <a:r>
              <a:rPr lang="ru-RU" sz="1600" b="1" dirty="0" smtClean="0">
                <a:solidFill>
                  <a:srgbClr val="5E2120"/>
                </a:solidFill>
              </a:rPr>
              <a:t>у </a:t>
            </a:r>
            <a:r>
              <a:rPr lang="ru-RU" sz="1600" b="1" dirty="0" smtClean="0">
                <a:solidFill>
                  <a:srgbClr val="5E2120"/>
                </a:solidFill>
              </a:rPr>
              <a:t>пациента </a:t>
            </a:r>
            <a:r>
              <a:rPr lang="ru-RU" sz="1600" b="1" dirty="0" smtClean="0">
                <a:solidFill>
                  <a:srgbClr val="5E2120"/>
                </a:solidFill>
              </a:rPr>
              <a:t>сердечно-сосудистых заболеваний.</a:t>
            </a:r>
          </a:p>
          <a:p>
            <a:r>
              <a:rPr lang="ru-RU" sz="1600" dirty="0" smtClean="0"/>
              <a:t> </a:t>
            </a:r>
          </a:p>
          <a:p>
            <a:pPr indent="360000" algn="l">
              <a:spcAft>
                <a:spcPts val="600"/>
              </a:spcAft>
              <a:buFont typeface="Wingdings" pitchFamily="2" charset="2"/>
              <a:buChar char="Ø"/>
              <a:tabLst>
                <a:tab pos="457200" algn="l"/>
              </a:tabLst>
            </a:pPr>
            <a:endParaRPr lang="ru-RU" sz="1600" b="1" dirty="0" smtClean="0">
              <a:solidFill>
                <a:srgbClr val="5E2120"/>
              </a:solidFill>
            </a:endParaRPr>
          </a:p>
          <a:p>
            <a:pPr marL="0" marR="0" lvl="0" indent="360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>
                <a:tab pos="457200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5E212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3600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itchFamily="2" charset="2"/>
              <a:buChar char="Ø"/>
              <a:tabLst>
                <a:tab pos="457200" algn="l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5E212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04800"/>
            <a:ext cx="8610600" cy="381000"/>
          </a:xfrm>
        </p:spPr>
        <p:txBody>
          <a:bodyPr/>
          <a:lstStyle/>
          <a:p>
            <a:pPr algn="ctr"/>
            <a:r>
              <a:rPr lang="ru-RU" sz="1800" b="1" dirty="0" smtClean="0">
                <a:solidFill>
                  <a:schemeClr val="accent5">
                    <a:lumMod val="10000"/>
                  </a:schemeClr>
                </a:solidFill>
                <a:latin typeface="NewtonC"/>
              </a:rPr>
              <a:t>САРАТОВСКИЙ МЕДИЦИНСКИЙ НАУЧНЫЙ ЦЕНТР ГИГИЕНЫ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" y="1905000"/>
            <a:ext cx="6858000" cy="1692771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/>
            <a:r>
              <a:rPr lang="ru-RU" sz="4000" b="1" i="1" spc="200" dirty="0" smtClean="0">
                <a:solidFill>
                  <a:srgbClr val="632523"/>
                </a:solidFill>
                <a:latin typeface="NewtonC" pitchFamily="34" charset="0"/>
                <a:cs typeface="Times New Roman" pitchFamily="18" charset="0"/>
              </a:rPr>
              <a:t>БЛАГОДАРИМ ЗА ВНИМАНИЕ!</a:t>
            </a:r>
            <a:endParaRPr lang="ru-RU" sz="4000" spc="200" dirty="0" smtClean="0">
              <a:solidFill>
                <a:srgbClr val="632523"/>
              </a:solidFill>
              <a:latin typeface="NewtonC" pitchFamily="34" charset="0"/>
            </a:endParaRP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u="none" strike="noStrike" cap="none" normalizeH="0" baseline="0" dirty="0" smtClean="0">
              <a:ln>
                <a:noFill/>
              </a:ln>
              <a:solidFill>
                <a:srgbClr val="341312"/>
              </a:solidFill>
              <a:effectLst/>
              <a:latin typeface="NewtonC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6248400"/>
            <a:ext cx="9144000" cy="48013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en-US" sz="1400" b="1" dirty="0" smtClean="0">
                <a:solidFill>
                  <a:srgbClr val="000000"/>
                </a:solidFill>
              </a:rPr>
              <a:t>XI</a:t>
            </a:r>
            <a:r>
              <a:rPr lang="ru-RU" sz="1400" b="1" dirty="0" smtClean="0">
                <a:solidFill>
                  <a:srgbClr val="000000"/>
                </a:solidFill>
              </a:rPr>
              <a:t> Межрегиональная научно-практическая конференция </a:t>
            </a:r>
          </a:p>
          <a:p>
            <a:pPr>
              <a:lnSpc>
                <a:spcPct val="90000"/>
              </a:lnSpc>
            </a:pPr>
            <a:r>
              <a:rPr lang="ru-RU" sz="1400" b="1" dirty="0" smtClean="0">
                <a:solidFill>
                  <a:srgbClr val="000000"/>
                </a:solidFill>
              </a:rPr>
              <a:t>«Гигиена</a:t>
            </a:r>
            <a:r>
              <a:rPr lang="ru-RU" sz="1400" b="1" dirty="0">
                <a:solidFill>
                  <a:srgbClr val="000000"/>
                </a:solidFill>
              </a:rPr>
              <a:t>, экология и риски здоровью в современных </a:t>
            </a:r>
            <a:r>
              <a:rPr lang="ru-RU" sz="1400" b="1" dirty="0" smtClean="0">
                <a:solidFill>
                  <a:srgbClr val="000000"/>
                </a:solidFill>
              </a:rPr>
              <a:t>условиях», 14-16 </a:t>
            </a:r>
            <a:r>
              <a:rPr lang="ru-RU" sz="1400" b="1" dirty="0">
                <a:solidFill>
                  <a:srgbClr val="000000"/>
                </a:solidFill>
              </a:rPr>
              <a:t>апреля </a:t>
            </a:r>
            <a:r>
              <a:rPr lang="ru-RU" sz="1400" b="1" dirty="0" smtClean="0">
                <a:solidFill>
                  <a:srgbClr val="000000"/>
                </a:solidFill>
              </a:rPr>
              <a:t>2021г., Саратов </a:t>
            </a:r>
            <a:endParaRPr lang="ru-RU" sz="1400" b="1" dirty="0">
              <a:solidFill>
                <a:srgbClr val="000000"/>
              </a:solidFill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 bwMode="auto">
          <a:xfrm>
            <a:off x="0" y="6248400"/>
            <a:ext cx="9144000" cy="1588"/>
          </a:xfrm>
          <a:prstGeom prst="lin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57150" cap="flat" cmpd="sng" algn="ctr">
            <a:solidFill>
              <a:srgbClr val="34131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684803" cy="307777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991600" cy="792163"/>
          </a:xfrm>
        </p:spPr>
        <p:txBody>
          <a:bodyPr/>
          <a:lstStyle/>
          <a:p>
            <a:pPr algn="ctr"/>
            <a:r>
              <a:rPr lang="ru-RU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ЗАБОЛЕВАЕМОСТЬ И СМЕРТНОСТЬ НАСЕЛЕНИЯ РОССИИ ОТ БОЛЕЗНЕЙ СИСТЕМЫ КРОВООБРАЩЕНИЯ </a:t>
            </a:r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[</a:t>
            </a:r>
            <a:r>
              <a:rPr lang="ru-RU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Росстат, 2020</a:t>
            </a:r>
            <a:r>
              <a:rPr lang="en-US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]</a:t>
            </a:r>
            <a:r>
              <a:rPr lang="ru-RU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52400" y="914400"/>
          <a:ext cx="41910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4495800" y="1828800"/>
          <a:ext cx="4419600" cy="289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029200" y="1066800"/>
            <a:ext cx="3352800" cy="7386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1400" b="1" cap="all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КОЭФФИЦИЕНТЫ СМЕРТНОСТИ </a:t>
            </a:r>
            <a:r>
              <a:rPr lang="ru-RU" sz="1400" b="1" cap="all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b="1" cap="all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ТРУДОСПОСОБНОМ ВОЗРАСТЕ </a:t>
            </a:r>
            <a:endParaRPr lang="ru-RU" sz="1400" b="1" cap="all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cap="all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100 000 чел. населения)</a:t>
            </a:r>
            <a:r>
              <a:rPr lang="ru-RU" sz="1400" b="1" cap="all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b="1" cap="all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4724400"/>
            <a:ext cx="8458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1400" b="1" dirty="0" smtClean="0">
                <a:solidFill>
                  <a:srgbClr val="341312"/>
                </a:solidFill>
              </a:rPr>
              <a:t>Старение и естественная убыль населения </a:t>
            </a:r>
            <a:r>
              <a:rPr lang="ru-RU" sz="1400" b="1" dirty="0" smtClean="0">
                <a:solidFill>
                  <a:srgbClr val="341312"/>
                </a:solidFill>
                <a:sym typeface="Symbol"/>
              </a:rPr>
              <a:t> важнейшая угроза социально-экономическому развитию Российской Федерации и ее государственной безопасности. </a:t>
            </a:r>
          </a:p>
          <a:p>
            <a:pPr algn="l"/>
            <a:r>
              <a:rPr lang="ru-RU" sz="1400" b="1" dirty="0">
                <a:solidFill>
                  <a:srgbClr val="341312"/>
                </a:solidFill>
                <a:sym typeface="Symbol"/>
              </a:rPr>
              <a:t>	</a:t>
            </a:r>
            <a:r>
              <a:rPr lang="ru-RU" sz="1400" b="1" dirty="0" smtClean="0">
                <a:solidFill>
                  <a:srgbClr val="341312"/>
                </a:solidFill>
                <a:sym typeface="Symbol"/>
              </a:rPr>
              <a:t>В силу высокой смертности населения от болезней системы кровообращения, 	особенно мужчин  трудоспособного возраста, первостепенной задачей 	</a:t>
            </a:r>
            <a:r>
              <a:rPr lang="ru-RU" sz="1400" b="1" dirty="0" err="1" smtClean="0">
                <a:solidFill>
                  <a:srgbClr val="341312"/>
                </a:solidFill>
                <a:sym typeface="Symbol"/>
              </a:rPr>
              <a:t>здоровьесбережения</a:t>
            </a:r>
            <a:r>
              <a:rPr lang="ru-RU" sz="1400" b="1" dirty="0" smtClean="0">
                <a:solidFill>
                  <a:srgbClr val="341312"/>
                </a:solidFill>
                <a:sym typeface="Symbol"/>
              </a:rPr>
              <a:t>  работающего населения является ранняя диагностика и </a:t>
            </a:r>
          </a:p>
          <a:p>
            <a:pPr algn="l"/>
            <a:r>
              <a:rPr lang="ru-RU" sz="1400" b="1" dirty="0" smtClean="0">
                <a:solidFill>
                  <a:srgbClr val="341312"/>
                </a:solidFill>
                <a:sym typeface="Symbol"/>
              </a:rPr>
              <a:t>Й	</a:t>
            </a:r>
            <a:r>
              <a:rPr lang="ru-RU" sz="1400" b="1" dirty="0" err="1" smtClean="0">
                <a:solidFill>
                  <a:srgbClr val="341312"/>
                </a:solidFill>
                <a:sym typeface="Symbol"/>
              </a:rPr>
              <a:t>риск-ориентированная</a:t>
            </a:r>
            <a:r>
              <a:rPr lang="ru-RU" sz="1400" b="1" dirty="0" smtClean="0">
                <a:solidFill>
                  <a:srgbClr val="341312"/>
                </a:solidFill>
                <a:sym typeface="Symbol"/>
              </a:rPr>
              <a:t>  профилактика сердечно-сосудистых 	заболеваний, 	формирование и развитие которых </a:t>
            </a:r>
            <a:r>
              <a:rPr lang="ru-RU" sz="1400" b="1" dirty="0" err="1" smtClean="0">
                <a:solidFill>
                  <a:srgbClr val="341312"/>
                </a:solidFill>
                <a:sym typeface="Symbol"/>
              </a:rPr>
              <a:t>этиопатогенетически</a:t>
            </a:r>
            <a:r>
              <a:rPr lang="ru-RU" sz="1400" b="1" dirty="0" smtClean="0">
                <a:solidFill>
                  <a:srgbClr val="341312"/>
                </a:solidFill>
                <a:sym typeface="Symbol"/>
              </a:rPr>
              <a:t> может быть отягощено 	спецификой условий труда в профессии.</a:t>
            </a:r>
            <a:endParaRPr lang="ru-RU" sz="1400" b="1" dirty="0">
              <a:solidFill>
                <a:srgbClr val="34131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991600" cy="792163"/>
          </a:xfrm>
        </p:spPr>
        <p:txBody>
          <a:bodyPr/>
          <a:lstStyle/>
          <a:p>
            <a:pPr algn="ctr"/>
            <a:r>
              <a:rPr lang="ru-RU" sz="2000" b="1" i="1" dirty="0" smtClean="0">
                <a:solidFill>
                  <a:srgbClr val="341312"/>
                </a:solidFill>
                <a:latin typeface="NewtonC" pitchFamily="34" charset="0"/>
                <a:cs typeface="Arial" pitchFamily="34" charset="0"/>
              </a:rPr>
              <a:t>ИНФОРМАЦИОННЫЕ</a:t>
            </a:r>
            <a:r>
              <a:rPr lang="ru-RU" sz="2000" b="1" i="1" dirty="0" smtClean="0">
                <a:solidFill>
                  <a:srgbClr val="341312"/>
                </a:solidFill>
                <a:latin typeface="NewtonC" pitchFamily="34" charset="0"/>
                <a:cs typeface="Arial" pitchFamily="34" charset="0"/>
              </a:rPr>
              <a:t> </a:t>
            </a:r>
            <a:r>
              <a:rPr lang="ru-RU" sz="2000" b="1" i="1" dirty="0" smtClean="0">
                <a:solidFill>
                  <a:srgbClr val="341312"/>
                </a:solidFill>
                <a:latin typeface="NewtonC" pitchFamily="34" charset="0"/>
                <a:cs typeface="Arial" pitchFamily="34" charset="0"/>
              </a:rPr>
              <a:t>ТЕХНОЛОГИИ </a:t>
            </a:r>
            <a:r>
              <a:rPr lang="ru-RU" sz="2000" b="1" i="1" dirty="0" smtClean="0">
                <a:solidFill>
                  <a:srgbClr val="341312"/>
                </a:solidFill>
                <a:latin typeface="NewtonC" pitchFamily="34" charset="0"/>
                <a:cs typeface="Arial" pitchFamily="34" charset="0"/>
                <a:sym typeface="Symbol"/>
              </a:rPr>
              <a:t> ИСКУССТВЕННЫЙ ИНТЕЛЛЕКТ</a:t>
            </a:r>
            <a:endParaRPr lang="en-US" sz="2000" b="1" i="1" dirty="0">
              <a:solidFill>
                <a:srgbClr val="341312"/>
              </a:solidFill>
              <a:latin typeface="NewtonC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0" y="5257800"/>
            <a:ext cx="1828800" cy="16002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" y="1219200"/>
            <a:ext cx="853440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000" indent="3429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Технологии искусственного интеллекта </a:t>
            </a:r>
            <a:r>
              <a:rPr lang="ru-RU" sz="1800" b="1" i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  <a:sym typeface="Symbol"/>
              </a:rPr>
              <a:t> </a:t>
            </a:r>
            <a:r>
              <a:rPr lang="ru-RU" sz="18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технологии, основанные на использовании искусственного интеллекта, включая компьютерное зрение, обработку естественного языка, распознавание и синтез речи, интеллектуальную поддержку принятия решений и перспективные методы искусственного интеллекта </a:t>
            </a:r>
          </a:p>
          <a:p>
            <a:pPr marL="108000" indent="34290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800" b="1" i="1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(Федеральный закон от 24.04.2020г. №123-Ф</a:t>
            </a:r>
            <a:r>
              <a:rPr lang="ru-RU" sz="1800" b="1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З</a:t>
            </a:r>
            <a:r>
              <a:rPr lang="ru-RU" sz="18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marL="108000" indent="34290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sz="18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Масштабированное внедрение современных технологий искусственного интеллекта в различные сферы здравоохранения, включая профилактические обследования, диагностику, прогнозирование возникновения и развития заболеваний, является одним из приоритетов социальной политики государства </a:t>
            </a:r>
            <a:r>
              <a:rPr lang="ru-RU" sz="1800" b="1" i="1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(«Национальная стратегия развития искусственного интеллекта на период до 2030 г.»).</a:t>
            </a:r>
          </a:p>
          <a:p>
            <a:pPr marL="108000" indent="342900" algn="just">
              <a:spcBef>
                <a:spcPts val="0"/>
              </a:spcBef>
              <a:buNone/>
            </a:pPr>
            <a:r>
              <a:rPr lang="ru-RU" sz="18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Искусственный интеллект способен оптимизировать форматы оказания медицинских услуг и решить ряд значимых проблем, стоящих перед системой здравоохранения (доступность и качество медицинской помощи, дефицит медицинского персонала, увеличение доли лиц с хроническими заболеваниями, требующих системного мониторинга).</a:t>
            </a:r>
            <a:endParaRPr lang="ru-RU" sz="1800" b="1" i="1" dirty="0" smtClean="0">
              <a:solidFill>
                <a:srgbClr val="34131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991600" cy="792163"/>
          </a:xfrm>
        </p:spPr>
        <p:txBody>
          <a:bodyPr/>
          <a:lstStyle/>
          <a:p>
            <a:pPr algn="ctr"/>
            <a:r>
              <a:rPr lang="ru-RU" sz="1900" b="1" i="1" dirty="0" smtClean="0">
                <a:solidFill>
                  <a:srgbClr val="341312"/>
                </a:solidFill>
                <a:latin typeface="NewtonC" pitchFamily="34" charset="0"/>
              </a:rPr>
              <a:t>ОСНОВНЫЕ </a:t>
            </a:r>
            <a:r>
              <a:rPr lang="ru-RU" sz="1900" b="1" i="1" dirty="0" smtClean="0">
                <a:solidFill>
                  <a:srgbClr val="341312"/>
                </a:solidFill>
                <a:latin typeface="NewtonC" pitchFamily="34" charset="0"/>
              </a:rPr>
              <a:t>НАПРАВЛЕНИЯ </a:t>
            </a:r>
            <a:r>
              <a:rPr lang="ru-RU" sz="1900" b="1" i="1" dirty="0" smtClean="0">
                <a:solidFill>
                  <a:srgbClr val="341312"/>
                </a:solidFill>
                <a:latin typeface="NewtonC" pitchFamily="34" charset="0"/>
              </a:rPr>
              <a:t>ПРИМЕНЕНИЯ ИСКУССТВЕННОГО ИНТЕЛЛЕКТА В МЕДИЦИНЕ</a:t>
            </a:r>
            <a:endParaRPr lang="en-US" sz="1900" b="1" i="1" dirty="0">
              <a:solidFill>
                <a:srgbClr val="341312"/>
              </a:solidFill>
              <a:latin typeface="NewtonC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0" y="5257800"/>
            <a:ext cx="1828800" cy="16002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52400" y="1066800"/>
            <a:ext cx="2590800" cy="6096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lnSpc>
                <a:spcPct val="90000"/>
              </a:lnSpc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Визуализация</a:t>
            </a:r>
          </a:p>
          <a:p>
            <a:pPr lvl="0">
              <a:lnSpc>
                <a:spcPct val="90000"/>
              </a:lnSpc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 диагностика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1676400"/>
            <a:ext cx="2590800" cy="181588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Повышение эффективности разпознования и анализа медицинских изображений (лучевая диагностика, состояние слизистых и кожных покровов, ЭКГ, ЭЭГ)</a:t>
            </a:r>
            <a:r>
              <a:rPr lang="ru-RU" sz="1400" dirty="0" smtClean="0"/>
              <a:t> </a:t>
            </a:r>
            <a:endParaRPr lang="ru-RU" sz="1400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048000" y="1066800"/>
            <a:ext cx="2743200" cy="6096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lnSpc>
                <a:spcPct val="90000"/>
              </a:lnSpc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Поддержка решения </a:t>
            </a:r>
          </a:p>
          <a:p>
            <a:pPr lvl="0">
              <a:lnSpc>
                <a:spcPct val="90000"/>
              </a:lnSpc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врача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6019800" y="1066800"/>
            <a:ext cx="2667000" cy="6096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Риск-анализ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48000" y="1676400"/>
            <a:ext cx="2743200" cy="246221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Системы поддержки принятия решений (СППР) анализируют данные анамнеза и истории болезни, ставят предварительный диагноз и предлагают лечение. Окончательное решение о применении результатов работы СППР принимает врач</a:t>
            </a:r>
            <a:endParaRPr lang="ru-RU" sz="1400" b="1" dirty="0">
              <a:solidFill>
                <a:srgbClr val="34131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19800" y="1676400"/>
            <a:ext cx="2667000" cy="267765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Искусственный интеллект (ИИ) способен провести мета-анализ большого массива параметров и медицинских данных и на его основе дать прогноз возможных нарушений здоровья, а также выявить риски некорректной</a:t>
            </a:r>
          </a:p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диагностики или лечения пациента и условий его жизнедеятельности </a:t>
            </a:r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152400" y="3657600"/>
            <a:ext cx="2590800" cy="6096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Эпидемиологический </a:t>
            </a:r>
          </a:p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прогноз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52400" y="4267200"/>
            <a:ext cx="2590800" cy="246221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С помощью ИИ возможен прогноз эпидситуаций (инфекционные, </a:t>
            </a:r>
          </a:p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хронические неинфекционные заболевания), причем не только на основе архивных данных,</a:t>
            </a:r>
          </a:p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но и новостных сообщений,  постов в соц. сетях</a:t>
            </a:r>
            <a:endParaRPr lang="ru-RU" sz="1400" b="1" dirty="0">
              <a:solidFill>
                <a:srgbClr val="34131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 bwMode="auto">
          <a:xfrm>
            <a:off x="2971800" y="4267200"/>
            <a:ext cx="2819400" cy="6096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ru-RU" sz="1600" b="1" dirty="0" smtClean="0"/>
              <a:t>Клинические</a:t>
            </a:r>
          </a:p>
          <a:p>
            <a:r>
              <a:rPr lang="ru-RU" sz="1600" b="1" dirty="0" smtClean="0"/>
              <a:t>испытания 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6019800" y="4648200"/>
            <a:ext cx="2667000" cy="6096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Новые</a:t>
            </a:r>
          </a:p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лекарственные средства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71800" y="4876800"/>
            <a:ext cx="2819400" cy="181588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Клинические испытания (КИ) – массив данных со сложной статистикой. С привлечением ИИ можно быстро анализировать не только единичные КИ, но строить </a:t>
            </a:r>
            <a:r>
              <a:rPr lang="ru-RU" sz="1400" b="1" dirty="0" err="1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мета-исследования</a:t>
            </a:r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 неограниченного числа КИ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6019800" y="5257800"/>
            <a:ext cx="2667000" cy="1384995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Разработка новых лекарственных средств с помощью ИИ значительно сокращает временные и экономические издержки</a:t>
            </a:r>
          </a:p>
          <a:p>
            <a:pPr algn="l"/>
            <a:r>
              <a:rPr lang="ru-RU" sz="1400" b="1" dirty="0" smtClean="0">
                <a:solidFill>
                  <a:srgbClr val="341312"/>
                </a:solidFill>
                <a:latin typeface="Arial" pitchFamily="34" charset="0"/>
                <a:cs typeface="Arial" pitchFamily="34" charset="0"/>
              </a:rPr>
              <a:t>на их разработку</a:t>
            </a:r>
            <a:endParaRPr lang="ru-RU" sz="1400" b="1" dirty="0">
              <a:solidFill>
                <a:srgbClr val="34131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1676400"/>
            <a:ext cx="2362200" cy="45719"/>
          </a:xfrm>
        </p:spPr>
        <p:txBody>
          <a:bodyPr/>
          <a:lstStyle/>
          <a:p>
            <a:endParaRPr lang="en-US" sz="2000" dirty="0">
              <a:latin typeface="NewtonC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0" y="5257800"/>
            <a:ext cx="1828800" cy="16002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228600" y="838200"/>
          <a:ext cx="86106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52400" y="152400"/>
            <a:ext cx="8839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rgbClr val="341312"/>
                </a:solidFill>
                <a:latin typeface="NewtonC" pitchFamily="34" charset="0"/>
              </a:rPr>
              <a:t>ЭТАПЫ ВНЕДРЕНИЯ ИСКУССТВЕННОГО ИНТЕЛЛЕКТА В ПРАКТИКУ МЕДИЦИНСКИХ  ОРГАНИЗАЦИЙ</a:t>
            </a:r>
            <a:endParaRPr lang="ru-RU" sz="2000" b="1" i="1" dirty="0">
              <a:solidFill>
                <a:srgbClr val="341312"/>
              </a:solidFill>
              <a:latin typeface="NewtonC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915400" cy="715963"/>
          </a:xfrm>
        </p:spPr>
        <p:txBody>
          <a:bodyPr/>
          <a:lstStyle/>
          <a:p>
            <a:pPr algn="ctr"/>
            <a:r>
              <a:rPr lang="ru-RU" sz="2000" b="1" i="1" dirty="0" smtClean="0">
                <a:solidFill>
                  <a:srgbClr val="5E2120"/>
                </a:solidFill>
                <a:latin typeface="NewtonC" pitchFamily="34" charset="0"/>
              </a:rPr>
              <a:t>ИИ-ТЕХНОЛОГИИ В ПРОГНОЗИРОВАНИИ И ПРОФИЛАКТИКЕ</a:t>
            </a:r>
            <a:br>
              <a:rPr lang="ru-RU" sz="2000" b="1" i="1" dirty="0" smtClean="0">
                <a:solidFill>
                  <a:srgbClr val="5E2120"/>
                </a:solidFill>
                <a:latin typeface="NewtonC" pitchFamily="34" charset="0"/>
              </a:rPr>
            </a:br>
            <a:r>
              <a:rPr lang="ru-RU" sz="2000" b="1" i="1" dirty="0" smtClean="0">
                <a:solidFill>
                  <a:srgbClr val="5E2120"/>
                </a:solidFill>
                <a:latin typeface="NewtonC" pitchFamily="34" charset="0"/>
              </a:rPr>
              <a:t>РИСКА РАЗВИТИЯ СЕРДЕЧНО-СОСУДИСТЫХ ЗАБОЛЕВАНИЙ </a:t>
            </a:r>
            <a:endParaRPr lang="en-US" sz="2000" b="1" i="1" dirty="0">
              <a:solidFill>
                <a:srgbClr val="5E2120"/>
              </a:solidFill>
              <a:latin typeface="NewtonC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990600" y="1295400"/>
            <a:ext cx="2590800" cy="6096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lnSpc>
                <a:spcPct val="90000"/>
              </a:lnSpc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Визуализация</a:t>
            </a:r>
          </a:p>
          <a:p>
            <a:pPr lvl="0">
              <a:lnSpc>
                <a:spcPct val="90000"/>
              </a:lnSpc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диагностика ССЗ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1905000"/>
            <a:ext cx="6781800" cy="1538883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Автоматическая интерпретация результатов электрокардиографических исследований</a:t>
            </a:r>
          </a:p>
          <a:p>
            <a:pPr algn="l">
              <a:spcAft>
                <a:spcPts val="600"/>
              </a:spcAft>
            </a:pP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Автоматическая интерпретация результатов </a:t>
            </a:r>
            <a:r>
              <a:rPr lang="ru-RU" sz="1400" b="1" dirty="0" err="1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трансторакальной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эхокардиографии</a:t>
            </a:r>
            <a:endParaRPr lang="ru-RU" sz="1400" b="1" dirty="0" smtClean="0">
              <a:solidFill>
                <a:srgbClr val="5E2120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Aft>
                <a:spcPts val="600"/>
              </a:spcAft>
            </a:pP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Дифференциальная дистанционная диагностика сердечно-сосудистых заболеваний на основе облачной платформы </a:t>
            </a:r>
            <a:r>
              <a:rPr lang="ru-RU" sz="1400" b="1" dirty="0" err="1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IACPaaS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990600" y="3886200"/>
            <a:ext cx="2590800" cy="6096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ru-RU" sz="1600" b="1" dirty="0" smtClean="0"/>
              <a:t>Прогноз вероятности </a:t>
            </a:r>
          </a:p>
          <a:p>
            <a:pPr>
              <a:lnSpc>
                <a:spcPct val="90000"/>
              </a:lnSpc>
            </a:pPr>
            <a:r>
              <a:rPr lang="ru-RU" sz="1600" b="1" dirty="0" smtClean="0"/>
              <a:t>ф</a:t>
            </a:r>
            <a:r>
              <a:rPr lang="ru-RU" sz="1600" b="1" dirty="0" smtClean="0"/>
              <a:t>ормирования ССЗ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4495800"/>
            <a:ext cx="6781800" cy="196977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Прогнозирование риска развития сердечно-сосудистых заболеваний и тяжести течения артериальной гипертензии по степени сужения </a:t>
            </a:r>
            <a:r>
              <a:rPr lang="ru-RU" sz="1400" b="1" dirty="0" err="1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артериол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глазного дна на основе сканов сетчатки глаз. </a:t>
            </a:r>
          </a:p>
          <a:p>
            <a:pPr algn="l">
              <a:spcAft>
                <a:spcPts val="600"/>
              </a:spcAft>
            </a:pP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Прогноз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риска смерти от </a:t>
            </a:r>
            <a:r>
              <a:rPr lang="ru-RU" sz="1400" b="1" dirty="0" err="1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сердечно-сосудистого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заболевания с использованием Европейской шкалы «SCORE», в качестве источника экспертных знаний.</a:t>
            </a:r>
          </a:p>
          <a:p>
            <a:pPr algn="l">
              <a:spcAft>
                <a:spcPts val="600"/>
              </a:spcAft>
            </a:pP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Прогнозирование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риска внезапной смерти при сердечно-сосудистых заболеваниях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b="1" dirty="0">
              <a:solidFill>
                <a:srgbClr val="5E212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915400" cy="715963"/>
          </a:xfrm>
        </p:spPr>
        <p:txBody>
          <a:bodyPr/>
          <a:lstStyle/>
          <a:p>
            <a:pPr algn="ctr"/>
            <a:r>
              <a:rPr lang="ru-RU" sz="2000" b="1" i="1" dirty="0" smtClean="0">
                <a:solidFill>
                  <a:srgbClr val="5E2120"/>
                </a:solidFill>
                <a:latin typeface="NewtonC" pitchFamily="34" charset="0"/>
              </a:rPr>
              <a:t>ИИ-ТЕХНОЛОГИИ В ПРОГНОЗИРОВАНИИ И ПРОФИЛАКТИКЕ</a:t>
            </a:r>
            <a:br>
              <a:rPr lang="ru-RU" sz="2000" b="1" i="1" dirty="0" smtClean="0">
                <a:solidFill>
                  <a:srgbClr val="5E2120"/>
                </a:solidFill>
                <a:latin typeface="NewtonC" pitchFamily="34" charset="0"/>
              </a:rPr>
            </a:br>
            <a:r>
              <a:rPr lang="ru-RU" sz="2000" b="1" i="1" dirty="0" smtClean="0">
                <a:solidFill>
                  <a:srgbClr val="5E2120"/>
                </a:solidFill>
                <a:latin typeface="NewtonC" pitchFamily="34" charset="0"/>
              </a:rPr>
              <a:t>РИСКА РАЗВИТИЯ СЕРДЕЧНО-СОСУДИСТЫХ ЗАБОЛЕВАНИЙ </a:t>
            </a:r>
            <a:endParaRPr lang="en-US" sz="2000" b="1" i="1" dirty="0">
              <a:solidFill>
                <a:srgbClr val="5E2120"/>
              </a:solidFill>
              <a:latin typeface="NewtonC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914400" y="914400"/>
            <a:ext cx="7620000" cy="6096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lnSpc>
                <a:spcPct val="90000"/>
              </a:lnSpc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Специализированные системы поддержки принятия врачебных </a:t>
            </a:r>
          </a:p>
          <a:p>
            <a:pPr lvl="0">
              <a:lnSpc>
                <a:spcPct val="90000"/>
              </a:lnSpc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решений при ССЗ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1524001"/>
            <a:ext cx="7162800" cy="418576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ru-RU" sz="1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АРМ-Кардиолог-интеллект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(может быть интегрирован в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состав </a:t>
            </a:r>
            <a:r>
              <a:rPr lang="ru-RU" sz="1400" b="1" dirty="0" err="1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телемедицинской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сети на уровне районных и участковых больниц) обеспечивает:</a:t>
            </a:r>
          </a:p>
          <a:p>
            <a:pPr marL="108000" algn="l">
              <a:buFont typeface="Wingdings" pitchFamily="2" charset="2"/>
              <a:buChar char="ü"/>
            </a:pP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 непрерывный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мониторинг состояния пациентов, находящихся в группе повышенного риска с помощью датчиков, регистрирующих необходимую информацию и осуществляющих их оперативную передачу в удаленный центр для последующего анализа; </a:t>
            </a:r>
          </a:p>
          <a:p>
            <a:pPr marL="108000" algn="l">
              <a:buFont typeface="Wingdings" pitchFamily="2" charset="2"/>
              <a:buChar char="ü"/>
            </a:pP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 автоматическое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прогнозирование возможных угроз на основании анализа поступающих данных о пациенте, персональной кардиологической истории и его метаданных;</a:t>
            </a:r>
          </a:p>
          <a:p>
            <a:pPr marL="108000" algn="l">
              <a:buFont typeface="Wingdings" pitchFamily="2" charset="2"/>
              <a:buChar char="ü"/>
            </a:pP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  разработку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профилактических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рекомендаций, например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, по принятию лекарств при повышенной угрозе и/или обращению в ближайшее лечебное учреждение с учётом его текущего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местонахождения;</a:t>
            </a:r>
            <a:endParaRPr lang="ru-RU" sz="1400" b="1" dirty="0" smtClean="0">
              <a:solidFill>
                <a:srgbClr val="5E2120"/>
              </a:solidFill>
              <a:latin typeface="Arial" pitchFamily="34" charset="0"/>
              <a:cs typeface="Arial" pitchFamily="34" charset="0"/>
            </a:endParaRPr>
          </a:p>
          <a:p>
            <a:pPr marL="108000" algn="l">
              <a:buFont typeface="Wingdings" pitchFamily="2" charset="2"/>
              <a:buChar char="ü"/>
            </a:pP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  автоматический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вызов скорой помощи при возникновении сердечной недостаточности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с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указанием «электронного диагноза» и координат местоположения больного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108000" algn="l"/>
            <a:r>
              <a:rPr lang="ru-RU" sz="1400" b="1" i="1" dirty="0" err="1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Венул</a:t>
            </a:r>
            <a:r>
              <a:rPr lang="ru-RU" sz="1400" b="1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Гипертензия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платформа для мониторинга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больных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с АГ и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ИБС.</a:t>
            </a:r>
          </a:p>
          <a:p>
            <a:pPr marL="108000" algn="l"/>
            <a:endParaRPr lang="ru-RU" sz="1400" b="1" dirty="0" smtClean="0">
              <a:solidFill>
                <a:srgbClr val="5E2120"/>
              </a:solidFill>
              <a:latin typeface="Arial" pitchFamily="34" charset="0"/>
              <a:cs typeface="Arial" pitchFamily="34" charset="0"/>
            </a:endParaRPr>
          </a:p>
          <a:p>
            <a:pPr marL="108000" algn="l"/>
            <a:endParaRPr lang="ru-RU" sz="1400" b="1" dirty="0">
              <a:solidFill>
                <a:srgbClr val="5E21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2600" y="5486400"/>
            <a:ext cx="7162800" cy="116955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ru-RU" sz="1400" b="1" dirty="0" err="1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ИИ-система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для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формирования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назначений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персонифицированной терапии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больным с артериальной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гипертонией. При подборе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медикаментозной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терапии учитывает: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степень развития заболевания; факторы риска; поражения органов мишеней; развитие ассоциированных клинических состояний; </a:t>
            </a:r>
            <a:r>
              <a:rPr lang="ru-RU" sz="1400" b="1" dirty="0" err="1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коморбидность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; 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побочные эффекты; противопоказания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b="1" dirty="0">
              <a:solidFill>
                <a:srgbClr val="5E21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1752600" y="5334000"/>
            <a:ext cx="2590800" cy="1524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915400" cy="715963"/>
          </a:xfrm>
        </p:spPr>
        <p:txBody>
          <a:bodyPr/>
          <a:lstStyle/>
          <a:p>
            <a:pPr algn="ctr"/>
            <a:r>
              <a:rPr lang="ru-RU" sz="2000" b="1" i="1" dirty="0" smtClean="0">
                <a:solidFill>
                  <a:srgbClr val="5E2120"/>
                </a:solidFill>
                <a:latin typeface="NewtonC" pitchFamily="34" charset="0"/>
              </a:rPr>
              <a:t>ИИ-ТЕХНОЛОГИИ В ПРОГНОЗИРОВАНИИ И ПРОФИЛАКТИКЕ</a:t>
            </a:r>
            <a:br>
              <a:rPr lang="ru-RU" sz="2000" b="1" i="1" dirty="0" smtClean="0">
                <a:solidFill>
                  <a:srgbClr val="5E2120"/>
                </a:solidFill>
                <a:latin typeface="NewtonC" pitchFamily="34" charset="0"/>
              </a:rPr>
            </a:br>
            <a:r>
              <a:rPr lang="ru-RU" sz="2000" b="1" i="1" dirty="0" smtClean="0">
                <a:solidFill>
                  <a:srgbClr val="5E2120"/>
                </a:solidFill>
                <a:latin typeface="NewtonC" pitchFamily="34" charset="0"/>
              </a:rPr>
              <a:t>РИСКА РАЗВИТИЯ СЕРДЕЧНО-СОСУДИСТЫХ ЗАБОЛЕВАНИЙ </a:t>
            </a:r>
            <a:endParaRPr lang="en-US" sz="2000" b="1" i="1" dirty="0">
              <a:solidFill>
                <a:srgbClr val="5E2120"/>
              </a:solidFill>
              <a:latin typeface="NewtonC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914400" y="1143000"/>
            <a:ext cx="8077200" cy="6096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lvl="0">
              <a:lnSpc>
                <a:spcPct val="90000"/>
              </a:lnSpc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Общие системы поддержки принятия врачебных решений, которые </a:t>
            </a:r>
          </a:p>
          <a:p>
            <a:pPr lvl="0">
              <a:lnSpc>
                <a:spcPct val="90000"/>
              </a:lnSpc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могут быть использованы при ССЗ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1752600"/>
            <a:ext cx="7162800" cy="493981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algn="l">
              <a:spcAft>
                <a:spcPts val="600"/>
              </a:spcAft>
            </a:pP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Помощь в лечении, включая подбор и контроль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терапии:</a:t>
            </a:r>
            <a:endParaRPr lang="ru-RU" sz="1400" b="1" dirty="0" smtClean="0">
              <a:solidFill>
                <a:srgbClr val="5E2120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Aft>
                <a:spcPts val="600"/>
              </a:spcAft>
            </a:pPr>
            <a:r>
              <a:rPr lang="ru-RU" sz="14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Webiomed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– система предназначена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для автоматической оценки показателей здоровья пациента, в том числе предсказания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риска и течения развития хронических соматических заболеваний.</a:t>
            </a:r>
            <a:endParaRPr lang="ru-RU" sz="1400" b="1" dirty="0" smtClean="0">
              <a:solidFill>
                <a:srgbClr val="5E2120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Aft>
                <a:spcPts val="600"/>
              </a:spcAft>
            </a:pPr>
            <a:r>
              <a:rPr lang="ru-RU" sz="14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Galenos</a:t>
            </a:r>
            <a:r>
              <a:rPr lang="ru-RU" sz="1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i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система позволяет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контролировать выполнение медицинских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стандартов.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algn="l">
              <a:spcAft>
                <a:spcPts val="600"/>
              </a:spcAft>
            </a:pPr>
            <a:r>
              <a:rPr lang="ru-RU" sz="14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MeDiCase</a:t>
            </a:r>
            <a:r>
              <a:rPr lang="ru-RU" sz="1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система доврачебной диагностики острых и хронических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соматических заболеваний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, помогающая проводить первичное обследование пациента, принятие решений о необходимости его очного обследования, вызова скорой помощи, мониторинга течения хронических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болезней.</a:t>
            </a:r>
            <a:endParaRPr lang="ru-RU" sz="1400" b="1" dirty="0" smtClean="0">
              <a:solidFill>
                <a:srgbClr val="5E2120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Aft>
                <a:spcPts val="600"/>
              </a:spcAft>
            </a:pPr>
            <a:r>
              <a:rPr lang="ru-RU" sz="14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Киберис</a:t>
            </a:r>
            <a:r>
              <a:rPr lang="ru-RU" sz="1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 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400" b="1" dirty="0" err="1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он-лайн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сервис подбора оптимального лечения и проверки безопасности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терапии.</a:t>
            </a:r>
            <a:endParaRPr lang="ru-RU" sz="1400" b="1" dirty="0" smtClean="0">
              <a:solidFill>
                <a:srgbClr val="5E2120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Aft>
                <a:spcPts val="600"/>
              </a:spcAft>
            </a:pPr>
            <a:r>
              <a:rPr lang="ru-RU" sz="1400" b="1" i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Lexema-Medicine</a:t>
            </a:r>
            <a:r>
              <a:rPr lang="ru-RU" sz="1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специализированная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система предназначенная для выбора персонализированной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терапии с использованием алгоритмов искусственного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интеллекта.</a:t>
            </a:r>
            <a:endParaRPr lang="ru-RU" sz="1400" b="1" dirty="0" smtClean="0">
              <a:solidFill>
                <a:srgbClr val="5E2120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Aft>
                <a:spcPts val="600"/>
              </a:spcAft>
            </a:pPr>
            <a:r>
              <a:rPr lang="ru-RU" sz="1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Гиппократ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скрининговая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программа раннего выявления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основных хронических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заболеваний, помогает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не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пропустить дебют болезни, клинически правильно провести </a:t>
            </a:r>
            <a:r>
              <a:rPr lang="ru-RU" sz="14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диагностику.</a:t>
            </a:r>
            <a:endParaRPr lang="ru-RU" sz="1400" b="1" dirty="0" smtClean="0">
              <a:solidFill>
                <a:srgbClr val="5E2120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ru-RU" sz="1400" b="1" dirty="0">
              <a:solidFill>
                <a:srgbClr val="5E212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8915400" cy="715963"/>
          </a:xfrm>
        </p:spPr>
        <p:txBody>
          <a:bodyPr/>
          <a:lstStyle/>
          <a:p>
            <a:pPr algn="ctr"/>
            <a:r>
              <a:rPr lang="ru-RU" sz="2000" b="1" i="1" dirty="0" smtClean="0">
                <a:solidFill>
                  <a:srgbClr val="5E2120"/>
                </a:solidFill>
                <a:latin typeface="NewtonC" pitchFamily="34" charset="0"/>
              </a:rPr>
              <a:t>ИИ-ТЕХНОЛОГИИ В ПРОГНОЗИРОВАНИИ И ПРОФИЛАКТИКЕ</a:t>
            </a:r>
            <a:br>
              <a:rPr lang="ru-RU" sz="2000" b="1" i="1" dirty="0" smtClean="0">
                <a:solidFill>
                  <a:srgbClr val="5E2120"/>
                </a:solidFill>
                <a:latin typeface="NewtonC" pitchFamily="34" charset="0"/>
              </a:rPr>
            </a:br>
            <a:r>
              <a:rPr lang="ru-RU" sz="2000" b="1" i="1" dirty="0" smtClean="0">
                <a:solidFill>
                  <a:srgbClr val="5E2120"/>
                </a:solidFill>
                <a:latin typeface="NewtonC" pitchFamily="34" charset="0"/>
              </a:rPr>
              <a:t>РИСКА РАЗВИТИЯ СЕРДЕЧНО-СОСУДИСТЫХ ЗАБОЛЕВАНИЙ </a:t>
            </a:r>
            <a:endParaRPr lang="en-US" sz="2000" b="1" i="1" dirty="0">
              <a:solidFill>
                <a:srgbClr val="5E2120"/>
              </a:solidFill>
              <a:latin typeface="NewtonC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914400" y="1295400"/>
            <a:ext cx="6934200" cy="457200"/>
          </a:xfrm>
          <a:prstGeom prst="rect">
            <a:avLst/>
          </a:prstGeom>
          <a:solidFill>
            <a:schemeClr val="accent5">
              <a:lumMod val="25000"/>
            </a:schemeClr>
          </a:solidFill>
          <a:ln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Профилактика риска развития сердечно-сосудистых заболеваний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1752600"/>
            <a:ext cx="7162800" cy="398570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ru-RU" sz="1600" b="1" dirty="0" err="1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ИИ-система</a:t>
            </a:r>
            <a:r>
              <a:rPr lang="ru-RU" sz="16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для подбора </a:t>
            </a:r>
            <a:r>
              <a:rPr lang="ru-RU" sz="16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персонифицированных лечебно-профилактических рекомендаций на основе </a:t>
            </a:r>
            <a:r>
              <a:rPr lang="ru-RU" sz="16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моделирования </a:t>
            </a:r>
            <a:r>
              <a:rPr lang="ru-RU" sz="16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влияния сохранения текущего образа жизни и вариантов его оздоровления на течение </a:t>
            </a:r>
            <a:r>
              <a:rPr lang="ru-RU" sz="16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сердечно-сосудистых заболеваний.</a:t>
            </a:r>
            <a:endParaRPr lang="ru-RU" sz="1600" b="1" dirty="0" smtClean="0">
              <a:solidFill>
                <a:srgbClr val="5E2120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Aft>
                <a:spcPts val="600"/>
              </a:spcAft>
            </a:pPr>
            <a:r>
              <a:rPr lang="ru-RU" sz="16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 Модуль «Скрининг модифицируемых факторов риска основных хронических неинфекционных болезней </a:t>
            </a:r>
            <a:r>
              <a:rPr lang="ru-RU" sz="16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человека</a:t>
            </a:r>
            <a:r>
              <a:rPr lang="ru-RU" sz="16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», интегрированный с медицинской информационной системой «Диспансеризация».</a:t>
            </a:r>
          </a:p>
          <a:p>
            <a:pPr algn="l">
              <a:spcAft>
                <a:spcPts val="600"/>
              </a:spcAft>
            </a:pPr>
            <a:r>
              <a:rPr lang="ru-RU" sz="16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6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КОРУНД—кабинет доврачебного осмотра» — система, позволяющая рассчитывать индивидуальный суммарный риск сердечно-сосудистых заболеваний и отслеживать его динамику, рекомендовать индивидуальные профилактические программы, оптимизировать управление организацией медицинских осмотров и диспансеризации населения</a:t>
            </a:r>
            <a:r>
              <a:rPr lang="ru-RU" sz="1600" b="1" dirty="0" smtClean="0">
                <a:solidFill>
                  <a:srgbClr val="5E212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b="1" dirty="0" smtClean="0">
              <a:solidFill>
                <a:srgbClr val="5E212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AutoNum type="arabicPeriod"/>
            </a:pPr>
            <a:endParaRPr lang="ru-RU" sz="1400" b="1" dirty="0">
              <a:solidFill>
                <a:srgbClr val="5E212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owerpoint-template-24">
  <a:themeElements>
    <a:clrScheme name="powerpoint-template-24 4">
      <a:dk1>
        <a:srgbClr val="4D4D4D"/>
      </a:dk1>
      <a:lt1>
        <a:srgbClr val="FFFFFF"/>
      </a:lt1>
      <a:dk2>
        <a:srgbClr val="4D4D4D"/>
      </a:dk2>
      <a:lt2>
        <a:srgbClr val="FE564C"/>
      </a:lt2>
      <a:accent1>
        <a:srgbClr val="FFC842"/>
      </a:accent1>
      <a:accent2>
        <a:srgbClr val="FED06E"/>
      </a:accent2>
      <a:accent3>
        <a:srgbClr val="FFFFFF"/>
      </a:accent3>
      <a:accent4>
        <a:srgbClr val="404040"/>
      </a:accent4>
      <a:accent5>
        <a:srgbClr val="FFE0B0"/>
      </a:accent5>
      <a:accent6>
        <a:srgbClr val="E6BC63"/>
      </a:accent6>
      <a:hlink>
        <a:srgbClr val="FDDB91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1484</TotalTime>
  <Words>1161</Words>
  <Application>Microsoft Office PowerPoint</Application>
  <PresentationFormat>Экран (4:3)</PresentationFormat>
  <Paragraphs>120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powerpoint-template-24</vt:lpstr>
      <vt:lpstr>Слайд 1</vt:lpstr>
      <vt:lpstr>ЗАБОЛЕВАЕМОСТЬ И СМЕРТНОСТЬ НАСЕЛЕНИЯ РОССИИ ОТ БОЛЕЗНЕЙ СИСТЕМЫ КРОВООБРАЩЕНИЯ [Росстат, 2020] </vt:lpstr>
      <vt:lpstr>ИНФОРМАЦИОННЫЕ ТЕХНОЛОГИИ  ИСКУССТВЕННЫЙ ИНТЕЛЛЕКТ</vt:lpstr>
      <vt:lpstr>ОСНОВНЫЕ НАПРАВЛЕНИЯ ПРИМЕНЕНИЯ ИСКУССТВЕННОГО ИНТЕЛЛЕКТА В МЕДИЦИНЕ</vt:lpstr>
      <vt:lpstr>Слайд 5</vt:lpstr>
      <vt:lpstr>ИИ-ТЕХНОЛОГИИ В ПРОГНОЗИРОВАНИИ И ПРОФИЛАКТИКЕ РИСКА РАЗВИТИЯ СЕРДЕЧНО-СОСУДИСТЫХ ЗАБОЛЕВАНИЙ </vt:lpstr>
      <vt:lpstr>ИИ-ТЕХНОЛОГИИ В ПРОГНОЗИРОВАНИИ И ПРОФИЛАКТИКЕ РИСКА РАЗВИТИЯ СЕРДЕЧНО-СОСУДИСТЫХ ЗАБОЛЕВАНИЙ </vt:lpstr>
      <vt:lpstr>ИИ-ТЕХНОЛОГИИ В ПРОГНОЗИРОВАНИИ И ПРОФИЛАКТИКЕ РИСКА РАЗВИТИЯ СЕРДЕЧНО-СОСУДИСТЫХ ЗАБОЛЕВАНИЙ </vt:lpstr>
      <vt:lpstr>ИИ-ТЕХНОЛОГИИ В ПРОГНОЗИРОВАНИИ И ПРОФИЛАКТИКЕ РИСКА РАЗВИТИЯ СЕРДЕЧНО-СОСУДИСТЫХ ЗАБОЛЕВАНИЙ </vt:lpstr>
      <vt:lpstr>ПЕРСПЕКТИВНЫЕ НАПРАВЛЕНИЯ РАЗВИТИЯ  ИСКУССТВЕННОГО ИНТЕЛЛЕКТА</vt:lpstr>
      <vt:lpstr>Слайд 11</vt:lpstr>
      <vt:lpstr>Слайд 12</vt:lpstr>
    </vt:vector>
  </TitlesOfParts>
  <Company>Templates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SmileTemplates.com</dc:creator>
  <cp:lastModifiedBy>Admin</cp:lastModifiedBy>
  <cp:revision>117</cp:revision>
  <dcterms:created xsi:type="dcterms:W3CDTF">2007-04-02T02:11:51Z</dcterms:created>
  <dcterms:modified xsi:type="dcterms:W3CDTF">2021-04-14T03:01:27Z</dcterms:modified>
</cp:coreProperties>
</file>