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  <p:sldMasterId id="2147484083" r:id="rId2"/>
  </p:sldMasterIdLst>
  <p:notesMasterIdLst>
    <p:notesMasterId r:id="rId18"/>
  </p:notesMasterIdLst>
  <p:sldIdLst>
    <p:sldId id="256" r:id="rId3"/>
    <p:sldId id="317" r:id="rId4"/>
    <p:sldId id="326" r:id="rId5"/>
    <p:sldId id="303" r:id="rId6"/>
    <p:sldId id="316" r:id="rId7"/>
    <p:sldId id="290" r:id="rId8"/>
    <p:sldId id="304" r:id="rId9"/>
    <p:sldId id="306" r:id="rId10"/>
    <p:sldId id="327" r:id="rId11"/>
    <p:sldId id="321" r:id="rId12"/>
    <p:sldId id="328" r:id="rId13"/>
    <p:sldId id="309" r:id="rId14"/>
    <p:sldId id="323" r:id="rId15"/>
    <p:sldId id="324" r:id="rId16"/>
    <p:sldId id="325" r:id="rId17"/>
  </p:sldIdLst>
  <p:sldSz cx="9144000" cy="6858000" type="screen4x3"/>
  <p:notesSz cx="67611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77F7D"/>
    <a:srgbClr val="120646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3" autoAdjust="0"/>
    <p:restoredTop sz="99517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5" y="-96"/>
      </p:cViewPr>
      <p:guideLst>
        <p:guide orient="horz" pos="2678"/>
        <p:guide pos="19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4678477690288984E-3"/>
          <c:y val="1.6203703703703769E-2"/>
          <c:w val="0.57121850393700757"/>
          <c:h val="0.8703703703703729"/>
        </c:manualLayout>
      </c:layout>
      <c:pie3DChart>
        <c:varyColors val="1"/>
        <c:ser>
          <c:idx val="0"/>
          <c:order val="0"/>
          <c:explosion val="33"/>
          <c:dLbls>
            <c:dLbl>
              <c:idx val="0"/>
              <c:layout>
                <c:manualLayout>
                  <c:x val="-0.20853893263342163"/>
                  <c:y val="0.2260640327448062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9B-48E8-9E47-EDC44EDCD951}"/>
                </c:ext>
              </c:extLst>
            </c:dLbl>
            <c:dLbl>
              <c:idx val="1"/>
              <c:layout>
                <c:manualLayout>
                  <c:x val="3.8951443569553983E-2"/>
                  <c:y val="0.3035881452318485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9B-48E8-9E47-EDC44EDCD951}"/>
                </c:ext>
              </c:extLst>
            </c:dLbl>
            <c:dLbl>
              <c:idx val="3"/>
              <c:layout>
                <c:manualLayout>
                  <c:x val="1.9768919510061263E-2"/>
                  <c:y val="-5.37762467191601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9B-48E8-9E47-EDC44EDCD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Нейросенсорная тугоухость </c:v>
                </c:pt>
                <c:pt idx="1">
                  <c:v>Вибрационная болезнь </c:v>
                </c:pt>
                <c:pt idx="2">
                  <c:v>Моно- и полинейропатии </c:v>
                </c:pt>
                <c:pt idx="3">
                  <c:v>Другие заболевания 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0.54379999999999995</c:v>
                </c:pt>
                <c:pt idx="1">
                  <c:v>0.42650000000000032</c:v>
                </c:pt>
                <c:pt idx="2">
                  <c:v>2.8500000000000001E-2</c:v>
                </c:pt>
                <c:pt idx="3">
                  <c:v>1.2000000000000042E-3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9B-48E8-9E47-EDC44EDCD951}"/>
            </c:ext>
          </c:extLst>
        </c:ser>
      </c:pie3DChart>
    </c:plotArea>
    <c:legend>
      <c:legendPos val="r"/>
      <c:layout>
        <c:manualLayout>
          <c:xMode val="edge"/>
          <c:yMode val="edge"/>
          <c:x val="0.55961103820356084"/>
          <c:y val="0"/>
          <c:w val="0.42372229512977727"/>
          <c:h val="1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55650"/>
            <a:ext cx="4967288" cy="372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22813"/>
            <a:ext cx="5407025" cy="4471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441" algn="l"/>
                <a:tab pos="1324882" algn="l"/>
                <a:tab pos="1987323" algn="l"/>
                <a:tab pos="264976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25875" y="0"/>
            <a:ext cx="29337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441" algn="l"/>
                <a:tab pos="1324882" algn="l"/>
                <a:tab pos="1987323" algn="l"/>
                <a:tab pos="264976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45625"/>
            <a:ext cx="29337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441" algn="l"/>
                <a:tab pos="1324882" algn="l"/>
                <a:tab pos="1987323" algn="l"/>
                <a:tab pos="264976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25875" y="9445625"/>
            <a:ext cx="29337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441" algn="l"/>
                <a:tab pos="1324882" algn="l"/>
                <a:tab pos="1987323" algn="l"/>
                <a:tab pos="264976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6BECF4D0-5B14-4EA5-9073-C6004EAC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61988" algn="l"/>
                <a:tab pos="1323975" algn="l"/>
                <a:tab pos="1985963" algn="l"/>
                <a:tab pos="2649538" algn="l"/>
              </a:tabLst>
            </a:pPr>
            <a:fld id="{FC956E83-E539-4969-B3F0-27BFFEDF436B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661988" algn="l"/>
                  <a:tab pos="1323975" algn="l"/>
                  <a:tab pos="1985963" algn="l"/>
                  <a:tab pos="2649538" algn="l"/>
                </a:tabLst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61988" algn="l"/>
                <a:tab pos="1323975" algn="l"/>
                <a:tab pos="1985963" algn="l"/>
                <a:tab pos="2649538" algn="l"/>
              </a:tabLst>
            </a:pPr>
            <a:fld id="{B3B5463B-EFCD-488D-A6F9-7F10312117C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661988" algn="l"/>
                  <a:tab pos="1323975" algn="l"/>
                  <a:tab pos="1985963" algn="l"/>
                  <a:tab pos="2649538" algn="l"/>
                </a:tabLst>
              </a:pPr>
              <a:t>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5650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61988" algn="l"/>
                <a:tab pos="1323975" algn="l"/>
                <a:tab pos="1985963" algn="l"/>
                <a:tab pos="2649538" algn="l"/>
              </a:tabLst>
            </a:pPr>
            <a:fld id="{3D6A1C85-4C15-447B-9AA6-157D3E684BF6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661988" algn="l"/>
                  <a:tab pos="1323975" algn="l"/>
                  <a:tab pos="1985963" algn="l"/>
                  <a:tab pos="2649538" algn="l"/>
                </a:tabLst>
              </a:pPr>
              <a:t>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61988" algn="l"/>
                <a:tab pos="1323975" algn="l"/>
                <a:tab pos="1985963" algn="l"/>
                <a:tab pos="2649538" algn="l"/>
              </a:tabLst>
            </a:pPr>
            <a:fld id="{1D95C2AE-D82F-43E2-9869-EBFE65A32115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  <a:tabLst>
                  <a:tab pos="661988" algn="l"/>
                  <a:tab pos="1323975" algn="l"/>
                  <a:tab pos="1985963" algn="l"/>
                  <a:tab pos="2649538" algn="l"/>
                </a:tabLst>
              </a:pPr>
              <a:t>12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9351-C23B-483D-9479-491A6B9EDB6F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FC62-441D-403E-B0CC-49C0FF2A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61A5-F9DA-47C1-8D5E-59B85801AE22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A0A3-1201-41E1-828B-E1E7FBE8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5D81-514F-40FA-90FB-C9CDB53F1D70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40FC-8CC3-4410-BCCB-86888D935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925" y="360363"/>
            <a:ext cx="7404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24.9.19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7FC3-0CB1-4EBB-838C-7AE69BD96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4303-E16A-4291-AF45-80D3DAE2B848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026F-D5D0-4194-B5C0-F26A1A551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C5B9-7169-4CD3-8139-0C2B45D627B4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C0BD-3E7E-4565-8E24-EB6BA0327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494E-47DB-4832-B66B-8C74D264BE89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55E4-642B-4B36-9780-82261B88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C26C-0664-4AC4-9C61-498FAE9BC9F4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4184-A738-4BDD-9BE2-250510BA8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64AE-9BCC-4080-ADB2-F0810B697EB6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0FC7-B027-4A62-BA89-DA2D5357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B226-D6EB-4925-8FBD-A0D9729F92D2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D54B-2664-4EDC-8A3F-A1B65B6AA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17F3-262C-40B1-9C7A-51AD8A713B05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A465-3031-4731-97DA-02F1EB14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9C1B-39A7-411D-9BE5-6C899A954D22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5C27-D912-4732-B47C-11294E4E5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4690-4AF3-4532-906D-5BAB0238E7E2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BE97-04EB-4365-800F-6879401F4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F487-3059-4A18-850F-D2ED44F886C5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474F-6DC7-4F16-B32A-9605630C6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30C4-7F32-4F7C-BF1E-DF01AC71AEED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B89F-76F0-43F4-A251-1D2A973E9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38C2-0798-49D0-9EF3-CEF2D895C017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67FB-1A49-46E9-BB6D-D6EF7AC76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925" y="360363"/>
            <a:ext cx="7404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24.9.19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6E83-B4F6-4A9D-A9B0-1D637C6D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F868-195E-4F9E-8B27-E30F18654F83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6DC2-5C2E-40A4-9CB9-1BBC4B932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3570-B478-4825-A651-60821B837087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B208-8C61-474B-919A-59D1AC71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9128-7B08-4D25-9C16-B8E778AC3B39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CBD-D973-4075-A0E9-E769FC20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2F1C-2A0E-4A21-BC04-54985F3CC625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C213-AE74-4581-BFA2-7AF85EDF8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7C25-6CDE-4418-9DA9-89681B2DEBE7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7BA5-FE69-4442-93F8-B7C38414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0F03-E540-420A-A6B3-307FC239BFDF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2B85-3043-463D-8113-A52E30C69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FEEE-36C5-4148-9622-333640DE2D0A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B923-55E9-4086-A1CF-1726B96B3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109B32EF-CD95-4A4A-9D73-DE3825663D52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D48EF1B0-0C5F-4FDF-9CE9-71CDC08C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98" r:id="rId2"/>
    <p:sldLayoutId id="2147484097" r:id="rId3"/>
    <p:sldLayoutId id="2147484096" r:id="rId4"/>
    <p:sldLayoutId id="2147484095" r:id="rId5"/>
    <p:sldLayoutId id="2147484094" r:id="rId6"/>
    <p:sldLayoutId id="2147484093" r:id="rId7"/>
    <p:sldLayoutId id="2147484092" r:id="rId8"/>
    <p:sldLayoutId id="2147484091" r:id="rId9"/>
    <p:sldLayoutId id="2147484090" r:id="rId10"/>
    <p:sldLayoutId id="2147484089" r:id="rId11"/>
    <p:sldLayoutId id="21474841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9549F395-C2B6-4F42-9A0B-C22A0880248C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85F34A37-E774-43A6-917B-1F5D9B53E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SimSun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7" r:id="rId2"/>
    <p:sldLayoutId id="2147484110" r:id="rId3"/>
    <p:sldLayoutId id="2147484106" r:id="rId4"/>
    <p:sldLayoutId id="2147484105" r:id="rId5"/>
    <p:sldLayoutId id="2147484104" r:id="rId6"/>
    <p:sldLayoutId id="2147484103" r:id="rId7"/>
    <p:sldLayoutId id="2147484102" r:id="rId8"/>
    <p:sldLayoutId id="2147484111" r:id="rId9"/>
    <p:sldLayoutId id="2147484101" r:id="rId10"/>
    <p:sldLayoutId id="2147484100" r:id="rId11"/>
    <p:sldLayoutId id="21474841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ttyimages-1023450544-612x61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25" y="-109538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sz="19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XI </a:t>
            </a:r>
            <a:r>
              <a:rPr lang="ru-RU" sz="19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МЕЖРЕГИОНАЛЬНАЯ НАУЧНО-ПРАКТИЧЕСКАЯ ИНТЕРНЕТ-КОНФЕРЕНЦИЯ МОЛОДЫХ УЧЁНЫХ И СПЕЦИАЛИСТОВ РОСПОТРЕБНАДЗОРА С МЕЖДУНАРОДНЫМ УЧАСТИЕМ</a:t>
            </a:r>
            <a:br>
              <a:rPr lang="ru-RU" sz="19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ru-RU" sz="22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Гигиена, экология и риски здоровью в современных условиях</a:t>
            </a:r>
            <a:r>
              <a:rPr lang="en-US" sz="22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ru-RU" sz="22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2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Саратов, 14-16 апреля 2021 г</a:t>
            </a:r>
            <a:r>
              <a:rPr lang="ru-RU" sz="1900" b="1" i="1" smtClean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1600" i="1" smtClean="0">
                <a:solidFill>
                  <a:srgbClr val="572314"/>
                </a:solidFill>
              </a:rPr>
              <a:t/>
            </a:r>
            <a:br>
              <a:rPr lang="ru-RU" sz="1600" i="1" smtClean="0">
                <a:solidFill>
                  <a:srgbClr val="572314"/>
                </a:solidFill>
              </a:rPr>
            </a:br>
            <a:r>
              <a:rPr lang="ru-RU" sz="1600" i="1" smtClean="0">
                <a:solidFill>
                  <a:srgbClr val="572314"/>
                </a:solidFill>
              </a:rPr>
              <a:t/>
            </a:r>
            <a:br>
              <a:rPr lang="ru-RU" sz="1600" i="1" smtClean="0">
                <a:solidFill>
                  <a:srgbClr val="572314"/>
                </a:solidFill>
              </a:rPr>
            </a:br>
            <a:r>
              <a:rPr lang="ru-RU" sz="1600" b="1" i="1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БЮДЖЕТНОЕ УЧРЕЖДЕНИЕ НАУКИ</a:t>
            </a:r>
            <a:br>
              <a:rPr lang="ru-RU" sz="1600" b="1" i="1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600" b="1" i="1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 СЕВЕРО-ЗАПАДНЫЙ ЦЕНТР НАУЧНЫЙ ЦЕНТР ГИГИЕНЫ И ОБЩЕСТВЕННОГО ЗДОРОВЬЯ»</a:t>
            </a:r>
            <a:r>
              <a:rPr lang="ru-RU" sz="1600" smtClean="0">
                <a:solidFill>
                  <a:srgbClr val="F2F2F2"/>
                </a:solidFill>
              </a:rPr>
              <a:t/>
            </a:r>
            <a:br>
              <a:rPr lang="ru-RU" sz="1600" smtClean="0">
                <a:solidFill>
                  <a:srgbClr val="F2F2F2"/>
                </a:solidFill>
              </a:rPr>
            </a:br>
            <a:r>
              <a:rPr lang="ru-RU" sz="1300" smtClean="0">
                <a:solidFill>
                  <a:srgbClr val="F2F2F2"/>
                </a:solidFill>
              </a:rPr>
              <a:t/>
            </a:r>
            <a:br>
              <a:rPr lang="ru-RU" sz="1300" smtClean="0">
                <a:solidFill>
                  <a:srgbClr val="F2F2F2"/>
                </a:solidFill>
              </a:rPr>
            </a:br>
            <a:r>
              <a:rPr lang="ru-RU" sz="2400" smtClean="0">
                <a:solidFill>
                  <a:srgbClr val="F2F2F2"/>
                </a:solidFill>
              </a:rPr>
              <a:t>  </a:t>
            </a:r>
            <a:br>
              <a:rPr lang="ru-RU" sz="2400" smtClean="0">
                <a:solidFill>
                  <a:srgbClr val="F2F2F2"/>
                </a:solidFill>
              </a:rPr>
            </a:br>
            <a:r>
              <a:rPr lang="ru-RU" sz="2400" smtClean="0">
                <a:solidFill>
                  <a:srgbClr val="572314"/>
                </a:solidFill>
              </a:rPr>
              <a:t/>
            </a:r>
            <a:br>
              <a:rPr lang="ru-RU" sz="2400" smtClean="0">
                <a:solidFill>
                  <a:srgbClr val="572314"/>
                </a:solidFill>
              </a:rPr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endParaRPr lang="ru-RU" sz="2000" smtClean="0">
              <a:solidFill>
                <a:srgbClr val="572314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16563"/>
            <a:ext cx="4143375" cy="1214437"/>
          </a:xfrm>
        </p:spPr>
        <p:txBody>
          <a:bodyPr lIns="90000" tIns="45000" rIns="90000" bIns="4500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cs typeface="Times New Roman" pitchFamily="16" charset="0"/>
              </a:rPr>
              <a:t>Врач-рентгенолог, врач УЗД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cs typeface="Times New Roman" pitchFamily="16" charset="0"/>
              </a:rPr>
              <a:t>Куприна Надежда Игоревна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cs typeface="Times New Roman" pitchFamily="16" charset="0"/>
              </a:rPr>
              <a:t>г. Санкт-Петербург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-73025" y="2276475"/>
            <a:ext cx="92170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>
                <a:solidFill>
                  <a:srgbClr val="120646"/>
                </a:solidFill>
              </a:rPr>
              <a:t>ОЦЕНКА ГЕМОДИНАМИКИ ВЕРХНИХ КОНЕЧНОСТЕЙ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>
                <a:solidFill>
                  <a:srgbClr val="120646"/>
                </a:solidFill>
              </a:rPr>
              <a:t/>
            </a:r>
            <a:br>
              <a:rPr lang="ru-RU" sz="2400" b="1" i="1">
                <a:solidFill>
                  <a:srgbClr val="120646"/>
                </a:solidFill>
              </a:rPr>
            </a:br>
            <a:r>
              <a:rPr lang="ru-RU" sz="2400" b="1" i="1">
                <a:solidFill>
                  <a:srgbClr val="120646"/>
                </a:solidFill>
              </a:rPr>
              <a:t>ПРИ ВИБРАЦИОННОЙ БОЛЕЗНИ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>
                <a:solidFill>
                  <a:srgbClr val="120646"/>
                </a:solidFill>
              </a:rPr>
              <a:t/>
            </a:r>
            <a:br>
              <a:rPr lang="ru-RU" sz="2400" b="1" i="1">
                <a:solidFill>
                  <a:srgbClr val="120646"/>
                </a:solidFill>
              </a:rPr>
            </a:br>
            <a:r>
              <a:rPr lang="ru-RU" sz="2400" b="1" i="1">
                <a:solidFill>
                  <a:srgbClr val="120646"/>
                </a:solidFill>
              </a:rPr>
              <a:t>ПОСЛЕ ПЕРЕНЕСЕННОЙ КОРОНАВИРУСНОЙ ИНФЕКЦИИ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 i="1">
              <a:solidFill>
                <a:srgbClr val="120646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>
                <a:solidFill>
                  <a:srgbClr val="120646"/>
                </a:solidFill>
              </a:rPr>
              <a:t>С ПОМОЩЬЮ СОВРЕМЕННЫХ МЕТОДОВ ДИАГНОСТИКИ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3348038" y="1125538"/>
            <a:ext cx="5651500" cy="6048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Ультразвуковое исследование сосудов верхних конечностей проводилось на аппарате экспертного класса </a:t>
            </a:r>
            <a:r>
              <a:rPr lang="en-US" sz="2000" dirty="0" smtClean="0">
                <a:solidFill>
                  <a:srgbClr val="C00000"/>
                </a:solidFill>
              </a:rPr>
              <a:t>Samsung </a:t>
            </a:r>
            <a:r>
              <a:rPr lang="en-US" sz="2000" dirty="0" err="1" smtClean="0">
                <a:solidFill>
                  <a:srgbClr val="C00000"/>
                </a:solidFill>
              </a:rPr>
              <a:t>Medison</a:t>
            </a:r>
            <a:r>
              <a:rPr lang="en-US" sz="2000" dirty="0" smtClean="0">
                <a:solidFill>
                  <a:srgbClr val="C00000"/>
                </a:solidFill>
              </a:rPr>
              <a:t> HS</a:t>
            </a:r>
            <a:r>
              <a:rPr lang="ru-RU" sz="2000" dirty="0" smtClean="0">
                <a:solidFill>
                  <a:srgbClr val="C00000"/>
                </a:solidFill>
              </a:rPr>
              <a:t>50-</a:t>
            </a:r>
            <a:r>
              <a:rPr lang="en-US" sz="2000" dirty="0" err="1" smtClean="0">
                <a:solidFill>
                  <a:srgbClr val="C00000"/>
                </a:solidFill>
              </a:rPr>
              <a:t>rus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>линейным датчиком на частоте 7.5 МГц на глубине 1.5-2.0 см по разработанной методике.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Проводились ультразвуковое исследование верхних конечностей </a:t>
            </a:r>
            <a:r>
              <a:rPr lang="ru-RU" sz="2000" dirty="0" smtClean="0">
                <a:solidFill>
                  <a:srgbClr val="C00000"/>
                </a:solidFill>
              </a:rPr>
              <a:t>лучевой и локтевой </a:t>
            </a:r>
            <a:r>
              <a:rPr lang="ru-RU" sz="2000" dirty="0" smtClean="0"/>
              <a:t>артерий и вен в спектральном допплеровском режиме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Применение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дистальной компрессионной пробы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404813"/>
            <a:ext cx="6696075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методы: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64" name="Рисунок 7" descr="mttech_medison-0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27368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8" descr="рука сосуд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33845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572375" cy="642938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Результаты и обсуждения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496300" cy="52419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Отмечаются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показателей периферического сопротивления сосудов</a:t>
            </a:r>
            <a:r>
              <a:rPr lang="ru-RU" sz="2000" dirty="0" smtClean="0"/>
              <a:t>, что свидетельствует о нарушениях тонических свойств сосудов верхних конечностей и нарушения </a:t>
            </a:r>
            <a:r>
              <a:rPr lang="ru-RU" sz="2000" dirty="0" err="1" smtClean="0"/>
              <a:t>вазодилатации</a:t>
            </a:r>
            <a:r>
              <a:rPr lang="ru-RU" sz="2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r>
              <a:rPr lang="ru-RU" sz="2000" dirty="0" smtClean="0"/>
              <a:t>Умеренное расширение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лучевых и локтевых вен, недостаточность клапанного аппарата при функциональных пробах</a:t>
            </a:r>
            <a:r>
              <a:rPr lang="ru-RU" sz="2000" dirty="0" smtClean="0"/>
              <a:t>, усиление венозного оттока по венам, преимущественно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локтевой.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Неспецифическое поражение сосудов верхних конечностей в </a:t>
            </a:r>
            <a:r>
              <a:rPr lang="ru-RU" sz="2000" dirty="0" err="1" smtClean="0"/>
              <a:t>постковидном</a:t>
            </a:r>
            <a:r>
              <a:rPr lang="ru-RU" sz="2000" dirty="0" smtClean="0"/>
              <a:t> периоде может создавать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трудности в экспертных вопросах в клинике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профпатологии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и способствовать </a:t>
            </a:r>
            <a:r>
              <a:rPr lang="ru-RU" sz="2000" dirty="0" err="1" smtClean="0"/>
              <a:t>гипердиагностике</a:t>
            </a:r>
            <a:r>
              <a:rPr lang="ru-RU" sz="2000" dirty="0" smtClean="0"/>
              <a:t> на фоне перенесенной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857250" y="785813"/>
            <a:ext cx="7572375" cy="642937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Результаты и обсуждения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7643813" cy="4324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700" dirty="0" smtClean="0"/>
          </a:p>
        </p:txBody>
      </p:sp>
      <p:pic>
        <p:nvPicPr>
          <p:cNvPr id="43012" name="Рисунок 4" descr="D1DC775B-0C90-4D95-A3B8-9FD33C0F73C3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Содержимое 4" descr="C021E9D7-668A-4DC6-945E-84ADFBE156C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21038"/>
            <a:ext cx="428783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Результаты и обсуждения</a:t>
            </a:r>
          </a:p>
        </p:txBody>
      </p:sp>
      <p:pic>
        <p:nvPicPr>
          <p:cNvPr id="45059" name="Содержимое 4" descr="A43D2B1B-22E8-4572-B32D-2B922B02669F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81300"/>
            <a:ext cx="41275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Содержимое 7" descr="25A5EF2C-6587-442C-B689-9A19A53E96C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557338"/>
            <a:ext cx="4262438" cy="30051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734144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643813" cy="4324350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 основании проведенного нами исследования отмечалось ухудшение периферического кровотока в виде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тонуса периферических сосудов </a:t>
            </a:r>
            <a:r>
              <a:rPr lang="ru-RU" dirty="0" smtClean="0"/>
              <a:t>у пациентов с ВБ после перенесенного С</a:t>
            </a:r>
            <a:r>
              <a:rPr lang="en-US" dirty="0" smtClean="0"/>
              <a:t>OVID-19 </a:t>
            </a:r>
            <a:r>
              <a:rPr lang="ru-RU" dirty="0" err="1" smtClean="0"/>
              <a:t>инфекии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лучевых и локтевых вен, недостаточность клапанного аппарата при функциональных пробах</a:t>
            </a:r>
            <a:r>
              <a:rPr lang="ru-RU" dirty="0" smtClean="0"/>
              <a:t>, усиление венозного оттока по венам, преимущественно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локтевой. 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Считаем необходимым изменить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к проведению экспертизы по связи ВБ с профессией </a:t>
            </a:r>
            <a:r>
              <a:rPr lang="ru-RU" dirty="0" smtClean="0"/>
              <a:t>с учетом перенесенного инфекционного заболевания </a:t>
            </a:r>
            <a:r>
              <a:rPr lang="en-US" dirty="0" smtClean="0"/>
              <a:t>COVID-19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Необходимо усовершенствовать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профилактику и лечение при ВБ у таких пациентов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Предлагаем внести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 сосудов в перечень обязательного исследования </a:t>
            </a:r>
            <a:r>
              <a:rPr lang="ru-RU" dirty="0" smtClean="0"/>
              <a:t>для пациентов с ВБ.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. 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10668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Благодарю за внимание!</a:t>
            </a:r>
          </a:p>
        </p:txBody>
      </p:sp>
      <p:pic>
        <p:nvPicPr>
          <p:cNvPr id="47107" name="Рисунок 5" descr="shutterstock_11758091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068638"/>
            <a:ext cx="658812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tyimages-1023450544-612x612.jpg"/>
          <p:cNvPicPr preferRelativeResize="0"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391972" cy="6858000"/>
          </a:xfrm>
          <a:prstGeom prst="rect">
            <a:avLst/>
          </a:prstGeom>
        </p:spPr>
      </p:pic>
      <p:pic>
        <p:nvPicPr>
          <p:cNvPr id="30722" name="Содержимое 5" descr="file-20200420-152597-1qodye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2349500"/>
            <a:ext cx="5438775" cy="4175125"/>
          </a:xfrm>
        </p:spPr>
      </p:pic>
      <p:sp>
        <p:nvSpPr>
          <p:cNvPr id="7" name="Прямоугольник 6"/>
          <p:cNvSpPr/>
          <p:nvPr/>
        </p:nvSpPr>
        <p:spPr>
          <a:xfrm>
            <a:off x="-541338" y="549275"/>
            <a:ext cx="6121401" cy="1379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000" b="1" dirty="0" err="1">
                <a:latin typeface="Times New Roman" pitchFamily="16" charset="0"/>
                <a:ea typeface="SimSun" charset="-122"/>
                <a:cs typeface="Times New Roman" pitchFamily="16" charset="0"/>
              </a:rPr>
              <a:t>Коронавирусная</a:t>
            </a:r>
            <a:r>
              <a:rPr lang="ru-RU" sz="3000" b="1" dirty="0">
                <a:latin typeface="Times New Roman" pitchFamily="16" charset="0"/>
                <a:ea typeface="SimSun" charset="-122"/>
                <a:cs typeface="Times New Roman" pitchFamily="16" charset="0"/>
              </a:rPr>
              <a:t> инфекция С</a:t>
            </a:r>
            <a:r>
              <a:rPr lang="en-US" sz="3000" b="1" dirty="0">
                <a:latin typeface="Times New Roman" pitchFamily="16" charset="0"/>
                <a:ea typeface="SimSun" charset="-122"/>
                <a:cs typeface="Times New Roman" pitchFamily="16" charset="0"/>
              </a:rPr>
              <a:t>OVID-19 </a:t>
            </a:r>
            <a:endParaRPr lang="ru-RU" sz="3000" b="1" dirty="0">
              <a:latin typeface="Times New Roman" pitchFamily="16" charset="0"/>
              <a:ea typeface="SimSun" charset="-122"/>
              <a:cs typeface="Times New Roman" pitchFamily="16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000" b="1" dirty="0" err="1">
                <a:latin typeface="Times New Roman" pitchFamily="16" charset="0"/>
                <a:ea typeface="SimSun" charset="-122"/>
                <a:cs typeface="Times New Roman" pitchFamily="16" charset="0"/>
              </a:rPr>
              <a:t>CO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ea typeface="SimSun" charset="-122"/>
                <a:cs typeface="Times New Roman" pitchFamily="16" charset="0"/>
              </a:rPr>
              <a:t>rona</a:t>
            </a:r>
            <a:r>
              <a:rPr lang="en-US" sz="3000" b="1" dirty="0">
                <a:latin typeface="Times New Roman" pitchFamily="16" charset="0"/>
                <a:ea typeface="SimSun" charset="-122"/>
                <a:cs typeface="Times New Roman" pitchFamily="16" charset="0"/>
              </a:rPr>
              <a:t> </a:t>
            </a:r>
            <a:r>
              <a:rPr lang="en-US" sz="3000" b="1" dirty="0" err="1">
                <a:latin typeface="Times New Roman" pitchFamily="16" charset="0"/>
                <a:ea typeface="SimSun" charset="-122"/>
                <a:cs typeface="Times New Roman" pitchFamily="16" charset="0"/>
              </a:rPr>
              <a:t>VI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ea typeface="SimSun" charset="-122"/>
                <a:cs typeface="Times New Roman" pitchFamily="16" charset="0"/>
              </a:rPr>
              <a:t>rus</a:t>
            </a:r>
            <a:r>
              <a:rPr lang="en-US" sz="3000" b="1" dirty="0">
                <a:latin typeface="Times New Roman" pitchFamily="16" charset="0"/>
                <a:ea typeface="SimSun" charset="-122"/>
                <a:cs typeface="Times New Roman" pitchFamily="16" charset="0"/>
              </a:rPr>
              <a:t> D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ea typeface="SimSun" charset="-122"/>
                <a:cs typeface="Times New Roman" pitchFamily="16" charset="0"/>
              </a:rPr>
              <a:t>isease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itchFamily="16" charset="0"/>
                <a:ea typeface="SimSun" charset="-122"/>
                <a:cs typeface="Times New Roman" pitchFamily="16" charset="0"/>
              </a:rPr>
              <a:t>20</a:t>
            </a:r>
            <a:r>
              <a:rPr lang="en-US" sz="3000" b="1" dirty="0">
                <a:latin typeface="Times New Roman" pitchFamily="16" charset="0"/>
                <a:ea typeface="SimSun" charset="-122"/>
                <a:cs typeface="Times New Roman" pitchFamily="16" charset="0"/>
              </a:rPr>
              <a:t>19 </a:t>
            </a:r>
            <a:r>
              <a:rPr lang="ru-RU" sz="3000" b="1" dirty="0">
                <a:latin typeface="Times New Roman" pitchFamily="16" charset="0"/>
                <a:ea typeface="SimSun" charset="-122"/>
                <a:cs typeface="Times New Roman" pitchFamily="16" charset="0"/>
              </a:rPr>
              <a:t> </a:t>
            </a:r>
            <a:endParaRPr lang="ru-RU" sz="3000" dirty="0">
              <a:ea typeface="SimSun" charset="-122"/>
              <a:cs typeface="+mn-cs"/>
            </a:endParaRPr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5572125" y="428625"/>
            <a:ext cx="381635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2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Вирус 2 тяжелого острого респираторного синдрома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Severe acute respiratory syndrome-related coronavirus 2 - SARS-CoV-2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ферическая частица 120нм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РНК вирус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Белки оболочки Е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Мембранный белок М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Нуклеокапсиный белок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Гликопротеин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Spike 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928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Гликопротеин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Spike )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связывается с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рецептором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ACE2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(рецептор к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ангиотензинпревращающему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ферменту) и поражает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50825" y="1844675"/>
            <a:ext cx="4321175" cy="720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smtClean="0"/>
              <a:t>  </a:t>
            </a:r>
            <a:r>
              <a:rPr lang="ru-RU" sz="2200" smtClean="0"/>
              <a:t>Эндотелиальные поверхности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200" smtClean="0"/>
              <a:t> </a:t>
            </a:r>
            <a:r>
              <a:rPr lang="ru-RU" sz="2200" smtClean="0">
                <a:solidFill>
                  <a:srgbClr val="C00000"/>
                </a:solidFill>
              </a:rPr>
              <a:t>вен и артерий</a:t>
            </a:r>
            <a:endParaRPr lang="ru-RU" sz="2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8118391">
            <a:off x="2068513" y="1284288"/>
            <a:ext cx="8255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8927933">
            <a:off x="6084888" y="1146175"/>
            <a:ext cx="576262" cy="884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3" y="1928813"/>
            <a:ext cx="4103687" cy="223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  <a:ea typeface="SimSun" charset="-122"/>
                <a:cs typeface="Times New Roman" pitchFamily="18" charset="0"/>
              </a:rPr>
              <a:t>Эпителиальные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  <a:ea typeface="SimSun" charset="-122"/>
                <a:cs typeface="Times New Roman" pitchFamily="18" charset="0"/>
              </a:rPr>
              <a:t> альвеолярные поверхности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  <a:ea typeface="SimSun" charset="-122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charset="-122"/>
                <a:cs typeface="Times New Roman" pitchFamily="18" charset="0"/>
              </a:rPr>
              <a:t>-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charset="-122"/>
                <a:cs typeface="+mn-cs"/>
              </a:rPr>
              <a:t> </a:t>
            </a:r>
            <a:r>
              <a:rPr lang="ru-RU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charset="-122"/>
                <a:cs typeface="+mn-cs"/>
              </a:rPr>
              <a:t>ACE2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SimSun" charset="-122"/>
                <a:cs typeface="+mn-cs"/>
              </a:rPr>
              <a:t> в клетках эндотелия легочных капилляров также  открывает вирусу SARS-CoV-2 путь в сосудистое русло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latin typeface="+mn-lt"/>
              <a:ea typeface="SimSun" charset="-122"/>
              <a:cs typeface="Times New Roman" pitchFamily="18" charset="0"/>
            </a:endParaRPr>
          </a:p>
        </p:txBody>
      </p:sp>
      <p:pic>
        <p:nvPicPr>
          <p:cNvPr id="31751" name="Рисунок 7" descr="fcell-08-00476-g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714625"/>
            <a:ext cx="3000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5735638"/>
            <a:ext cx="8786812" cy="1122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charset="-122"/>
                <a:cs typeface="+mn-cs"/>
              </a:rPr>
              <a:t>Повреждение эндотелиальных клеток периферических сосудов и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charset="-122"/>
                <a:cs typeface="+mn-cs"/>
              </a:rPr>
              <a:t>тромбовоспалени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charset="-122"/>
                <a:cs typeface="+mn-cs"/>
              </a:rPr>
              <a:t>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charset="-122"/>
                <a:cs typeface="+mn-cs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spc="300" dirty="0">
                <a:ea typeface="SimSun" charset="-122"/>
                <a:cs typeface="+mn-cs"/>
              </a:rPr>
              <a:t>(</a:t>
            </a:r>
            <a:r>
              <a:rPr lang="ru-RU" sz="2400" spc="300" dirty="0"/>
              <a:t>тромботические </a:t>
            </a:r>
            <a:r>
              <a:rPr lang="ru-RU" sz="2400" spc="300" dirty="0" err="1"/>
              <a:t>микроангиопатии</a:t>
            </a:r>
            <a:r>
              <a:rPr lang="ru-RU" sz="2400" spc="300" dirty="0"/>
              <a:t> и </a:t>
            </a:r>
            <a:r>
              <a:rPr lang="ru-RU" sz="2400" spc="300" dirty="0" err="1"/>
              <a:t>васкулиты</a:t>
            </a:r>
            <a:r>
              <a:rPr lang="ru-RU" sz="2400" spc="300" dirty="0"/>
              <a:t>) </a:t>
            </a:r>
            <a:r>
              <a:rPr lang="ru-RU" sz="2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charset="-122"/>
                <a:cs typeface="+mn-cs"/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929063" y="4857750"/>
            <a:ext cx="1079500" cy="863600"/>
          </a:xfrm>
          <a:prstGeom prst="downArrow">
            <a:avLst>
              <a:gd name="adj1" fmla="val 50000"/>
              <a:gd name="adj2" fmla="val 56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355968" cy="6858000"/>
          </a:xfrm>
          <a:prstGeom prst="rect">
            <a:avLst/>
          </a:prstGeom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1500" y="1214438"/>
            <a:ext cx="814387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/>
              <a:t>Термин 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</a:t>
            </a:r>
            <a:r>
              <a:rPr lang="ru-RU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</a:t>
            </a:r>
            <a:r>
              <a:rPr lang="ru-RU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-19 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</a:t>
            </a:r>
            <a:r>
              <a:rPr lang="ru-RU" sz="2000"/>
              <a:t>, или известный также как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Long Covid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/>
              <a:t>(</a:t>
            </a:r>
            <a:r>
              <a:rPr lang="en-US" sz="2000"/>
              <a:t>Post COVID</a:t>
            </a:r>
            <a:r>
              <a:rPr lang="ru-RU" sz="2000"/>
              <a:t>-19 </a:t>
            </a:r>
            <a:r>
              <a:rPr lang="en-US" sz="2000"/>
              <a:t>condition</a:t>
            </a:r>
            <a:r>
              <a:rPr lang="ru-RU" sz="2000"/>
              <a:t>) </a:t>
            </a:r>
          </a:p>
          <a:p>
            <a:r>
              <a:rPr lang="ru-RU" sz="2000"/>
              <a:t>уже внесён в Международный классификатор болезней (МКБ-10) под названием</a:t>
            </a:r>
          </a:p>
          <a:p>
            <a:r>
              <a:rPr lang="ru-RU" sz="2000">
                <a:solidFill>
                  <a:srgbClr val="C00000"/>
                </a:solidFill>
              </a:rPr>
              <a:t>U08.9 — Личный анамнез COVID-19 неуточненный</a:t>
            </a:r>
          </a:p>
          <a:p>
            <a:r>
              <a:rPr lang="ru-RU" sz="2000">
                <a:solidFill>
                  <a:srgbClr val="C00000"/>
                </a:solidFill>
              </a:rPr>
              <a:t>U09.9 — Состояние после COVID-19</a:t>
            </a:r>
          </a:p>
          <a:p>
            <a:pPr>
              <a:buFont typeface="Arial" charset="0"/>
              <a:buChar char="•"/>
            </a:pPr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Термин 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</a:t>
            </a:r>
            <a:r>
              <a:rPr lang="ru-RU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 Long hauler </a:t>
            </a:r>
            <a:r>
              <a:rPr lang="ru-RU" sz="2000"/>
              <a:t>- “постковидный дальнобойщик”</a:t>
            </a:r>
          </a:p>
          <a:p>
            <a:pPr>
              <a:buFont typeface="Arial" charset="0"/>
              <a:buChar char="•"/>
            </a:pPr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Термин </a:t>
            </a:r>
            <a:r>
              <a:rPr lang="ru-RU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ASC</a:t>
            </a:r>
            <a:r>
              <a:rPr lang="ru-RU" sz="20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/>
              <a:t>(</a:t>
            </a:r>
            <a:r>
              <a:rPr lang="en-US" sz="2000"/>
              <a:t>Post-Acute Sequelae of SARS-CoV-2  infection)</a:t>
            </a:r>
            <a:r>
              <a:rPr lang="ru-RU" sz="2000"/>
              <a:t> предложен главным инфекционистом США </a:t>
            </a:r>
            <a:r>
              <a:rPr lang="en-US" sz="2000"/>
              <a:t>Anthony Fauci </a:t>
            </a:r>
            <a:endParaRPr lang="ru-RU" sz="2000"/>
          </a:p>
          <a:p>
            <a:endParaRPr lang="ru-RU" sz="2000"/>
          </a:p>
          <a:p>
            <a:endParaRPr lang="ru-RU" sz="2000"/>
          </a:p>
          <a:p>
            <a:pPr algn="ctr"/>
            <a:r>
              <a:rPr lang="ru-RU" sz="2000">
                <a:solidFill>
                  <a:srgbClr val="002060"/>
                </a:solidFill>
              </a:rPr>
              <a:t>Его развитие отмечается часто даже у тех пациентов, у кого не отмечалось острого периода </a:t>
            </a:r>
            <a:r>
              <a:rPr lang="en-US" sz="2000">
                <a:solidFill>
                  <a:srgbClr val="002060"/>
                </a:solidFill>
              </a:rPr>
              <a:t>COVID</a:t>
            </a:r>
            <a:r>
              <a:rPr lang="ru-RU" sz="2000">
                <a:solidFill>
                  <a:srgbClr val="002060"/>
                </a:solidFill>
              </a:rPr>
              <a:t>-19. </a:t>
            </a:r>
          </a:p>
          <a:p>
            <a:endParaRPr lang="ru-RU" sz="2000"/>
          </a:p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8929688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СТРУКТУРА ОСНОВНЫХ НОЗОЛОГИЧЕСКИХ ФОРМ ПРОФЕССИОНАЛЬНОЙ ПАТОЛОГИИ ВСЛЕДСТВИЕ ВОЗДЕЙСТВИЯ ФИЗИЧЕСКИХ  ФАКТОРОВ ПРОИЗВОДСТВЕННОГО ПРОЦЕССА</a:t>
            </a:r>
            <a:br>
              <a:rPr lang="ru-RU" sz="2000" dirty="0" smtClean="0"/>
            </a:br>
            <a:r>
              <a:rPr lang="ru-RU" sz="2000" dirty="0" smtClean="0"/>
              <a:t> ЗА 2019 Г, %.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2714620"/>
          <a:ext cx="7500990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571500" y="785813"/>
            <a:ext cx="8572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/>
              <a:t>Наиболее распространенное профессиональное заболевание во многих регионах РФ.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50" y="142875"/>
            <a:ext cx="4752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SimSun" charset="-122"/>
                <a:cs typeface="Times New Roman" pitchFamily="16" charset="0"/>
              </a:rPr>
              <a:t>Вибрационная болезнь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tyimages-1023450544-612x61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00188" y="214313"/>
            <a:ext cx="659923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rPr>
              <a:t>Актуальность 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578100" y="1066800"/>
            <a:ext cx="6400800" cy="1509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899592" y="798512"/>
            <a:ext cx="8137525" cy="38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существуют  недостаточные и противоречивые данные по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-19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известно, любое инфекционное заболевание может спровоцировать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обострение хронических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заболеваний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жизнеугрожающих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осложнений у пациентов с вибрационной болезнью на фоне новой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инфекции обуславливает необходимость изучения с целью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кардиоваскулярных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эффектов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-19, </a:t>
            </a:r>
            <a:r>
              <a:rPr lang="ru-RU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правильной диагностики и рациональной медицинской помощи пациентам в клинике профессиональных болезней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Рисунок 5" descr="STAT_LongHaulers-768x4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581525"/>
            <a:ext cx="34909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Цель работы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25"/>
            <a:ext cx="7429500" cy="2581275"/>
          </a:xfrm>
        </p:spPr>
        <p:txBody>
          <a:bodyPr>
            <a:normAutofit/>
          </a:bodyPr>
          <a:lstStyle/>
          <a:p>
            <a:pPr marL="35560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Изучение особенностей гемодинамики</a:t>
            </a:r>
          </a:p>
          <a:p>
            <a:pPr marL="35560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сосудов  верхних конечностей</a:t>
            </a:r>
          </a:p>
          <a:p>
            <a:pPr marL="35560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 пациентов с ВБ </a:t>
            </a:r>
          </a:p>
          <a:p>
            <a:pPr marL="35560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после перенесенной </a:t>
            </a:r>
          </a:p>
          <a:p>
            <a:pPr marL="355600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новой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инфекции</a:t>
            </a:r>
          </a:p>
          <a:p>
            <a:pPr marL="8890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i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96032"/>
          </a:xfrm>
        </p:spPr>
        <p:txBody>
          <a:bodyPr/>
          <a:lstStyle/>
          <a:p>
            <a:pPr algn="ctr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Материалы и методы: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539750" y="836712"/>
            <a:ext cx="7715250" cy="4756051"/>
          </a:xfrm>
        </p:spPr>
        <p:txBody>
          <a:bodyPr/>
          <a:lstStyle/>
          <a:p>
            <a:pPr eaLnBrk="1" hangingPunct="1">
              <a:defRPr/>
            </a:pPr>
            <a:endParaRPr lang="ru-RU" sz="1700" b="1" dirty="0" smtClean="0"/>
          </a:p>
          <a:p>
            <a:pPr eaLnBrk="1" hangingPunct="1">
              <a:defRPr/>
            </a:pPr>
            <a:r>
              <a:rPr lang="ru-RU" sz="1700" b="1" dirty="0" smtClean="0"/>
              <a:t>Исследование проводилось до  </a:t>
            </a:r>
            <a:r>
              <a:rPr lang="ru-RU" sz="1700" b="1" dirty="0" smtClean="0"/>
              <a:t>через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30-60 дней </a:t>
            </a:r>
            <a:r>
              <a:rPr lang="ru-RU" sz="1700" b="1" dirty="0" smtClean="0"/>
              <a:t>после перенесённой </a:t>
            </a:r>
            <a:r>
              <a:rPr lang="ru-RU" sz="1700" b="1" dirty="0" err="1" smtClean="0"/>
              <a:t>коронавирусной</a:t>
            </a:r>
            <a:r>
              <a:rPr lang="ru-RU" sz="1700" b="1" dirty="0" smtClean="0"/>
              <a:t> инфекции. </a:t>
            </a:r>
            <a:endParaRPr lang="ru-RU" sz="1700" b="1" dirty="0" smtClean="0"/>
          </a:p>
          <a:p>
            <a:pPr eaLnBrk="1" hangingPunct="1">
              <a:defRPr/>
            </a:pPr>
            <a:endParaRPr lang="ru-RU" sz="1700" b="1" dirty="0" smtClean="0"/>
          </a:p>
          <a:p>
            <a:pPr eaLnBrk="1" hangingPunct="1">
              <a:defRPr/>
            </a:pPr>
            <a:r>
              <a:rPr lang="ru-RU" sz="1700" b="1" dirty="0" smtClean="0"/>
              <a:t>Было обследовано  72 человек – до </a:t>
            </a:r>
            <a:r>
              <a:rPr lang="en-US" sz="1700" b="1" dirty="0" smtClean="0"/>
              <a:t>COVID -19 </a:t>
            </a:r>
            <a:r>
              <a:rPr lang="ru-RU" sz="1700" b="1" dirty="0" smtClean="0"/>
              <a:t>и после</a:t>
            </a:r>
          </a:p>
          <a:p>
            <a:pPr eaLnBrk="1" hangingPunct="1">
              <a:defRPr/>
            </a:pPr>
            <a:endParaRPr lang="ru-RU" sz="1700" b="1" dirty="0" smtClean="0"/>
          </a:p>
          <a:p>
            <a:pPr eaLnBrk="1" hangingPunct="1">
              <a:defRPr/>
            </a:pPr>
            <a:r>
              <a:rPr lang="ru-RU" sz="1700" b="1" dirty="0" smtClean="0"/>
              <a:t>Обследуемые трудились в таких профессиях как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горнорабочий очистного забоя, шлифовщики, шахтёры.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700" b="1" dirty="0" smtClean="0"/>
          </a:p>
          <a:p>
            <a:pPr eaLnBrk="1" hangingPunct="1">
              <a:defRPr/>
            </a:pPr>
            <a:r>
              <a:rPr lang="ru-RU" sz="1700" b="1" dirty="0" smtClean="0"/>
              <a:t>Класс условий труда оценивается как вредный –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3.1-3.2.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700" b="1" dirty="0" smtClean="0"/>
          </a:p>
          <a:p>
            <a:pPr eaLnBrk="1" hangingPunct="1">
              <a:defRPr/>
            </a:pPr>
            <a:r>
              <a:rPr lang="ru-RU" sz="1700" b="1" dirty="0" smtClean="0"/>
              <a:t>Анализ санитарно-гигиенических условий труда показал, что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возраст был 48 ± 6.3 лет, стаж работы от 11 до 25 лет.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700" b="1" dirty="0" smtClean="0"/>
              <a:t> </a:t>
            </a:r>
          </a:p>
          <a:p>
            <a:pPr eaLnBrk="1" hangingPunct="1">
              <a:defRPr/>
            </a:pPr>
            <a:r>
              <a:rPr lang="ru-RU" sz="1700" b="1" dirty="0" smtClean="0"/>
              <a:t>Случай </a:t>
            </a:r>
            <a:r>
              <a:rPr lang="en-US" sz="1700" b="1" dirty="0" smtClean="0"/>
              <a:t>COVID</a:t>
            </a:r>
            <a:r>
              <a:rPr lang="ru-RU" sz="1700" b="1" dirty="0" smtClean="0"/>
              <a:t>-19 считался положительным при подтвержденном результате лабораторного исследования на наличие РНК </a:t>
            </a:r>
            <a:r>
              <a:rPr lang="en-US" sz="1700" b="1" dirty="0" smtClean="0"/>
              <a:t>SARS</a:t>
            </a:r>
            <a:r>
              <a:rPr lang="ru-RU" sz="1700" b="1" dirty="0" smtClean="0"/>
              <a:t>-</a:t>
            </a:r>
            <a:r>
              <a:rPr lang="en-US" sz="1700" b="1" dirty="0" err="1" smtClean="0"/>
              <a:t>CoV</a:t>
            </a:r>
            <a:r>
              <a:rPr lang="ru-RU" sz="1700" b="1" dirty="0" smtClean="0"/>
              <a:t>-2  независимо от клинических проявлений. </a:t>
            </a:r>
          </a:p>
          <a:p>
            <a:pPr eaLnBrk="1" hangingPunct="1">
              <a:defRPr/>
            </a:pPr>
            <a:endParaRPr lang="ru-RU" sz="1700" b="1" dirty="0" smtClean="0"/>
          </a:p>
          <a:p>
            <a:pPr eaLnBrk="1" hangingPunct="1">
              <a:defRPr/>
            </a:pPr>
            <a:r>
              <a:rPr lang="ru-RU" sz="1700" b="1" dirty="0" smtClean="0"/>
              <a:t>Абсолютно бессимптомная форма заболевания наблюдалась практически у трети обследуемых. </a:t>
            </a:r>
          </a:p>
          <a:p>
            <a:pPr eaLnBrk="1" hangingPunct="1"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gettyimages-1023450544-612x61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939" name="Рисунок 4" descr="8gAAAgE30uA-19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9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403350" y="400050"/>
            <a:ext cx="547211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defTabSz="91440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Основными жалобами у пациентов с ВБ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постковидном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периоде были</a:t>
            </a:r>
          </a:p>
          <a:p>
            <a:pPr indent="539750" defTabSz="91440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9750" defTabSz="91440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9750" defTabSz="9144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учащенное сердцебиение, </a:t>
            </a:r>
          </a:p>
          <a:p>
            <a:pPr indent="539750" defTabSz="9144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усталость, </a:t>
            </a:r>
          </a:p>
          <a:p>
            <a:pPr indent="539750" defTabSz="9144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миалгии в верхних и нижних конечностях, </a:t>
            </a:r>
          </a:p>
          <a:p>
            <a:pPr indent="539750" defTabSz="9144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боль, </a:t>
            </a:r>
          </a:p>
          <a:p>
            <a:pPr indent="539750" defTabSz="9144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боли за грудиной. </a:t>
            </a:r>
          </a:p>
          <a:p>
            <a:pPr indent="539750" defTabSz="914400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9750" defTabSz="91440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Жалобы 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лабильность 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наблюдались у большинства пациентов. </a:t>
            </a:r>
          </a:p>
          <a:p>
            <a:pPr indent="539750" defTabSz="914400"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39750" defTabSz="91440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Единая клиническая картина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постковидного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синдрома у пациентов с установленным диагнозом ВБ проявлялась в виде наличия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долгосрочных скелетно-мышечных и астенических последствий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несмотря на отсутствие заметных повреждений внутренних органов и систем. </a:t>
            </a:r>
            <a:endParaRPr lang="ru-RU" sz="2000" dirty="0"/>
          </a:p>
        </p:txBody>
      </p:sp>
      <p:pic>
        <p:nvPicPr>
          <p:cNvPr id="39941" name="Рисунок 5" descr="iStock_000006391536Medi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581525"/>
            <a:ext cx="2339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6" descr="mano-fenomeno-enfermedad-de-raynau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0"/>
            <a:ext cx="22129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7811</TotalTime>
  <Words>680</Words>
  <Application>Microsoft Office PowerPoint</Application>
  <PresentationFormat>Экран (4:3)</PresentationFormat>
  <Paragraphs>126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Специальное оформление</vt:lpstr>
      <vt:lpstr>Поток</vt:lpstr>
      <vt:lpstr>XI МЕЖРЕГИОНАЛЬНАЯ НАУЧНО-ПРАКТИЧЕСКАЯ ИНТЕРНЕТ-КОНФЕРЕНЦИЯ МОЛОДЫХ УЧЁНЫХ И СПЕЦИАЛИСТОВ РОСПОТРЕБНАДЗОРА С МЕЖДУНАРОДНЫМ УЧАСТИЕМ “Гигиена, экология и риски здоровью в современных условиях” г. Саратов, 14-16 апреля 2021 г.  ФЕДЕРАЛЬНОЕ БЮДЖЕТНОЕ УЧРЕЖДЕНИЕ НАУКИ « СЕВЕРО-ЗАПАДНЫЙ ЦЕНТР НАУЧНЫЙ ЦЕНТР ГИГИЕНЫ И ОБЩЕСТВЕННОГО ЗДОРОВЬЯ»          </vt:lpstr>
      <vt:lpstr>Слайд 2</vt:lpstr>
      <vt:lpstr>Гликопротеин S ( Spike ) связывается с рецептором ACE2 (рецептор к ангиотензинпревращающему ферменту) и поражает</vt:lpstr>
      <vt:lpstr>Слайд 4</vt:lpstr>
      <vt:lpstr>СТРУКТУРА ОСНОВНЫХ НОЗОЛОГИЧЕСКИХ ФОРМ ПРОФЕССИОНАЛЬНОЙ ПАТОЛОГИИ ВСЛЕДСТВИЕ ВОЗДЕЙСТВИЯ ФИЗИЧЕСКИХ  ФАКТОРОВ ПРОИЗВОДСТВЕННОГО ПРОЦЕССА  ЗА 2019 Г, %. </vt:lpstr>
      <vt:lpstr>Слайд 6</vt:lpstr>
      <vt:lpstr>Цель работы </vt:lpstr>
      <vt:lpstr>Материалы и методы: </vt:lpstr>
      <vt:lpstr>Слайд 9</vt:lpstr>
      <vt:lpstr>Слайд 10</vt:lpstr>
      <vt:lpstr>Результаты и обсуждения</vt:lpstr>
      <vt:lpstr>Результаты и обсуждения</vt:lpstr>
      <vt:lpstr>Результаты и обсуждения</vt:lpstr>
      <vt:lpstr>Выводы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БЮДЖЕТНОЕ УЧРЕЖДЕНИЕ НАУКИ «СЕВЕРО-ЗАПАДНЫЙ ЦЕНТР ГИГИЕНЫ И ПРОФЕССИОНАЛЬНОГО ЗДОРОВЬЯ» Отчет  о ходе выполнения диссертационного исследования на соискание ученой степени к.м.н. по теме:  Возможности ультразвукового исследования  сосудов верхних конечностей  в  дифференциальной диагностике  профессиональных полиневропатий</dc:title>
  <dc:creator>1</dc:creator>
  <cp:lastModifiedBy>e.ulanovskaya</cp:lastModifiedBy>
  <cp:revision>360</cp:revision>
  <cp:lastPrinted>1601-01-01T00:00:00Z</cp:lastPrinted>
  <dcterms:created xsi:type="dcterms:W3CDTF">1601-01-01T00:00:00Z</dcterms:created>
  <dcterms:modified xsi:type="dcterms:W3CDTF">2021-04-14T08:41:36Z</dcterms:modified>
</cp:coreProperties>
</file>