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8" r:id="rId3"/>
    <p:sldId id="287" r:id="rId4"/>
    <p:sldId id="270" r:id="rId5"/>
    <p:sldId id="269" r:id="rId6"/>
    <p:sldId id="276" r:id="rId7"/>
    <p:sldId id="275" r:id="rId8"/>
    <p:sldId id="277" r:id="rId9"/>
    <p:sldId id="278" r:id="rId10"/>
    <p:sldId id="280" r:id="rId11"/>
    <p:sldId id="281" r:id="rId12"/>
    <p:sldId id="279" r:id="rId13"/>
    <p:sldId id="283" r:id="rId14"/>
    <p:sldId id="285" r:id="rId15"/>
    <p:sldId id="286" r:id="rId16"/>
    <p:sldId id="267" r:id="rId1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43" autoAdjust="0"/>
    <p:restoredTop sz="92727" autoAdjust="0"/>
  </p:normalViewPr>
  <p:slideViewPr>
    <p:cSldViewPr>
      <p:cViewPr varScale="1">
        <p:scale>
          <a:sx n="115" d="100"/>
          <a:sy n="115" d="100"/>
        </p:scale>
        <p:origin x="1608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Высота учебных столов</c:v>
                </c:pt>
              </c:strCache>
            </c:strRef>
          </c:tx>
          <c:dPt>
            <c:idx val="2"/>
            <c:bubble3D val="0"/>
            <c:explosion val="5"/>
            <c:extLst>
              <c:ext xmlns:c16="http://schemas.microsoft.com/office/drawing/2014/chart" uri="{C3380CC4-5D6E-409C-BE32-E72D297353CC}">
                <c16:uniqueId val="{00000000-EDDA-4AAE-BEC3-28C39428FD00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2">
                  <c:v>Низкие</c:v>
                </c:pt>
                <c:pt idx="3">
                  <c:v>Высокие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2">
                  <c:v>76.7</c:v>
                </c:pt>
                <c:pt idx="3">
                  <c:v>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DA-4AAE-BEC3-28C39428FD00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1">
                  <c:v>Высокие</c:v>
                </c:pt>
                <c:pt idx="2">
                  <c:v>Низкие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54.8</c:v>
                </c:pt>
                <c:pt idx="2">
                  <c:v>45.2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FE-43F8-8D31-7924F2449E42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комфортные</c:v>
                </c:pt>
                <c:pt idx="1">
                  <c:v>избыточное</c:v>
                </c:pt>
                <c:pt idx="2">
                  <c:v>недостаточное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72.599999999999994</c:v>
                </c:pt>
                <c:pt idx="1">
                  <c:v>9.7000000000000011</c:v>
                </c:pt>
                <c:pt idx="2">
                  <c:v>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5B-41D0-BC09-5AC6AC2F57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egendEntry>
        <c:idx val="3"/>
        <c:delete val="1"/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2"/>
                <c:pt idx="0">
                  <c:v>неблагоприятные </c:v>
                </c:pt>
                <c:pt idx="1">
                  <c:v>благоприятные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44.2</c:v>
                </c:pt>
                <c:pt idx="1">
                  <c:v>55.8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70-45E3-B7DA-CF235FA428F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legendEntry>
        <c:idx val="2"/>
        <c:delete val="1"/>
      </c:legendEntry>
      <c:legendEntry>
        <c:idx val="3"/>
        <c:delete val="1"/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 69,9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7AF-402E-A5DF-B8F35E5C064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 30,1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7AF-402E-A5DF-B8F35E5C064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2">
                  <c:v>Кв. 3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69.900000000000006</c:v>
                </c:pt>
                <c:pt idx="1">
                  <c:v>30.1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AF-402E-A5DF-B8F35E5C064B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20,4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13C-4F79-95CA-9D63F95B46A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dirty="0"/>
                      <a:t>79,6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13C-4F79-95CA-9D63F95B46A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2">
                  <c:v>Кв. 3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79.599999999999994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3C-4F79-95CA-9D63F95B46A2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45,1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6F7-4519-9DC7-F153FEB76CB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 54,9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F7-4519-9DC7-F153FEB76CB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45.1</c:v>
                </c:pt>
                <c:pt idx="1">
                  <c:v>54.9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F7-4519-9DC7-F153FEB76CB2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B0EBBE-CF45-4E02-9B24-97B40DF50F88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CB4487-F5B1-44F4-9978-7336E58B61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6346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BB73A-174F-4ECE-BA2D-192F46CDD868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60DA4-D573-4449-A662-D3994FFB8F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3458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8217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39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A99E599-2967-43C6-BF42-B4FD5CCC1355}" type="datetime1">
              <a:rPr lang="ru-RU" smtClean="0"/>
              <a:pPr/>
              <a:t>09.04.2021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E082-10FE-464D-9D8C-6808516A12CC}" type="datetime1">
              <a:rPr lang="ru-RU" smtClean="0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C9328-B042-4F9E-8BF7-CE98AD5E6AB8}" type="datetime1">
              <a:rPr lang="ru-RU" smtClean="0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F0E50-54DC-42D6-88D0-2254C991FE31}" type="datetime1">
              <a:rPr lang="ru-RU" smtClean="0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07633-5A37-4A00-84A2-61DF52A1F199}" type="datetime1">
              <a:rPr lang="ru-RU" smtClean="0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944C-A458-4270-9B2A-2808D16E7976}" type="datetime1">
              <a:rPr lang="ru-RU" smtClean="0"/>
              <a:pPr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A1D8-A1F9-4016-BB62-F8F79D2C2E10}" type="datetime1">
              <a:rPr lang="ru-RU" smtClean="0"/>
              <a:pPr/>
              <a:t>09.04.2021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6437-1F3D-4ECB-9AFD-E2E3229F3819}" type="datetime1">
              <a:rPr lang="ru-RU" smtClean="0"/>
              <a:pPr/>
              <a:t>09.04.2021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CFE7-646C-4CD9-8AE1-DF1C35E2CC7E}" type="datetime1">
              <a:rPr lang="ru-RU" smtClean="0"/>
              <a:pPr/>
              <a:t>09.04.2021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6944EE3-680E-43E9-A972-CDDCA4D6B237}" type="datetime1">
              <a:rPr lang="ru-RU" smtClean="0"/>
              <a:pPr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12CFDD-0568-40C4-8EE8-6F8052A38BE1}" type="datetime1">
              <a:rPr lang="ru-RU" smtClean="0"/>
              <a:pPr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DE5CB14-08D6-4322-81AD-FC2CED8ECC7F}" type="datetime1">
              <a:rPr lang="ru-RU" smtClean="0"/>
              <a:pPr/>
              <a:t>09.04.2021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-387424"/>
            <a:ext cx="2088232" cy="208823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3500438"/>
            <a:ext cx="7772400" cy="1392559"/>
          </a:xfrm>
        </p:spPr>
        <p:txBody>
          <a:bodyPr>
            <a:noAutofit/>
          </a:bodyPr>
          <a:lstStyle/>
          <a:p>
            <a:pPr algn="ctr"/>
            <a:br>
              <a:rPr lang="ru-RU" sz="2400" dirty="0">
                <a:solidFill>
                  <a:srgbClr val="002060"/>
                </a:solidFill>
                <a:effectLst/>
              </a:rPr>
            </a:br>
            <a:br>
              <a:rPr lang="ru-RU" sz="2400" dirty="0">
                <a:solidFill>
                  <a:srgbClr val="002060"/>
                </a:solidFill>
                <a:effectLst/>
              </a:rPr>
            </a:br>
            <a:br>
              <a:rPr lang="ru-RU" sz="2400" dirty="0">
                <a:solidFill>
                  <a:srgbClr val="002060"/>
                </a:solidFill>
                <a:effectLst/>
              </a:rPr>
            </a:br>
            <a:endParaRPr lang="ru-RU" sz="2400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243824"/>
            <a:ext cx="8501122" cy="3425536"/>
          </a:xfrm>
        </p:spPr>
        <p:txBody>
          <a:bodyPr>
            <a:normAutofit fontScale="92500"/>
          </a:bodyPr>
          <a:lstStyle/>
          <a:p>
            <a:pPr algn="ctr"/>
            <a:endParaRPr lang="ru-RU" sz="2000" b="1" dirty="0">
              <a:solidFill>
                <a:srgbClr val="002060"/>
              </a:solidFill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Докладчики: </a:t>
            </a:r>
            <a:r>
              <a:rPr lang="ru-RU" sz="2000" b="1" dirty="0" err="1">
                <a:solidFill>
                  <a:srgbClr val="002060"/>
                </a:solidFill>
              </a:rPr>
              <a:t>Потякина</a:t>
            </a:r>
            <a:r>
              <a:rPr lang="ru-RU" sz="2000" b="1" dirty="0">
                <a:solidFill>
                  <a:srgbClr val="002060"/>
                </a:solidFill>
              </a:rPr>
              <a:t> Т.Н.</a:t>
            </a:r>
            <a:r>
              <a:rPr lang="en-US" sz="2000" b="1" dirty="0">
                <a:solidFill>
                  <a:srgbClr val="002060"/>
                </a:solidFill>
              </a:rPr>
              <a:t>,</a:t>
            </a:r>
            <a:r>
              <a:rPr lang="ru-RU" sz="2000" b="1" dirty="0">
                <a:solidFill>
                  <a:srgbClr val="002060"/>
                </a:solidFill>
              </a:rPr>
              <a:t> Никитина Е.С.</a:t>
            </a:r>
          </a:p>
          <a:p>
            <a:pPr algn="ctr"/>
            <a:endParaRPr lang="ru-RU" sz="2000" b="1" dirty="0">
              <a:solidFill>
                <a:srgbClr val="002060"/>
              </a:solidFill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</a:rPr>
              <a:t>Самарский государственный медицинский университет</a:t>
            </a:r>
          </a:p>
          <a:p>
            <a:pPr algn="ctr"/>
            <a:endParaRPr lang="ru-RU" sz="2400" b="1" dirty="0">
              <a:solidFill>
                <a:srgbClr val="002060"/>
              </a:solidFill>
            </a:endParaRPr>
          </a:p>
          <a:p>
            <a:pPr algn="ctr"/>
            <a:endParaRPr lang="ru-RU" sz="2400" b="1" dirty="0">
              <a:solidFill>
                <a:srgbClr val="002060"/>
              </a:solidFill>
            </a:endParaRPr>
          </a:p>
          <a:p>
            <a:pPr algn="ctr"/>
            <a:endParaRPr lang="ru-RU" sz="2400" b="1" dirty="0">
              <a:solidFill>
                <a:srgbClr val="002060"/>
              </a:solidFill>
            </a:endParaRPr>
          </a:p>
          <a:p>
            <a:pPr algn="ctr"/>
            <a:endParaRPr lang="ru-RU" sz="2400" b="1" dirty="0">
              <a:solidFill>
                <a:srgbClr val="002060"/>
              </a:solidFill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</a:rPr>
              <a:t>Самара, 2021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1432223"/>
            <a:ext cx="689751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УЧЕБНОГО ПРОЦЕССА НА РАБОТОСПОСОБНОСТЬ И ЗДОРОВЬЕ СТУДЕНТА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457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876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ru-RU" sz="3200" dirty="0"/>
            </a:br>
            <a:r>
              <a:rPr lang="ru-RU" sz="3200" dirty="0"/>
              <a:t>Результаты анкетирования</a:t>
            </a:r>
            <a:br>
              <a:rPr lang="ru-RU" sz="3200" dirty="0"/>
            </a:br>
            <a:br>
              <a:rPr lang="ru-RU" sz="3200" dirty="0"/>
            </a:br>
            <a:r>
              <a:rPr lang="ru-RU" sz="3200" dirty="0"/>
              <a:t>Микроклиматические условия в аудиториях 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424" y="-199417"/>
            <a:ext cx="2091109" cy="209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473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0" y="1643050"/>
          <a:ext cx="6572264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dirty="0"/>
              <a:t>Результаты анкетирования</a:t>
            </a:r>
            <a:br>
              <a:rPr lang="ru-RU" sz="3200" dirty="0"/>
            </a:br>
            <a:br>
              <a:rPr lang="ru-RU" sz="3200" dirty="0"/>
            </a:br>
            <a:r>
              <a:rPr lang="ru-RU" sz="3200" dirty="0"/>
              <a:t>Периодические головные боли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424" y="-199417"/>
            <a:ext cx="2091109" cy="209110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00760" y="2214554"/>
            <a:ext cx="26432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69,9 % опрошенных студентов испытывают периодические головные боли</a:t>
            </a:r>
          </a:p>
        </p:txBody>
      </p:sp>
    </p:spTree>
    <p:extLst>
      <p:ext uri="{BB962C8B-B14F-4D97-AF65-F5344CB8AC3E}">
        <p14:creationId xmlns:p14="http://schemas.microsoft.com/office/powerpoint/2010/main" val="3751973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/>
              <a:t>Результаты анкетирования</a:t>
            </a:r>
            <a:br>
              <a:rPr lang="ru-RU" sz="3200" dirty="0"/>
            </a:br>
            <a:br>
              <a:rPr lang="ru-RU" sz="3200" dirty="0"/>
            </a:br>
            <a:r>
              <a:rPr lang="ru-RU" sz="3200" dirty="0"/>
              <a:t>Физическая активность студентов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-285784" y="2143116"/>
          <a:ext cx="7258072" cy="4162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424" y="-315416"/>
            <a:ext cx="2091109" cy="209110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86446" y="2786058"/>
            <a:ext cx="29289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20,4 % студентов имеют достаточную физическую активность </a:t>
            </a:r>
          </a:p>
        </p:txBody>
      </p:sp>
    </p:spTree>
    <p:extLst>
      <p:ext uri="{BB962C8B-B14F-4D97-AF65-F5344CB8AC3E}">
        <p14:creationId xmlns:p14="http://schemas.microsoft.com/office/powerpoint/2010/main" val="1790859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57158" y="1785926"/>
          <a:ext cx="6357982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/>
              <a:t>Результаты анкетирования</a:t>
            </a:r>
            <a:br>
              <a:rPr lang="ru-RU" sz="3200" dirty="0"/>
            </a:br>
            <a:br>
              <a:rPr lang="ru-RU" sz="3200" dirty="0"/>
            </a:br>
            <a:r>
              <a:rPr lang="ru-RU" sz="3200" dirty="0"/>
              <a:t>Искривление позвоночника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6416" y="-199417"/>
            <a:ext cx="2091109" cy="209110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15074" y="2143116"/>
            <a:ext cx="25717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54,9 % опрошенных студентов имеют в анамнезе искривление позвоночника</a:t>
            </a:r>
          </a:p>
        </p:txBody>
      </p:sp>
    </p:spTree>
    <p:extLst>
      <p:ext uri="{BB962C8B-B14F-4D97-AF65-F5344CB8AC3E}">
        <p14:creationId xmlns:p14="http://schemas.microsoft.com/office/powerpoint/2010/main" val="2141363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 все аудитории </a:t>
            </a:r>
            <a:r>
              <a:rPr lang="ru-RU" dirty="0" err="1"/>
              <a:t>СамГМУ</a:t>
            </a:r>
            <a:r>
              <a:rPr lang="ru-RU" dirty="0"/>
              <a:t> оснащены мебелью, соответствующей росту обучающихся</a:t>
            </a:r>
          </a:p>
          <a:p>
            <a:r>
              <a:rPr lang="ru-RU" dirty="0"/>
              <a:t>Мебель большинства аудиторий комфортна студентам среднего роста</a:t>
            </a:r>
          </a:p>
          <a:p>
            <a:r>
              <a:rPr lang="ru-RU" dirty="0"/>
              <a:t>Естественное и искусственное освещение, а также микроклиматические условия в большей части учебных комнат отвечают гигиеническим требованиям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Выводы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8424" y="-199417"/>
            <a:ext cx="2091109" cy="209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100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4525963"/>
          </a:xfrm>
        </p:spPr>
        <p:txBody>
          <a:bodyPr>
            <a:normAutofit/>
          </a:bodyPr>
          <a:lstStyle/>
          <a:p>
            <a:r>
              <a:rPr lang="ru-RU" sz="2800" dirty="0"/>
              <a:t>В аудиториях иметь несколько регулируемых по высоте столов и стульев</a:t>
            </a:r>
          </a:p>
          <a:p>
            <a:r>
              <a:rPr lang="ru-RU" sz="2800" dirty="0"/>
              <a:t>Регулярное проветривание и приточно-вытяжная вентиляция</a:t>
            </a:r>
          </a:p>
          <a:p>
            <a:r>
              <a:rPr lang="ru-RU" sz="2800" dirty="0" err="1"/>
              <a:t>Физкультпаузы</a:t>
            </a:r>
            <a:r>
              <a:rPr lang="ru-RU" sz="2800" dirty="0"/>
              <a:t> во время перерывов</a:t>
            </a:r>
          </a:p>
          <a:p>
            <a:r>
              <a:rPr lang="ru-RU" sz="2800" dirty="0"/>
              <a:t>Правильно-организованное освещение</a:t>
            </a:r>
          </a:p>
          <a:p>
            <a:r>
              <a:rPr lang="ru-RU" sz="2800" dirty="0"/>
              <a:t>Систематические занятия физической культурой</a:t>
            </a:r>
          </a:p>
          <a:p>
            <a:r>
              <a:rPr lang="ru-RU" sz="2800" dirty="0"/>
              <a:t>Полноценный сон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191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Рекомендации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8424" y="-171400"/>
            <a:ext cx="2091109" cy="209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8617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i="1" dirty="0">
                <a:solidFill>
                  <a:srgbClr val="002060"/>
                </a:solidFill>
                <a:effectLst/>
              </a:rPr>
              <a:t>БЛАГОДАРИМ </a:t>
            </a:r>
            <a:r>
              <a:rPr lang="ru-RU" sz="4400" i="1">
                <a:solidFill>
                  <a:srgbClr val="002060"/>
                </a:solidFill>
                <a:effectLst/>
              </a:rPr>
              <a:t>ЗА ВНИМАНИЕ!</a:t>
            </a:r>
            <a:endParaRPr lang="ru-RU" sz="4400" i="1" dirty="0">
              <a:solidFill>
                <a:srgbClr val="002060"/>
              </a:solidFill>
              <a:effectLst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8200" y="0"/>
            <a:ext cx="2091109" cy="209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008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8264" y="-387424"/>
            <a:ext cx="2091109" cy="2091109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537667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3200" dirty="0"/>
              <a:t>Важную роль в успешном освоении программы играют организация учебного процесса, как одного из главных факторов определяющих работоспособность студентов, а также условия обучения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Актуальность</a:t>
            </a:r>
          </a:p>
        </p:txBody>
      </p:sp>
    </p:spTree>
    <p:extLst>
      <p:ext uri="{BB962C8B-B14F-4D97-AF65-F5344CB8AC3E}">
        <p14:creationId xmlns:p14="http://schemas.microsoft.com/office/powerpoint/2010/main" val="2772599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67944" y="-168362"/>
            <a:ext cx="4968552" cy="7026362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74638"/>
            <a:ext cx="3384376" cy="5242594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</a:rPr>
              <a:t>Мебель должна отвечать нормам безопасности и комфорта</a:t>
            </a:r>
          </a:p>
        </p:txBody>
      </p:sp>
    </p:spTree>
    <p:extLst>
      <p:ext uri="{BB962C8B-B14F-4D97-AF65-F5344CB8AC3E}">
        <p14:creationId xmlns:p14="http://schemas.microsoft.com/office/powerpoint/2010/main" val="3340394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6297" y="-387423"/>
            <a:ext cx="1907704" cy="1907704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Изучить влияние факторов учебного процесса на работоспособность и здоровье студента для разработки профилактических мероприятий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Цель исследования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3441351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-315416"/>
            <a:ext cx="2091109" cy="2091109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Провести анкетирование среди студентов </a:t>
            </a:r>
            <a:r>
              <a:rPr lang="ru-RU" sz="3200" dirty="0" err="1"/>
              <a:t>СамГМУ</a:t>
            </a:r>
            <a:r>
              <a:rPr lang="ru-RU" sz="3200" dirty="0"/>
              <a:t> </a:t>
            </a:r>
          </a:p>
          <a:p>
            <a:r>
              <a:rPr lang="ru-RU" sz="3200" dirty="0"/>
              <a:t>Произвести анализ полученных данных</a:t>
            </a:r>
          </a:p>
          <a:p>
            <a:r>
              <a:rPr lang="ru-RU" sz="3200" dirty="0"/>
              <a:t>Разработать профилактические мероприятия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Задачи</a:t>
            </a:r>
          </a:p>
        </p:txBody>
      </p:sp>
      <p:pic>
        <p:nvPicPr>
          <p:cNvPr id="14342" name="Picture 6" descr="http://www.uralstudent.ru/i/uploads/Article/2275160/p/vdpGhHrZe6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826" y="4103737"/>
            <a:ext cx="4139174" cy="27542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93579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Проведено анкетирование 113 студентов </a:t>
            </a:r>
            <a:r>
              <a:rPr lang="ru-RU" sz="3200" dirty="0" err="1"/>
              <a:t>СамГМУ</a:t>
            </a:r>
            <a:r>
              <a:rPr lang="ru-RU" sz="3200" dirty="0"/>
              <a:t> всех курсов и факультетов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Материалы и методы исследования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5689" y="3135160"/>
            <a:ext cx="4872295" cy="324616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8424" y="-315416"/>
            <a:ext cx="2091109" cy="209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486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6416" y="-519267"/>
            <a:ext cx="2091109" cy="209110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500042"/>
            <a:ext cx="894278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Результаты анкетирования</a:t>
            </a:r>
            <a:br>
              <a:rPr lang="ru-RU" sz="3200" dirty="0"/>
            </a:br>
            <a:br>
              <a:rPr lang="ru-RU" sz="3200" dirty="0"/>
            </a:br>
            <a:r>
              <a:rPr lang="ru-RU" sz="3100" dirty="0"/>
              <a:t>Высота учебных столов </a:t>
            </a:r>
            <a:br>
              <a:rPr lang="ru-RU" sz="3200" dirty="0"/>
            </a:br>
            <a:endParaRPr lang="ru-RU" sz="3200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28596" y="1357298"/>
          <a:ext cx="8715404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28192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/>
              <a:t>Результаты анкетирования</a:t>
            </a:r>
            <a:br>
              <a:rPr lang="ru-RU" sz="3200" dirty="0"/>
            </a:br>
            <a:br>
              <a:rPr lang="ru-RU" sz="3200" dirty="0"/>
            </a:br>
            <a:r>
              <a:rPr lang="ru-RU" sz="3100" dirty="0"/>
              <a:t>Высота учебных стульев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1481138"/>
          <a:ext cx="9144000" cy="509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6416" y="-609781"/>
            <a:ext cx="2091109" cy="209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219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4176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/>
              <a:t>Результаты анкетирования</a:t>
            </a:r>
            <a:br>
              <a:rPr lang="ru-RU" sz="3200" dirty="0"/>
            </a:br>
            <a:br>
              <a:rPr lang="ru-RU" sz="3200" dirty="0"/>
            </a:br>
            <a:r>
              <a:rPr lang="ru-RU" sz="3200" dirty="0"/>
              <a:t>Естественное и искусственное освещение в учебных комнатах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1785926"/>
          <a:ext cx="8929718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3966" y="-428652"/>
            <a:ext cx="2091109" cy="209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8913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964</TotalTime>
  <Words>261</Words>
  <Application>Microsoft Macintosh PowerPoint</Application>
  <PresentationFormat>Экран (4:3)</PresentationFormat>
  <Paragraphs>52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   </vt:lpstr>
      <vt:lpstr>Актуальность</vt:lpstr>
      <vt:lpstr>Мебель должна отвечать нормам безопасности и комфорта</vt:lpstr>
      <vt:lpstr>Цель исследования</vt:lpstr>
      <vt:lpstr>Задачи</vt:lpstr>
      <vt:lpstr>Материалы и методы исследования</vt:lpstr>
      <vt:lpstr>Результаты анкетирования  Высота учебных столов  </vt:lpstr>
      <vt:lpstr>Результаты анкетирования  Высота учебных стульев</vt:lpstr>
      <vt:lpstr>Результаты анкетирования  Естественное и искусственное освещение в учебных комнатах</vt:lpstr>
      <vt:lpstr> Результаты анкетирования  Микроклиматические условия в аудиториях  </vt:lpstr>
      <vt:lpstr>Результаты анкетирования  Периодические головные боли </vt:lpstr>
      <vt:lpstr>Результаты анкетирования  Физическая активность студентов</vt:lpstr>
      <vt:lpstr>Результаты анкетирования  Искривление позвоночника</vt:lpstr>
      <vt:lpstr>Выводы</vt:lpstr>
      <vt:lpstr>Рекомендации</vt:lpstr>
      <vt:lpstr>БЛАГОДАРИМ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</dc:creator>
  <cp:lastModifiedBy>Microsoft Office User</cp:lastModifiedBy>
  <cp:revision>92</cp:revision>
  <cp:lastPrinted>2019-03-28T18:37:53Z</cp:lastPrinted>
  <dcterms:created xsi:type="dcterms:W3CDTF">2019-03-16T13:44:18Z</dcterms:created>
  <dcterms:modified xsi:type="dcterms:W3CDTF">2021-04-09T08:46:06Z</dcterms:modified>
</cp:coreProperties>
</file>