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charts/chart1.xml" ContentType="application/vnd.openxmlformats-officedocument.drawingml.chart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charts/chart2.xml" ContentType="application/vnd.openxmlformats-officedocument.drawingml.chart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charts/chart3.xml" ContentType="application/vnd.openxmlformats-officedocument.drawingml.chart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82" r:id="rId2"/>
    <p:sldId id="257" r:id="rId3"/>
    <p:sldId id="263" r:id="rId4"/>
    <p:sldId id="277" r:id="rId5"/>
    <p:sldId id="284" r:id="rId6"/>
    <p:sldId id="280" r:id="rId7"/>
    <p:sldId id="271" r:id="rId8"/>
    <p:sldId id="285" r:id="rId9"/>
    <p:sldId id="287" r:id="rId10"/>
    <p:sldId id="278" r:id="rId11"/>
    <p:sldId id="279" r:id="rId12"/>
    <p:sldId id="258" r:id="rId13"/>
    <p:sldId id="28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7D68"/>
    <a:srgbClr val="A63516"/>
    <a:srgbClr val="01951A"/>
    <a:srgbClr val="00FF00"/>
    <a:srgbClr val="F5892F"/>
    <a:srgbClr val="B347D1"/>
    <a:srgbClr val="3730C2"/>
    <a:srgbClr val="5BEFD3"/>
    <a:srgbClr val="FF33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41" autoAdjust="0"/>
  </p:normalViewPr>
  <p:slideViewPr>
    <p:cSldViewPr>
      <p:cViewPr varScale="1">
        <p:scale>
          <a:sx n="100" d="100"/>
          <a:sy n="100" d="100"/>
        </p:scale>
        <p:origin x="85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image" Target="../media/image12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0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6741032370953"/>
          <c:y val="0.17526274858349072"/>
          <c:w val="0.42728990473413053"/>
          <c:h val="0.7769451495736929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Проценты от общего количества превышений</c:v>
                </c:pt>
              </c:strCache>
            </c:strRef>
          </c:tx>
          <c:explosion val="28"/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0-634E-744A-B738-3184FB13A097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634E-744A-B738-3184FB13A097}"/>
              </c:ext>
            </c:extLst>
          </c:dPt>
          <c:dPt>
            <c:idx val="3"/>
            <c:bubble3D val="0"/>
            <c:spPr>
              <a:solidFill>
                <a:srgbClr val="B347D1"/>
              </a:solidFill>
            </c:spPr>
            <c:extLst>
              <c:ext xmlns:c16="http://schemas.microsoft.com/office/drawing/2014/chart" uri="{C3380CC4-5D6E-409C-BE32-E72D297353CC}">
                <c16:uniqueId val="{00000002-634E-744A-B738-3184FB13A097}"/>
              </c:ext>
            </c:extLst>
          </c:dPt>
          <c:dPt>
            <c:idx val="4"/>
            <c:bubble3D val="0"/>
            <c:spPr>
              <a:solidFill>
                <a:srgbClr val="3730C2"/>
              </a:solidFill>
            </c:spPr>
            <c:extLst>
              <c:ext xmlns:c16="http://schemas.microsoft.com/office/drawing/2014/chart" uri="{C3380CC4-5D6E-409C-BE32-E72D297353CC}">
                <c16:uniqueId val="{00000003-634E-744A-B738-3184FB13A097}"/>
              </c:ext>
            </c:extLst>
          </c:dPt>
          <c:dPt>
            <c:idx val="7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  <c:extLst>
              <c:ext xmlns:c16="http://schemas.microsoft.com/office/drawing/2014/chart" uri="{C3380CC4-5D6E-409C-BE32-E72D297353CC}">
                <c16:uniqueId val="{00000004-634E-744A-B738-3184FB13A097}"/>
              </c:ext>
            </c:extLst>
          </c:dPt>
          <c:dPt>
            <c:idx val="8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5-634E-744A-B738-3184FB13A097}"/>
              </c:ext>
            </c:extLst>
          </c:dPt>
          <c:dPt>
            <c:idx val="9"/>
            <c:bubble3D val="0"/>
            <c:spPr>
              <a:solidFill>
                <a:srgbClr val="F5892F"/>
              </a:solidFill>
            </c:spPr>
            <c:extLst>
              <c:ext xmlns:c16="http://schemas.microsoft.com/office/drawing/2014/chart" uri="{C3380CC4-5D6E-409C-BE32-E72D297353CC}">
                <c16:uniqueId val="{00000006-634E-744A-B738-3184FB13A097}"/>
              </c:ext>
            </c:extLst>
          </c:dPt>
          <c:dPt>
            <c:idx val="1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7-634E-744A-B738-3184FB13A097}"/>
              </c:ext>
            </c:extLst>
          </c:dPt>
          <c:dPt>
            <c:idx val="11"/>
            <c:bubble3D val="0"/>
            <c:spPr>
              <a:solidFill>
                <a:srgbClr val="5BEFD3"/>
              </a:solidFill>
            </c:spPr>
            <c:extLst>
              <c:ext xmlns:c16="http://schemas.microsoft.com/office/drawing/2014/chart" uri="{C3380CC4-5D6E-409C-BE32-E72D297353CC}">
                <c16:uniqueId val="{00000008-634E-744A-B738-3184FB13A097}"/>
              </c:ext>
            </c:extLst>
          </c:dPt>
          <c:dPt>
            <c:idx val="12"/>
            <c:bubble3D val="0"/>
            <c:spPr>
              <a:solidFill>
                <a:srgbClr val="FF00FF"/>
              </a:solidFill>
            </c:spPr>
            <c:extLst>
              <c:ext xmlns:c16="http://schemas.microsoft.com/office/drawing/2014/chart" uri="{C3380CC4-5D6E-409C-BE32-E72D297353CC}">
                <c16:uniqueId val="{00000009-634E-744A-B738-3184FB13A097}"/>
              </c:ext>
            </c:extLst>
          </c:dPt>
          <c:dLbls>
            <c:dLbl>
              <c:idx val="0"/>
              <c:layout>
                <c:manualLayout>
                  <c:x val="0.19901060804899387"/>
                  <c:y val="2.4828722734510978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1</a:t>
                    </a:r>
                    <a:r>
                      <a:rPr lang="en-US" dirty="0"/>
                      <a:t>2</a:t>
                    </a:r>
                    <a:r>
                      <a:rPr lang="ru-RU" dirty="0"/>
                      <a:t>% </a:t>
                    </a:r>
                    <a:r>
                      <a:rPr lang="ru-RU" sz="1800" dirty="0"/>
                      <a:t>мутность</a:t>
                    </a:r>
                    <a:endParaRPr lang="en-US" sz="18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34E-744A-B738-3184FB13A097}"/>
                </c:ext>
              </c:extLst>
            </c:dLbl>
            <c:dLbl>
              <c:idx val="1"/>
              <c:layout>
                <c:manualLayout>
                  <c:x val="0.10783245844269466"/>
                  <c:y val="9.3837721734622518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1</a:t>
                    </a:r>
                    <a:r>
                      <a:rPr lang="en-US" dirty="0"/>
                      <a:t>0</a:t>
                    </a:r>
                    <a:r>
                      <a:rPr lang="ru-RU" dirty="0"/>
                      <a:t>% </a:t>
                    </a:r>
                    <a:r>
                      <a:rPr lang="ru-RU" sz="1800" dirty="0"/>
                      <a:t>цветность</a:t>
                    </a:r>
                    <a:endParaRPr lang="en-US" sz="18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4E-744A-B738-3184FB13A097}"/>
                </c:ext>
              </c:extLst>
            </c:dLbl>
            <c:dLbl>
              <c:idx val="2"/>
              <c:layout>
                <c:manualLayout>
                  <c:x val="0.13944586614173238"/>
                  <c:y val="-3.051975706402992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2</a:t>
                    </a:r>
                    <a:r>
                      <a:rPr lang="en-US" dirty="0"/>
                      <a:t>6%</a:t>
                    </a:r>
                    <a:r>
                      <a:rPr lang="ru-RU" dirty="0"/>
                      <a:t> </a:t>
                    </a:r>
                    <a:r>
                      <a:rPr lang="ru-RU" sz="1800" dirty="0"/>
                      <a:t>жесткость</a:t>
                    </a:r>
                    <a:endParaRPr lang="en-US" sz="18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4E-744A-B738-3184FB13A097}"/>
                </c:ext>
              </c:extLst>
            </c:dLbl>
            <c:dLbl>
              <c:idx val="3"/>
              <c:layout>
                <c:manualLayout>
                  <c:x val="5.3071741032370952E-2"/>
                  <c:y val="1.3349442654519868E-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en-US" sz="1800" b="1" dirty="0"/>
                      <a:t>1</a:t>
                    </a:r>
                    <a:r>
                      <a:rPr lang="en-US" sz="1800" dirty="0"/>
                      <a:t>4%</a:t>
                    </a:r>
                    <a:r>
                      <a:rPr lang="ru-RU" sz="1800" dirty="0"/>
                      <a:t> марганец</a:t>
                    </a:r>
                    <a:endParaRPr lang="en-US" sz="1800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4E-744A-B738-3184FB13A097}"/>
                </c:ext>
              </c:extLst>
            </c:dLbl>
            <c:dLbl>
              <c:idx val="4"/>
              <c:layout>
                <c:manualLayout>
                  <c:x val="-0.13787937445319334"/>
                  <c:y val="2.45363478132059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1</a:t>
                    </a:r>
                    <a:r>
                      <a:rPr lang="en-US" dirty="0"/>
                      <a:t>2%</a:t>
                    </a:r>
                    <a:r>
                      <a:rPr lang="ru-RU" dirty="0"/>
                      <a:t> </a:t>
                    </a:r>
                    <a:r>
                      <a:rPr lang="ru-RU" sz="1800" dirty="0"/>
                      <a:t>железо</a:t>
                    </a:r>
                    <a:endParaRPr lang="en-US" sz="18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4E-744A-B738-3184FB13A097}"/>
                </c:ext>
              </c:extLst>
            </c:dLbl>
            <c:dLbl>
              <c:idx val="5"/>
              <c:layout>
                <c:manualLayout>
                  <c:x val="-0.11298556430446194"/>
                  <c:y val="2.3367959115653817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/>
                      <a:t>н</a:t>
                    </a:r>
                    <a:r>
                      <a:rPr lang="ru-RU" sz="1800" dirty="0"/>
                      <a:t>итраты </a:t>
                    </a:r>
                    <a:r>
                      <a:rPr lang="en-US" dirty="0"/>
                      <a:t>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34E-744A-B738-3184FB13A097}"/>
                </c:ext>
              </c:extLst>
            </c:dLbl>
            <c:dLbl>
              <c:idx val="6"/>
              <c:layout>
                <c:manualLayout>
                  <c:x val="-0.12358945756780401"/>
                  <c:y val="3.9213791060252565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/>
                      <a:t>м</a:t>
                    </a:r>
                    <a:r>
                      <a:rPr lang="ru-RU" sz="1800" dirty="0"/>
                      <a:t>ышьяк</a:t>
                    </a:r>
                    <a:r>
                      <a:rPr lang="ru-RU" dirty="0"/>
                      <a:t> </a:t>
                    </a:r>
                    <a:r>
                      <a:rPr lang="en-US" dirty="0"/>
                      <a:t>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34E-744A-B738-3184FB13A097}"/>
                </c:ext>
              </c:extLst>
            </c:dLbl>
            <c:dLbl>
              <c:idx val="7"/>
              <c:layout>
                <c:manualLayout>
                  <c:x val="-0.16273687664041994"/>
                  <c:y val="6.9368033181498354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/>
                      <a:t>н</a:t>
                    </a:r>
                    <a:r>
                      <a:rPr lang="ru-RU" sz="1800" dirty="0"/>
                      <a:t>икель</a:t>
                    </a:r>
                    <a:r>
                      <a:rPr lang="ru-RU" dirty="0"/>
                      <a:t> </a:t>
                    </a:r>
                    <a:r>
                      <a:rPr lang="en-US" dirty="0"/>
                      <a:t>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34E-744A-B738-3184FB13A097}"/>
                </c:ext>
              </c:extLst>
            </c:dLbl>
            <c:dLbl>
              <c:idx val="8"/>
              <c:layout>
                <c:manualLayout>
                  <c:x val="-0.20495264654418197"/>
                  <c:y val="6.3783653668110951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/>
                      <a:t>к</a:t>
                    </a:r>
                    <a:r>
                      <a:rPr lang="ru-RU" sz="1800" dirty="0"/>
                      <a:t>адмий</a:t>
                    </a:r>
                    <a:r>
                      <a:rPr lang="ru-RU" dirty="0"/>
                      <a:t> </a:t>
                    </a:r>
                    <a:r>
                      <a:rPr lang="en-US" dirty="0"/>
                      <a:t>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34E-744A-B738-3184FB13A097}"/>
                </c:ext>
              </c:extLst>
            </c:dLbl>
            <c:dLbl>
              <c:idx val="9"/>
              <c:layout>
                <c:manualLayout>
                  <c:x val="-0.24955227471566055"/>
                  <c:y val="5.2808947154020141E-3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/>
                      <a:t>ф</a:t>
                    </a:r>
                    <a:r>
                      <a:rPr lang="ru-RU" sz="1800" dirty="0"/>
                      <a:t>ториды </a:t>
                    </a:r>
                    <a:r>
                      <a:rPr lang="en-US" dirty="0"/>
                      <a:t>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34E-744A-B738-3184FB13A097}"/>
                </c:ext>
              </c:extLst>
            </c:dLbl>
            <c:dLbl>
              <c:idx val="10"/>
              <c:layout>
                <c:manualLayout>
                  <c:x val="-0.27597451881014873"/>
                  <c:y val="-9.8640891752768217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/>
                      <a:t>с</a:t>
                    </a:r>
                    <a:r>
                      <a:rPr lang="ru-RU" sz="1800" dirty="0"/>
                      <a:t>ульфаты</a:t>
                    </a:r>
                    <a:r>
                      <a:rPr lang="ru-RU" sz="1200" dirty="0"/>
                      <a:t> </a:t>
                    </a:r>
                    <a:r>
                      <a:rPr lang="en-US" dirty="0"/>
                      <a:t>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34E-744A-B738-3184FB13A097}"/>
                </c:ext>
              </c:extLst>
            </c:dLbl>
            <c:dLbl>
              <c:idx val="11"/>
              <c:layout>
                <c:manualLayout>
                  <c:x val="3.3581255468066493E-2"/>
                  <c:y val="-9.6873125208310179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/>
                      <a:t>х</a:t>
                    </a:r>
                    <a:r>
                      <a:rPr lang="ru-RU" sz="1200" dirty="0"/>
                      <a:t>лориды </a:t>
                    </a:r>
                    <a:r>
                      <a:rPr lang="en-US" dirty="0"/>
                      <a:t>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34E-744A-B738-3184FB13A097}"/>
                </c:ext>
              </c:extLst>
            </c:dLbl>
            <c:dLbl>
              <c:idx val="12"/>
              <c:layout>
                <c:manualLayout>
                  <c:x val="0.37493547681539807"/>
                  <c:y val="-9.2623041884235091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/>
                      <a:t>а</a:t>
                    </a:r>
                    <a:r>
                      <a:rPr lang="ru-RU" sz="1800" dirty="0"/>
                      <a:t>люминий</a:t>
                    </a:r>
                    <a:r>
                      <a:rPr lang="ru-RU" sz="1200" dirty="0"/>
                      <a:t> </a:t>
                    </a:r>
                    <a:r>
                      <a:rPr lang="en-US" dirty="0"/>
                      <a:t>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34E-744A-B738-3184FB13A0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мутность  </c:v>
                </c:pt>
                <c:pt idx="1">
                  <c:v>цветность</c:v>
                </c:pt>
                <c:pt idx="2">
                  <c:v> жесткость</c:v>
                </c:pt>
                <c:pt idx="3">
                  <c:v>марганец</c:v>
                </c:pt>
                <c:pt idx="4">
                  <c:v>железо</c:v>
                </c:pt>
                <c:pt idx="5">
                  <c:v>нитраты</c:v>
                </c:pt>
                <c:pt idx="6">
                  <c:v>мышьяк</c:v>
                </c:pt>
                <c:pt idx="7">
                  <c:v>никель</c:v>
                </c:pt>
                <c:pt idx="8">
                  <c:v>кадмий</c:v>
                </c:pt>
                <c:pt idx="9">
                  <c:v>фториды</c:v>
                </c:pt>
                <c:pt idx="10">
                  <c:v>сульфаты</c:v>
                </c:pt>
                <c:pt idx="11">
                  <c:v>хлориды</c:v>
                </c:pt>
                <c:pt idx="12">
                  <c:v>алюминий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7</c:v>
                </c:pt>
                <c:pt idx="1">
                  <c:v>9</c:v>
                </c:pt>
                <c:pt idx="2">
                  <c:v>25</c:v>
                </c:pt>
                <c:pt idx="3">
                  <c:v>12</c:v>
                </c:pt>
                <c:pt idx="4">
                  <c:v>11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4</c:v>
                </c:pt>
                <c:pt idx="9">
                  <c:v>3</c:v>
                </c:pt>
                <c:pt idx="10">
                  <c:v>6</c:v>
                </c:pt>
                <c:pt idx="11">
                  <c:v>6</c:v>
                </c:pt>
                <c:pt idx="1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34E-744A-B738-3184FB13A0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hPercent val="59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808080"/>
          </a:solidFill>
          <a:prstDash val="solid"/>
        </a:ln>
      </c:spPr>
    </c:sideWall>
    <c:backWall>
      <c:thickness val="0"/>
      <c:spPr>
        <a:noFill/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322274881516722"/>
          <c:y val="4.8780487804879084E-2"/>
          <c:w val="0.84360189573460065"/>
          <c:h val="0.66550522648084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Лист3!$A$2</c:f>
              <c:strCache>
                <c:ptCount val="1"/>
                <c:pt idx="0">
                  <c:v>Правобережье</c:v>
                </c:pt>
              </c:strCache>
            </c:strRef>
          </c:tx>
          <c:spPr>
            <a:solidFill>
              <a:srgbClr val="4F81BD"/>
            </a:solidFill>
            <a:ln w="12589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Лист3!$B$1:$D$1</c:f>
              <c:strCache>
                <c:ptCount val="3"/>
                <c:pt idx="0">
                  <c:v>пригодная</c:v>
                </c:pt>
                <c:pt idx="1">
                  <c:v>малопригодная</c:v>
                </c:pt>
                <c:pt idx="2">
                  <c:v>непригодная</c:v>
                </c:pt>
              </c:strCache>
            </c:strRef>
          </c:cat>
          <c:val>
            <c:numRef>
              <c:f>Лист3!$B$2:$D$2</c:f>
              <c:numCache>
                <c:formatCode>General</c:formatCode>
                <c:ptCount val="3"/>
                <c:pt idx="0">
                  <c:v>58</c:v>
                </c:pt>
                <c:pt idx="1">
                  <c:v>35.1</c:v>
                </c:pt>
                <c:pt idx="2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51-4E49-A5D2-7F1F39CC9139}"/>
            </c:ext>
          </c:extLst>
        </c:ser>
        <c:ser>
          <c:idx val="1"/>
          <c:order val="1"/>
          <c:tx>
            <c:strRef>
              <c:f>Лист3!$A$3</c:f>
              <c:strCache>
                <c:ptCount val="1"/>
                <c:pt idx="0">
                  <c:v>Левобережье</c:v>
                </c:pt>
              </c:strCache>
            </c:strRef>
          </c:tx>
          <c:spPr>
            <a:solidFill>
              <a:srgbClr val="FFFF00"/>
            </a:solidFill>
            <a:ln w="12589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Лист3!$B$1:$D$1</c:f>
              <c:strCache>
                <c:ptCount val="3"/>
                <c:pt idx="0">
                  <c:v>пригодная</c:v>
                </c:pt>
                <c:pt idx="1">
                  <c:v>малопригодная</c:v>
                </c:pt>
                <c:pt idx="2">
                  <c:v>непригодная</c:v>
                </c:pt>
              </c:strCache>
            </c:strRef>
          </c:cat>
          <c:val>
            <c:numRef>
              <c:f>Лист3!$B$3:$D$3</c:f>
              <c:numCache>
                <c:formatCode>General</c:formatCode>
                <c:ptCount val="3"/>
                <c:pt idx="0">
                  <c:v>23.330000000000005</c:v>
                </c:pt>
                <c:pt idx="1">
                  <c:v>47.339999999999996</c:v>
                </c:pt>
                <c:pt idx="2">
                  <c:v>29.330000000000005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51-4E49-A5D2-7F1F39CC91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932480"/>
        <c:axId val="107065344"/>
        <c:axId val="0"/>
      </c:bar3DChart>
      <c:catAx>
        <c:axId val="106932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07065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7065344"/>
        <c:scaling>
          <c:orientation val="minMax"/>
        </c:scaling>
        <c:delete val="0"/>
        <c:axPos val="l"/>
        <c:majorGridlines>
          <c:spPr>
            <a:ln w="3149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99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 dirty="0"/>
                  <a:t>%</a:t>
                </a:r>
              </a:p>
            </c:rich>
          </c:tx>
          <c:layout>
            <c:manualLayout>
              <c:xMode val="edge"/>
              <c:yMode val="edge"/>
              <c:x val="5.2922581757572446E-2"/>
              <c:y val="7.8977799255237541E-2"/>
            </c:manualLayout>
          </c:layout>
          <c:overlay val="0"/>
          <c:spPr>
            <a:noFill/>
            <a:ln w="2540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06932480"/>
        <c:crosses val="autoZero"/>
        <c:crossBetween val="between"/>
      </c:valAx>
      <c:spPr>
        <a:noFill/>
        <a:ln w="25397">
          <a:noFill/>
        </a:ln>
      </c:spPr>
    </c:plotArea>
    <c:legend>
      <c:legendPos val="b"/>
      <c:layout>
        <c:manualLayout>
          <c:xMode val="edge"/>
          <c:yMode val="edge"/>
          <c:x val="0.25592428683641016"/>
          <c:y val="0.90243914456541308"/>
          <c:w val="0.66831418372868967"/>
          <c:h val="7.6655201493315284E-2"/>
        </c:manualLayout>
      </c:layout>
      <c:overlay val="0"/>
      <c:spPr>
        <a:solidFill>
          <a:srgbClr val="FFFFFF"/>
        </a:solidFill>
        <a:ln w="25178">
          <a:noFill/>
        </a:ln>
      </c:spPr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99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hPercent val="59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808080"/>
          </a:solidFill>
          <a:prstDash val="solid"/>
        </a:ln>
      </c:spPr>
    </c:sideWall>
    <c:backWall>
      <c:thickness val="0"/>
      <c:spPr>
        <a:noFill/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7816188272225065E-2"/>
          <c:y val="0.11953651975177361"/>
          <c:w val="0.84360189573460065"/>
          <c:h val="0.576984507030665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Правобережье</c:v>
                </c:pt>
              </c:strCache>
            </c:strRef>
          </c:tx>
          <c:spPr>
            <a:solidFill>
              <a:srgbClr val="4F81BD"/>
            </a:solidFill>
            <a:ln w="12563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Лист1!$B$1:$E$1</c:f>
              <c:strCache>
                <c:ptCount val="4"/>
                <c:pt idx="0">
                  <c:v>без водоподготовки</c:v>
                </c:pt>
                <c:pt idx="1">
                  <c:v>кипячение</c:v>
                </c:pt>
                <c:pt idx="2">
                  <c:v>бытовой фильтр</c:v>
                </c:pt>
                <c:pt idx="3">
                  <c:v>проточный фильтр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17</c:v>
                </c:pt>
                <c:pt idx="1">
                  <c:v>48</c:v>
                </c:pt>
                <c:pt idx="2">
                  <c:v>5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E0-9D49-9A01-0D866F179349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Левобережье</c:v>
                </c:pt>
              </c:strCache>
            </c:strRef>
          </c:tx>
          <c:spPr>
            <a:solidFill>
              <a:srgbClr val="FFFF00"/>
            </a:solidFill>
            <a:ln w="12563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Лист1!$B$1:$E$1</c:f>
              <c:strCache>
                <c:ptCount val="4"/>
                <c:pt idx="0">
                  <c:v>без водоподготовки</c:v>
                </c:pt>
                <c:pt idx="1">
                  <c:v>кипячение</c:v>
                </c:pt>
                <c:pt idx="2">
                  <c:v>бытовой фильтр</c:v>
                </c:pt>
                <c:pt idx="3">
                  <c:v>проточный фильтр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27</c:v>
                </c:pt>
                <c:pt idx="1">
                  <c:v>40</c:v>
                </c:pt>
                <c:pt idx="2">
                  <c:v>26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E0-9D49-9A01-0D866F179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7439616"/>
        <c:axId val="107917696"/>
        <c:axId val="0"/>
      </c:bar3DChart>
      <c:catAx>
        <c:axId val="107439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42">
            <a:solidFill>
              <a:srgbClr val="000000"/>
            </a:solidFill>
            <a:prstDash val="solid"/>
          </a:ln>
        </c:spPr>
        <c:txPr>
          <a:bodyPr rot="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079176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07917696"/>
        <c:scaling>
          <c:orientation val="minMax"/>
        </c:scaling>
        <c:delete val="0"/>
        <c:axPos val="l"/>
        <c:majorGridlines>
          <c:spPr>
            <a:ln w="3142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99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 dirty="0"/>
                  <a:t>%</a:t>
                </a:r>
              </a:p>
            </c:rich>
          </c:tx>
          <c:layout>
            <c:manualLayout>
              <c:xMode val="edge"/>
              <c:yMode val="edge"/>
              <c:x val="0.12634174200447171"/>
              <c:y val="4.4965301667388664E-2"/>
            </c:manualLayout>
          </c:layout>
          <c:overlay val="0"/>
          <c:spPr>
            <a:noFill/>
            <a:ln w="2513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4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07439616"/>
        <c:crosses val="autoZero"/>
        <c:crossBetween val="between"/>
      </c:valAx>
      <c:spPr>
        <a:noFill/>
        <a:ln w="25397">
          <a:noFill/>
        </a:ln>
      </c:spPr>
    </c:plotArea>
    <c:legend>
      <c:legendPos val="b"/>
      <c:layout>
        <c:manualLayout>
          <c:xMode val="edge"/>
          <c:yMode val="edge"/>
          <c:x val="0"/>
          <c:y val="0.8796101779936909"/>
          <c:w val="0.30802989975109146"/>
          <c:h val="0.12038982200630906"/>
        </c:manualLayout>
      </c:layout>
      <c:overlay val="0"/>
      <c:spPr>
        <a:solidFill>
          <a:srgbClr val="FFFFFF"/>
        </a:solidFill>
        <a:ln w="25130">
          <a:noFill/>
        </a:ln>
      </c:spPr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99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AB0F3-4DD2-413B-BFFA-83D4BA466769}" type="datetimeFigureOut">
              <a:rPr lang="ru-RU" smtClean="0"/>
              <a:t>12.04.2021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01DB5-45A8-4BE4-A887-255B28E5A376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01DB5-45A8-4BE4-A887-255B28E5A376}" type="slidenum">
              <a:rPr lang="ru-RU" smtClean="0"/>
              <a:t>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2140-DEFA-4FFF-A022-B15984C5CAFB}" type="datetimeFigureOut">
              <a:rPr lang="ru-RU" smtClean="0"/>
              <a:pPr/>
              <a:t>12.04.2021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FCD7-2C0A-4168-89FA-55F72B1856D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2140-DEFA-4FFF-A022-B15984C5CAFB}" type="datetimeFigureOut">
              <a:rPr lang="ru-RU" smtClean="0"/>
              <a:pPr/>
              <a:t>12.04.2021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FCD7-2C0A-4168-89FA-55F72B1856D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2140-DEFA-4FFF-A022-B15984C5CAFB}" type="datetimeFigureOut">
              <a:rPr lang="ru-RU" smtClean="0"/>
              <a:pPr/>
              <a:t>12.04.2021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FCD7-2C0A-4168-89FA-55F72B1856D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2140-DEFA-4FFF-A022-B15984C5CAFB}" type="datetimeFigureOut">
              <a:rPr lang="ru-RU" smtClean="0"/>
              <a:pPr/>
              <a:t>12.04.2021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FCD7-2C0A-4168-89FA-55F72B1856D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2140-DEFA-4FFF-A022-B15984C5CAFB}" type="datetimeFigureOut">
              <a:rPr lang="ru-RU" smtClean="0"/>
              <a:pPr/>
              <a:t>12.04.2021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FCD7-2C0A-4168-89FA-55F72B1856D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2140-DEFA-4FFF-A022-B15984C5CAFB}" type="datetimeFigureOut">
              <a:rPr lang="ru-RU" smtClean="0"/>
              <a:pPr/>
              <a:t>12.04.2021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FCD7-2C0A-4168-89FA-55F72B1856D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2140-DEFA-4FFF-A022-B15984C5CAFB}" type="datetimeFigureOut">
              <a:rPr lang="ru-RU" smtClean="0"/>
              <a:pPr/>
              <a:t>12.04.2021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FCD7-2C0A-4168-89FA-55F72B1856D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2140-DEFA-4FFF-A022-B15984C5CAFB}" type="datetimeFigureOut">
              <a:rPr lang="ru-RU" smtClean="0"/>
              <a:pPr/>
              <a:t>12.04.2021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FCD7-2C0A-4168-89FA-55F72B1856D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2140-DEFA-4FFF-A022-B15984C5CAFB}" type="datetimeFigureOut">
              <a:rPr lang="ru-RU" smtClean="0"/>
              <a:pPr/>
              <a:t>12.04.2021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FCD7-2C0A-4168-89FA-55F72B1856D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2140-DEFA-4FFF-A022-B15984C5CAFB}" type="datetimeFigureOut">
              <a:rPr lang="ru-RU" smtClean="0"/>
              <a:pPr/>
              <a:t>12.04.2021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FCD7-2C0A-4168-89FA-55F72B1856D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2140-DEFA-4FFF-A022-B15984C5CAFB}" type="datetimeFigureOut">
              <a:rPr lang="ru-RU" smtClean="0"/>
              <a:pPr/>
              <a:t>12.04.2021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FCD7-2C0A-4168-89FA-55F72B1856D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A2140-DEFA-4FFF-A022-B15984C5CAFB}" type="datetimeFigureOut">
              <a:rPr lang="ru-RU" smtClean="0"/>
              <a:pPr/>
              <a:t>12.04.2021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BFCD7-2C0A-4168-89FA-55F72B1856D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Прямоугольник 12"/>
          <p:cNvSpPr>
            <a:spLocks noChangeArrowheads="1"/>
          </p:cNvSpPr>
          <p:nvPr/>
        </p:nvSpPr>
        <p:spPr bwMode="auto">
          <a:xfrm>
            <a:off x="971601" y="1"/>
            <a:ext cx="705678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Саратовский МНЦ гигиены ФБУН «ФНЦ медико-профилактических технологий управления рисками здоровью населения</a:t>
            </a:r>
            <a:r>
              <a:rPr lang="ru-RU" sz="3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» Роспотребнадзора </a:t>
            </a:r>
          </a:p>
        </p:txBody>
      </p:sp>
      <p:pic>
        <p:nvPicPr>
          <p:cNvPr id="3078" name="Picture 2" descr="C:\Users\user\Pictures\эмблем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4F5"/>
              </a:clrFrom>
              <a:clrTo>
                <a:srgbClr val="F8F4F5">
                  <a:alpha val="0"/>
                </a:srgbClr>
              </a:clrTo>
            </a:clrChange>
            <a:duotone>
              <a:prstClr val="black"/>
              <a:srgbClr val="800000">
                <a:tint val="45000"/>
                <a:satMod val="400000"/>
              </a:srgbClr>
            </a:duotone>
          </a:blip>
          <a:srcRect t="12605" r="12790" b="11765"/>
          <a:stretch>
            <a:fillRect/>
          </a:stretch>
        </p:blipFill>
        <p:spPr bwMode="auto">
          <a:xfrm>
            <a:off x="8286776" y="0"/>
            <a:ext cx="650087" cy="78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Прямоугольник 16"/>
          <p:cNvSpPr>
            <a:spLocks noChangeArrowheads="1"/>
          </p:cNvSpPr>
          <p:nvPr/>
        </p:nvSpPr>
        <p:spPr bwMode="auto">
          <a:xfrm>
            <a:off x="0" y="3789041"/>
            <a:ext cx="8501062" cy="389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 i="1" dirty="0">
                <a:latin typeface="Calibri" pitchFamily="34" charset="0"/>
                <a:cs typeface="Calibri" pitchFamily="34" charset="0"/>
              </a:rPr>
              <a:t>СРАВНЕНИЕ ГИГИЕНИЧЕСКОГО СОСТОЯНИЯ ИСТОЧНИКОВ ВОДОСНАБЖЕНИЯ ПРАВОБЕРЕЖЬЯ И ЛЕВОБЕРЕЖЬЯ САРАТОВСКОЙ ОБЛАСТИ</a:t>
            </a:r>
          </a:p>
          <a:p>
            <a:pPr algn="ctr">
              <a:defRPr/>
            </a:pPr>
            <a:endParaRPr lang="ru-RU" sz="1000" b="1" i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Савина Ксения Александровна</a:t>
            </a:r>
          </a:p>
          <a:p>
            <a:pPr algn="r">
              <a:defRPr/>
            </a:pPr>
            <a:r>
              <a:rPr lang="ru-RU" sz="2000" i="1" dirty="0">
                <a:latin typeface="Arial Black" pitchFamily="34" charset="0"/>
                <a:cs typeface="Aharoni" pitchFamily="2" charset="-79"/>
              </a:rPr>
              <a:t>младший научный сотрудник Отдела гигиены окружающей среды</a:t>
            </a:r>
          </a:p>
          <a:p>
            <a:pPr>
              <a:defRPr/>
            </a:pPr>
            <a:endParaRPr lang="ru-RU" sz="28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ru-RU" sz="28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600" b="1" dirty="0">
              <a:solidFill>
                <a:srgbClr val="800000"/>
              </a:solidFill>
              <a:latin typeface="+mj-lt"/>
              <a:cs typeface="+mn-cs"/>
            </a:endParaRPr>
          </a:p>
        </p:txBody>
      </p:sp>
      <p:pic>
        <p:nvPicPr>
          <p:cNvPr id="14353" name="Picture 2" descr="http://abakan.bezformata.ru/content/image657166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648"/>
            <a:ext cx="97155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F4E6E-562C-4A1B-8614-38F18BD5E2F4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25" name="Picture 3" descr="C:\Users\Admin\Documents\Презентация Коллегия 2019\Вода 2.jpg"/>
          <p:cNvPicPr>
            <a:picLocks noChangeAspect="1" noChangeArrowheads="1"/>
          </p:cNvPicPr>
          <p:nvPr/>
        </p:nvPicPr>
        <p:blipFill rotWithShape="1">
          <a:blip r:embed="rId5" cstate="print"/>
          <a:srcRect l="12836" t="-5201" r="17698"/>
          <a:stretch/>
        </p:blipFill>
        <p:spPr bwMode="auto">
          <a:xfrm>
            <a:off x="1835696" y="1628800"/>
            <a:ext cx="1695505" cy="1805517"/>
          </a:xfrm>
          <a:prstGeom prst="rect">
            <a:avLst/>
          </a:prstGeom>
          <a:noFill/>
        </p:spPr>
      </p:pic>
      <p:pic>
        <p:nvPicPr>
          <p:cNvPr id="26" name="Picture 5" descr="C:\Users\Admin\Documents\Презентация Коллегия 2019\вода 4.png"/>
          <p:cNvPicPr>
            <a:picLocks noChangeAspect="1" noChangeArrowheads="1"/>
          </p:cNvPicPr>
          <p:nvPr/>
        </p:nvPicPr>
        <p:blipFill rotWithShape="1">
          <a:blip r:embed="rId6" cstate="print"/>
          <a:srcRect l="12550" t="-4300" r="31781" b="-1388"/>
          <a:stretch/>
        </p:blipFill>
        <p:spPr bwMode="auto">
          <a:xfrm>
            <a:off x="5508104" y="1628800"/>
            <a:ext cx="1692000" cy="1802855"/>
          </a:xfrm>
          <a:prstGeom prst="rect">
            <a:avLst/>
          </a:prstGeom>
          <a:noFill/>
        </p:spPr>
      </p:pic>
      <p:pic>
        <p:nvPicPr>
          <p:cNvPr id="27" name="Picture 6" descr="C:\Users\Admin\Documents\Презентация Коллегия 2019\вода 5.jpg"/>
          <p:cNvPicPr>
            <a:picLocks noChangeAspect="1" noChangeArrowheads="1"/>
          </p:cNvPicPr>
          <p:nvPr/>
        </p:nvPicPr>
        <p:blipFill rotWithShape="1">
          <a:blip r:embed="rId7" cstate="print"/>
          <a:srcRect l="-1164" r="-1"/>
          <a:stretch/>
        </p:blipFill>
        <p:spPr bwMode="auto">
          <a:xfrm>
            <a:off x="7236296" y="1700808"/>
            <a:ext cx="1700567" cy="1620000"/>
          </a:xfrm>
          <a:prstGeom prst="rect">
            <a:avLst/>
          </a:prstGeom>
          <a:noFill/>
        </p:spPr>
      </p:pic>
      <p:pic>
        <p:nvPicPr>
          <p:cNvPr id="28" name="Picture 7" descr="C:\Users\Admin\Documents\Презентация Коллегия 2019\вода 6.jpg"/>
          <p:cNvPicPr>
            <a:picLocks noChangeAspect="1" noChangeArrowheads="1"/>
          </p:cNvPicPr>
          <p:nvPr/>
        </p:nvPicPr>
        <p:blipFill>
          <a:blip r:embed="rId8" cstate="print"/>
          <a:srcRect l="14843" r="18750"/>
          <a:stretch>
            <a:fillRect/>
          </a:stretch>
        </p:blipFill>
        <p:spPr bwMode="auto">
          <a:xfrm>
            <a:off x="3635896" y="1700808"/>
            <a:ext cx="1656000" cy="1663456"/>
          </a:xfrm>
          <a:prstGeom prst="rect">
            <a:avLst/>
          </a:prstGeom>
          <a:noFill/>
        </p:spPr>
      </p:pic>
      <p:pic>
        <p:nvPicPr>
          <p:cNvPr id="30" name="Picture 2" descr="C:\Users\user\Documents\Статьи\Пермь 2019\1372947649_290513_reka-560x37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0" r="3450"/>
          <a:stretch/>
        </p:blipFill>
        <p:spPr bwMode="auto">
          <a:xfrm>
            <a:off x="179512" y="1772816"/>
            <a:ext cx="1662546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scraplandufa.ru/d/674101/d/e14_003_61x25.gif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rcRect r="2597"/>
          <a:stretch>
            <a:fillRect/>
          </a:stretch>
        </p:blipFill>
        <p:spPr bwMode="auto">
          <a:xfrm>
            <a:off x="0" y="1700808"/>
            <a:ext cx="5357818" cy="1800200"/>
          </a:xfrm>
          <a:prstGeom prst="rect">
            <a:avLst/>
          </a:prstGeom>
          <a:noFill/>
        </p:spPr>
      </p:pic>
      <p:pic>
        <p:nvPicPr>
          <p:cNvPr id="15" name="Picture 2" descr="http://scraplandufa.ru/d/674101/d/e14_003_61x25.gif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rcRect l="31646"/>
          <a:stretch>
            <a:fillRect/>
          </a:stretch>
        </p:blipFill>
        <p:spPr bwMode="auto">
          <a:xfrm>
            <a:off x="5292080" y="1700808"/>
            <a:ext cx="3851920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4080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187624" y="1484784"/>
          <a:ext cx="669674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1600" y="332656"/>
            <a:ext cx="6624736" cy="10895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ts val="100"/>
              </a:spcAft>
              <a:defRPr/>
            </a:pPr>
            <a:r>
              <a:rPr lang="ru-RU" sz="4000" b="1" i="1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Оценка качества питьевой воды сельскими жителями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115616" y="1628800"/>
          <a:ext cx="676875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3608" y="332656"/>
            <a:ext cx="6912768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ts val="100"/>
              </a:spcAft>
              <a:defRPr/>
            </a:pPr>
            <a:r>
              <a:rPr lang="ru-RU" sz="4000" b="1" i="1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Водоподготовка питьевой воды сельскими жителями.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0"/>
            <a:ext cx="8286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u="heav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  <a:p>
            <a:endParaRPr lang="ru-RU" sz="3600" u="heav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  <a:p>
            <a:endParaRPr lang="ru-RU" sz="3600" u="heav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  <a:p>
            <a:endParaRPr lang="ru-RU" sz="3600" u="heav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  <a:p>
            <a:endParaRPr lang="ru-RU" sz="3600" u="heav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2204864"/>
          <a:ext cx="9144000" cy="3528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283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Большинство потребителей при оценке качества воды доверяет своим ольфакторно-рефлекторным ощущениям и не пользуется услугами аккредитованных лабораторий. При ощутимых отклонениях в органолептических показателях, цветности, мутности для водоподготовки применяют такие способы, как кипячение, бытовой фильтр и простой проточный фильтр</a:t>
                      </a: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>
                        <a:alpha val="6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28662" y="285728"/>
            <a:ext cx="7531770" cy="1438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ctr" fontAlgn="base">
              <a:lnSpc>
                <a:spcPct val="80000"/>
              </a:lnSpc>
              <a:spcBef>
                <a:spcPct val="0"/>
              </a:spcBef>
              <a:spcAft>
                <a:spcPts val="100"/>
              </a:spcAft>
              <a:tabLst>
                <a:tab pos="2505075" algn="l"/>
                <a:tab pos="3060700" algn="ctr"/>
              </a:tabLst>
              <a:defRPr/>
            </a:pPr>
            <a:r>
              <a:rPr lang="ru-RU" sz="5400" b="1" i="1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Краткое заключение по опросу населения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1988840"/>
            <a:ext cx="748883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8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A6351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8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A6351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 внимание!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014611"/>
            <a:ext cx="9144000" cy="6876241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strike="noStrike" cap="none" normalizeH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B050"/>
                  </a:solidFill>
                </a:uFill>
                <a:latin typeface="Lucida Console" pitchFamily="49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u="heav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00B050"/>
                </a:solidFill>
              </a:uFill>
              <a:latin typeface="Lucida Console" pitchFamily="49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100"/>
              </a:spcAft>
            </a:pPr>
            <a:r>
              <a:rPr lang="ru-RU" sz="3600" b="1" dirty="0">
                <a:uFill>
                  <a:solidFill>
                    <a:srgbClr val="00B050"/>
                  </a:solidFill>
                </a:uFill>
                <a:latin typeface="Lucida Console" pitchFamily="49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B050"/>
                  </a:solidFill>
                </a:uFill>
                <a:latin typeface="Lucida Console" pitchFamily="49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B050"/>
                  </a:solidFill>
                </a:uFill>
                <a:latin typeface="Lucida Console" pitchFamily="49" charset="0"/>
                <a:ea typeface="Times New Roman" pitchFamily="18" charset="0"/>
                <a:cs typeface="Lucida Sans Unicode" pitchFamily="34" charset="0"/>
              </a:rPr>
              <a:t>Задачи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провести анализ данных санитарно-химических показателей,      проведенных лабораторией Саратовского МНЦ гигиены за период 2018-2021гг;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ru-RU" sz="28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-произвести сравнение результатов с данными лаборатории за 2012-2014;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ru-RU" sz="28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провести опрос населения на предмет оценки качества питьевой воды.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u="sng" dirty="0">
              <a:uFill>
                <a:solidFill>
                  <a:srgbClr val="00B050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196752"/>
            <a:ext cx="7344816" cy="1728192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anchor="t" anchorCtr="1">
            <a:normAutofit fontScale="92500" lnSpcReduction="10000"/>
          </a:bodyPr>
          <a:lstStyle/>
          <a:p>
            <a:r>
              <a:rPr lang="ru-RU" sz="2800" b="1" dirty="0">
                <a:uFill>
                  <a:solidFill>
                    <a:srgbClr val="00B050"/>
                  </a:solidFill>
                </a:u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 </a:t>
            </a:r>
          </a:p>
          <a:p>
            <a:r>
              <a:rPr lang="ru-RU" sz="2800" dirty="0"/>
              <a:t>сравнительная гигиеническая оценка условий питьевого водопользования правобережных и левобережных районов Саратовской области</a:t>
            </a:r>
            <a:r>
              <a:rPr lang="ru-RU" sz="2800" b="1" dirty="0">
                <a:uFill>
                  <a:solidFill>
                    <a:srgbClr val="00B050"/>
                  </a:solidFill>
                </a:u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.</a:t>
            </a:r>
          </a:p>
          <a:p>
            <a:r>
              <a:rPr lang="ru-RU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260648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B050"/>
                  </a:solidFill>
                </a:uFill>
                <a:latin typeface="Lucida Console" pitchFamily="49" charset="0"/>
                <a:ea typeface="Times New Roman" pitchFamily="18" charset="0"/>
                <a:cs typeface="Lucida Sans Unicode" pitchFamily="34" charset="0"/>
              </a:rPr>
              <a:t>Цель работы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12776"/>
            <a:ext cx="4214842" cy="5191140"/>
          </a:xfrm>
          <a:prstGeom prst="rect">
            <a:avLst/>
          </a:prstGeom>
        </p:spPr>
      </p:pic>
      <p:pic>
        <p:nvPicPr>
          <p:cNvPr id="7" name="Рисунок 6" descr="IMG_13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428736"/>
            <a:ext cx="4286280" cy="51911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5536" y="1556792"/>
            <a:ext cx="382041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32 СКВАЖИН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13 КОЛОДЦЕВ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12 РОДНИКОВ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- 849 ПРОБ</a:t>
            </a:r>
          </a:p>
          <a:p>
            <a:pPr>
              <a:buFontTx/>
              <a:buChar char="-"/>
            </a:pP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  <a:ea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714876" y="1500174"/>
            <a:ext cx="40719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- 43 скважины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11 колодцев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 родник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- 30 источников централизованного водопровода из малых рек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- 719 проб</a:t>
            </a:r>
          </a:p>
          <a:p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  <a:ea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764704"/>
            <a:ext cx="324036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E67D68"/>
                </a:solidFill>
              </a:rPr>
              <a:t>ПРАВОБЕРЕЖЬЕ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64088" y="764704"/>
            <a:ext cx="324036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E67D68"/>
                </a:solidFill>
              </a:rPr>
              <a:t>ЛЕВОБЕРЕЖЬЕ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rgbClr val="800000"/>
                </a:solidFill>
              </a:rPr>
              <a:t>Количество источников и проб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prirodny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16633"/>
            <a:ext cx="9144000" cy="432047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800000"/>
                </a:solidFill>
              </a:rPr>
              <a:t>КАРТА РЕЗУЛЬТАТОВ  ИССЛЕДОВАНИЯ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75656" y="692696"/>
            <a:ext cx="6400800" cy="648072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>
                <a:solidFill>
                  <a:srgbClr val="C00000"/>
                </a:solidFill>
              </a:rPr>
              <a:t>РАНЖИРОВАНИЕ УЧАСТВОВАВШИХ В ИССЛЕДОВАНИИ НАСЕЛЕННЫХ ПУНКТОВ</a:t>
            </a:r>
          </a:p>
          <a:p>
            <a:r>
              <a:rPr lang="ru-RU" b="1" dirty="0">
                <a:solidFill>
                  <a:srgbClr val="C00000"/>
                </a:solidFill>
              </a:rPr>
              <a:t>ПО НАЛИЧИЮ ПРЕВЫШЕНИЙ ПДК САНИТАРНО-ХИМИЧЕСКИХ ПОКАЗАТЕЛЕЙ ВОДЫ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1268761"/>
            <a:ext cx="36004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1600" b="1" dirty="0">
                <a:solidFill>
                  <a:prstClr val="black"/>
                </a:solidFill>
              </a:rPr>
              <a:t>Населенные пункты с обнаруженными превышениями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1340768"/>
            <a:ext cx="216024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6021288"/>
            <a:ext cx="288032" cy="216024"/>
          </a:xfrm>
          <a:prstGeom prst="rect">
            <a:avLst/>
          </a:prstGeom>
          <a:solidFill>
            <a:srgbClr val="0195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5877272"/>
            <a:ext cx="32403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Населенные пункты, где воды соответствовала нормам</a:t>
            </a:r>
            <a:r>
              <a:rPr lang="en-US" sz="1600" b="1" dirty="0"/>
              <a:t> </a:t>
            </a:r>
            <a:endParaRPr lang="ru-RU" sz="1600" b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Autofit/>
          </a:bodyPr>
          <a:lstStyle/>
          <a:p>
            <a:r>
              <a:rPr lang="ru-RU" sz="4800" b="1" i="1" dirty="0">
                <a:solidFill>
                  <a:srgbClr val="800000"/>
                </a:solidFill>
              </a:rPr>
              <a:t>Краткий анализ данных санитарно-химических показателей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132856"/>
          <a:ext cx="9144000" cy="4048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48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35 % проб (540) не соответствуют санитарным нормам по химическим показателям, 25% проб имеют превышения более чем по одному показателю. Из 152 обследованных источников питьевого водоснабжения санитарно-химическим нормам отвечали 75 (49%). Наибольшие значения цветности, мутности, марганца, нитратов отмечались в период паводка и осенних дождей. По остальным перечисленным элементам не наблюдалось сезонной закономерности.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i="1" dirty="0">
                <a:solidFill>
                  <a:srgbClr val="800000"/>
                </a:solidFill>
              </a:rPr>
              <a:t>Доля каждого показателя в общей картине превышений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24744"/>
          <a:ext cx="91440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74638"/>
            <a:ext cx="8501122" cy="939784"/>
          </a:xfrm>
        </p:spPr>
        <p:txBody>
          <a:bodyPr>
            <a:noAutofit/>
          </a:bodyPr>
          <a:lstStyle/>
          <a:p>
            <a:pPr fontAlgn="base">
              <a:lnSpc>
                <a:spcPct val="80000"/>
              </a:lnSpc>
              <a:spcAft>
                <a:spcPts val="100"/>
              </a:spcAft>
              <a:defRPr/>
            </a:pPr>
            <a:r>
              <a:rPr lang="ru-RU" sz="4000" b="1" i="1" dirty="0">
                <a:solidFill>
                  <a:srgbClr val="800000"/>
                </a:solidFill>
              </a:rPr>
              <a:t>Приоритетные загрязнителями подземных вод Саратовской области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ru-R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B050"/>
                  </a:solidFill>
                </a:u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Правобережье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0" y="2174875"/>
            <a:ext cx="4643438" cy="3951288"/>
          </a:xfrm>
          <a:solidFill>
            <a:srgbClr val="FFFF00"/>
          </a:solidFill>
        </p:spPr>
        <p:txBody>
          <a:bodyPr anchor="ctr">
            <a:no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Arial Black" pitchFamily="34" charset="0"/>
              </a:rPr>
              <a:t>Железо  (до 7 ПДК)</a:t>
            </a:r>
          </a:p>
          <a:p>
            <a:pPr algn="ctr"/>
            <a:r>
              <a:rPr lang="ru-RU" sz="2800" b="1" dirty="0">
                <a:solidFill>
                  <a:schemeClr val="accent2"/>
                </a:solidFill>
                <a:latin typeface="Arial Black" pitchFamily="34" charset="0"/>
              </a:rPr>
              <a:t>Общая жесткость (до 3 ПДК)</a:t>
            </a:r>
          </a:p>
          <a:p>
            <a:pPr algn="ctr"/>
            <a:r>
              <a:rPr lang="ru-RU" sz="2800" b="1" dirty="0">
                <a:solidFill>
                  <a:schemeClr val="accent2"/>
                </a:solidFill>
                <a:latin typeface="Arial Black" pitchFamily="34" charset="0"/>
              </a:rPr>
              <a:t>Марганец (до 10 ПДК)</a:t>
            </a:r>
          </a:p>
          <a:p>
            <a:pPr algn="ctr"/>
            <a:r>
              <a:rPr lang="ru-RU" sz="2800" b="1" dirty="0">
                <a:solidFill>
                  <a:schemeClr val="accent2"/>
                </a:solidFill>
                <a:latin typeface="Arial Black" pitchFamily="34" charset="0"/>
              </a:rPr>
              <a:t>Нитраты (до 2 ПДК)</a:t>
            </a:r>
          </a:p>
          <a:p>
            <a:pPr algn="ctr"/>
            <a:endParaRPr lang="ru-RU" sz="2800" b="1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ru-R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B050"/>
                  </a:solidFill>
                </a:u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Левобережье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714876" y="2174875"/>
            <a:ext cx="4429123" cy="3951288"/>
          </a:xfrm>
          <a:solidFill>
            <a:schemeClr val="accent3">
              <a:lumMod val="60000"/>
              <a:lumOff val="40000"/>
            </a:schemeClr>
          </a:solidFill>
        </p:spPr>
        <p:txBody>
          <a:bodyPr anchor="t">
            <a:normAutofit lnSpcReduction="10000"/>
          </a:bodyPr>
          <a:lstStyle/>
          <a:p>
            <a:pPr algn="ctr"/>
            <a:r>
              <a:rPr lang="ru-RU" sz="2800" b="1" dirty="0">
                <a:solidFill>
                  <a:srgbClr val="3730C2"/>
                </a:solidFill>
              </a:rPr>
              <a:t> </a:t>
            </a:r>
            <a:r>
              <a:rPr lang="ru-RU" sz="2800" b="1" dirty="0">
                <a:solidFill>
                  <a:schemeClr val="accent2"/>
                </a:solidFill>
                <a:latin typeface="Arial Black" pitchFamily="34" charset="0"/>
              </a:rPr>
              <a:t>Железо (до 2 ПДК)</a:t>
            </a:r>
          </a:p>
          <a:p>
            <a:pPr algn="ctr"/>
            <a:r>
              <a:rPr lang="ru-RU" sz="2800" b="1" dirty="0">
                <a:solidFill>
                  <a:schemeClr val="accent2"/>
                </a:solidFill>
                <a:latin typeface="Arial Black" pitchFamily="34" charset="0"/>
              </a:rPr>
              <a:t>Общая жесткость ( до 6 ПДК)</a:t>
            </a:r>
          </a:p>
          <a:p>
            <a:pPr algn="ctr"/>
            <a:r>
              <a:rPr lang="ru-RU" sz="2800" b="1" dirty="0">
                <a:solidFill>
                  <a:schemeClr val="accent2"/>
                </a:solidFill>
                <a:latin typeface="Arial Black" pitchFamily="34" charset="0"/>
              </a:rPr>
              <a:t> Марганец (до 3 ПДК)</a:t>
            </a:r>
          </a:p>
          <a:p>
            <a:r>
              <a:rPr lang="ru-RU" sz="2800" b="1" dirty="0">
                <a:solidFill>
                  <a:schemeClr val="accent2"/>
                </a:solidFill>
                <a:latin typeface="Arial Black" pitchFamily="34" charset="0"/>
              </a:rPr>
              <a:t>Нитраты (до 1,5 ПДК)</a:t>
            </a:r>
          </a:p>
          <a:p>
            <a:r>
              <a:rPr lang="ru-RU" sz="2800" b="1" dirty="0">
                <a:solidFill>
                  <a:schemeClr val="accent2"/>
                </a:solidFill>
                <a:latin typeface="Arial Black" pitchFamily="34" charset="0"/>
              </a:rPr>
              <a:t>Хлориды (до 2 ПДК)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>
              <a:lnSpc>
                <a:spcPct val="80000"/>
              </a:lnSpc>
              <a:spcAft>
                <a:spcPts val="100"/>
              </a:spcAft>
              <a:defRPr/>
            </a:pPr>
            <a:r>
              <a:rPr lang="ru-RU" sz="4000" b="1" i="1" dirty="0">
                <a:solidFill>
                  <a:srgbClr val="800000"/>
                </a:solidFill>
              </a:rPr>
              <a:t>Сравнение результатов с данными лаборатории за 2012-2014гг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83568" y="1556793"/>
          <a:ext cx="7848873" cy="5157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6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1725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Показатели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Средние</a:t>
                      </a:r>
                      <a:r>
                        <a:rPr lang="ru-RU" baseline="0" dirty="0"/>
                        <a:t> значения показателей по обследованным районам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5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2012-2014гг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2018-2021гг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482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жесткость ,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°Ж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5,5-12,5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3,0-8,0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696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цветность,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°Ц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5,0-15,0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2,5-9,0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774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мутность, мг/дм³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0,9-1,4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0,5-1,0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1595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железо, мг/дм³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0,1-0,3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0,02-0,07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09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хлориды, мг/дм³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85,0-250,0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65,0-175,0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9298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марганец, мг/дм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0,02-0,08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0,05-0,11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9351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нитраты, мг/дм³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9,0-26,0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25,0-41,0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0"/>
            <a:ext cx="8286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u="heav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  <a:p>
            <a:endParaRPr lang="ru-RU" sz="3600" u="heav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  <a:p>
            <a:endParaRPr lang="ru-RU" sz="3600" u="heav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  <a:p>
            <a:endParaRPr lang="ru-RU" sz="3600" u="heav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  <a:p>
            <a:endParaRPr lang="ru-RU" sz="3600" u="heav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2564904"/>
          <a:ext cx="9144000" cy="316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83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результате сравнения наших исследований 2018-2021гг и 2012-2014гг отметили улучшение качества показателей жесткость, цветность, мутность, железо, хлориды. Показатели марганец, нитраты увеличились – данные факторы связаны с климатическими изменениями в сторону повышения среднегодовой температуры и количества осадков.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>
                        <a:alpha val="6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28662" y="285728"/>
            <a:ext cx="7531770" cy="2103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ctr" fontAlgn="base">
              <a:lnSpc>
                <a:spcPct val="80000"/>
              </a:lnSpc>
              <a:spcBef>
                <a:spcPct val="0"/>
              </a:spcBef>
              <a:spcAft>
                <a:spcPts val="100"/>
              </a:spcAft>
              <a:tabLst>
                <a:tab pos="2505075" algn="l"/>
                <a:tab pos="3060700" algn="ctr"/>
              </a:tabLst>
              <a:defRPr/>
            </a:pPr>
            <a:r>
              <a:rPr lang="ru-RU" sz="5400" b="1" i="1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Краткий анализ  динамики изменения показателей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5755</TotalTime>
  <Words>512</Words>
  <Application>Microsoft Macintosh PowerPoint</Application>
  <PresentationFormat>Экран (4:3)</PresentationFormat>
  <Paragraphs>114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Arial Cyr</vt:lpstr>
      <vt:lpstr>Calibri</vt:lpstr>
      <vt:lpstr>Lucida Console</vt:lpstr>
      <vt:lpstr>Lucida Sans Unicode</vt:lpstr>
      <vt:lpstr>Times New Roman</vt:lpstr>
      <vt:lpstr>Wingdings</vt:lpstr>
      <vt:lpstr>Тема Office</vt:lpstr>
      <vt:lpstr>Презентация PowerPoint</vt:lpstr>
      <vt:lpstr>Презентация PowerPoint</vt:lpstr>
      <vt:lpstr>Количество источников и проб</vt:lpstr>
      <vt:lpstr>КАРТА РЕЗУЛЬТАТОВ  ИССЛЕДОВАНИЯ</vt:lpstr>
      <vt:lpstr>Краткий анализ данных санитарно-химических показателей</vt:lpstr>
      <vt:lpstr>Доля каждого показателя в общей картине превышений </vt:lpstr>
      <vt:lpstr>Приоритетные загрязнителями подземных вод Саратовской области </vt:lpstr>
      <vt:lpstr>Сравнение результатов с данными лаборатории за 2012-2014гг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НИИСГ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КАЧЕСТВА ВОДЫ ПОДЗЕМНЫХ ИСТОЧНИКОВ  СЕЛЬСКОГО НАСЕЛЕНИЯ САРАТОВСКОЙ ОБЛАСТИ </dc:title>
  <dc:creator>Лаб</dc:creator>
  <cp:lastModifiedBy>Microsoft Office User</cp:lastModifiedBy>
  <cp:revision>518</cp:revision>
  <dcterms:created xsi:type="dcterms:W3CDTF">2018-04-11T05:40:02Z</dcterms:created>
  <dcterms:modified xsi:type="dcterms:W3CDTF">2021-04-12T16:38:03Z</dcterms:modified>
</cp:coreProperties>
</file>