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77" r:id="rId4"/>
    <p:sldId id="299" r:id="rId5"/>
    <p:sldId id="283" r:id="rId6"/>
    <p:sldId id="282" r:id="rId7"/>
    <p:sldId id="284" r:id="rId8"/>
    <p:sldId id="285" r:id="rId9"/>
    <p:sldId id="293" r:id="rId10"/>
    <p:sldId id="295" r:id="rId11"/>
    <p:sldId id="294" r:id="rId12"/>
    <p:sldId id="291" r:id="rId13"/>
    <p:sldId id="292" r:id="rId14"/>
    <p:sldId id="297" r:id="rId15"/>
    <p:sldId id="298" r:id="rId16"/>
    <p:sldId id="300" r:id="rId17"/>
    <p:sldId id="296" r:id="rId18"/>
    <p:sldId id="29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howGuides="1">
      <p:cViewPr varScale="1">
        <p:scale>
          <a:sx n="110" d="100"/>
          <a:sy n="110" d="100"/>
        </p:scale>
        <p:origin x="6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1\&#1055;&#1086;%20&#1078;&#1077;&#1085;&#1097;&#1080;&#1085;&#1072;&#1084;%20&#1080;%20&#1084;&#1091;&#1078;&#1095;&#1080;&#1085;&#1072;&#1084;%20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1\&#1055;&#1086;%20&#1078;&#1077;&#1085;&#1097;&#1080;&#1085;&#1072;&#1084;%20&#1080;%20&#1084;&#1091;&#1078;&#1095;&#1080;&#1085;&#1072;&#1084;%20&#1051;&#1080;&#1089;&#1090;%20Microsoft%20Exce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1\&#1055;&#1086;%20&#1078;&#1077;&#1085;&#1097;&#1080;&#1085;&#1072;&#1084;%20&#1080;%20&#1084;&#1091;&#1078;&#1095;&#1080;&#1085;&#1072;&#1084;%20&#1051;&#1080;&#1089;&#1090;%20Microsoft%20Exce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1\&#1055;&#1086;%20&#1078;&#1077;&#1085;&#1097;&#1080;&#1085;&#1072;&#1084;%20&#1080;%20&#1084;&#1091;&#1078;&#1095;&#1080;&#1085;&#1072;&#1084;%20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1\&#1055;&#1086;%20&#1078;&#1077;&#1085;&#1097;&#1080;&#1085;&#1072;&#1084;%20&#1080;%20&#1084;&#1091;&#1078;&#1095;&#1080;&#1085;&#1072;&#1084;%20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1\&#1055;&#1086;%20&#1078;&#1077;&#1085;&#1097;&#1080;&#1085;&#1072;&#1084;%20&#1080;%20&#1084;&#1091;&#1078;&#1095;&#1080;&#1085;&#1072;&#1084;%20&#1051;&#1080;&#1089;&#1090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1\&#1055;&#1086;%20&#1078;&#1077;&#1085;&#1097;&#1080;&#1085;&#1072;&#1084;%20&#1080;%20&#1084;&#1091;&#1078;&#1095;&#1080;&#1085;&#1072;&#1084;%20&#1051;&#1080;&#1089;&#1090;%20Microsoft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1\&#1055;&#1086;%20&#1078;&#1077;&#1085;&#1097;&#1080;&#1085;&#1072;&#1084;%20&#1080;%20&#1084;&#1091;&#1078;&#1095;&#1080;&#1085;&#1072;&#1084;%20&#1051;&#1080;&#1089;&#1090;%20Microsoft%20Exc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1\&#1055;&#1086;%20&#1078;&#1077;&#1085;&#1097;&#1080;&#1085;&#1072;&#1084;%20&#1080;%20&#1084;&#1091;&#1078;&#1095;&#1080;&#1085;&#1072;&#1084;%20&#1051;&#1080;&#1089;&#1090;%20Microsoft%20Exce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1\&#1055;&#1086;%20&#1078;&#1077;&#1085;&#1097;&#1080;&#1085;&#1072;&#1084;%20&#1080;%20&#1084;&#1091;&#1078;&#1095;&#1080;&#1085;&#1072;&#1084;%20&#1051;&#1080;&#1089;&#1090;%20Microsoft%20Exce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1056;&#1072;&#1073;&#1086;&#1090;&#1072;\&#1058;&#1077;&#1079;&#1080;&#1089;&#1099;%20&#1080;%20&#1089;&#1090;&#1072;&#1090;&#1100;&#1080;\2021\&#1055;&#1086;%20&#1078;&#1077;&#1085;&#1097;&#1080;&#1085;&#1072;&#1084;%20&#1080;%20&#1084;&#1091;&#1078;&#1095;&#1080;&#1085;&#1072;&#1084;%20&#1051;&#1080;&#1089;&#1090;%20Microsoft%20Exce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57048936296384"/>
          <c:y val="8.4328865731894631E-2"/>
          <c:w val="0.45477549482378066"/>
          <c:h val="0.74402608943262249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48E6-460B-8B48-AEC0612B86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48E6-460B-8B48-AEC0612B86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48E6-460B-8B48-AEC0612B86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48E6-460B-8B48-AEC0612B86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48E6-460B-8B48-AEC0612B86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B-48E6-460B-8B48-AEC0612B868B}"/>
              </c:ext>
            </c:extLst>
          </c:dPt>
          <c:dLbls>
            <c:dLbl>
              <c:idx val="1"/>
              <c:layout>
                <c:manualLayout>
                  <c:x val="0.38545568987229767"/>
                  <c:y val="1.45526965172647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E6-460B-8B48-AEC0612B868B}"/>
                </c:ext>
              </c:extLst>
            </c:dLbl>
            <c:dLbl>
              <c:idx val="2"/>
              <c:layout>
                <c:manualLayout>
                  <c:x val="0.17493758232665807"/>
                  <c:y val="0.1600796616899118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E6-460B-8B48-AEC0612B868B}"/>
                </c:ext>
              </c:extLst>
            </c:dLbl>
            <c:dLbl>
              <c:idx val="3"/>
              <c:layout>
                <c:manualLayout>
                  <c:x val="5.1888265944347763E-2"/>
                  <c:y val="0.164930560529000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E6-460B-8B48-AEC0612B868B}"/>
                </c:ext>
              </c:extLst>
            </c:dLbl>
            <c:dLbl>
              <c:idx val="4"/>
              <c:layout>
                <c:manualLayout>
                  <c:x val="3.5580525218981321E-2"/>
                  <c:y val="6.79125837472352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E6-460B-8B48-AEC0612B868B}"/>
                </c:ext>
              </c:extLst>
            </c:dLbl>
            <c:dLbl>
              <c:idx val="5"/>
              <c:layout>
                <c:manualLayout>
                  <c:x val="0.22670222695799105"/>
                  <c:y val="-0.109145223879485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53839404824663"/>
                      <c:h val="0.121917984287289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8E6-460B-8B48-AEC0612B868B}"/>
                </c:ext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МУЖ!$X$2:$X$7</c:f>
              <c:strCache>
                <c:ptCount val="6"/>
                <c:pt idx="0">
                  <c:v>Др. страны</c:v>
                </c:pt>
                <c:pt idx="1">
                  <c:v>Белоруссия</c:v>
                </c:pt>
                <c:pt idx="2">
                  <c:v>Казахстан</c:v>
                </c:pt>
                <c:pt idx="3">
                  <c:v>Таджикистан</c:v>
                </c:pt>
                <c:pt idx="4">
                  <c:v>Узбекистан</c:v>
                </c:pt>
                <c:pt idx="5">
                  <c:v>Украина</c:v>
                </c:pt>
              </c:strCache>
            </c:strRef>
          </c:cat>
          <c:val>
            <c:numRef>
              <c:f>МУЖ!$Y$2:$Y$7</c:f>
              <c:numCache>
                <c:formatCode>General</c:formatCode>
                <c:ptCount val="6"/>
                <c:pt idx="0">
                  <c:v>37.551020408163268</c:v>
                </c:pt>
                <c:pt idx="1">
                  <c:v>8.9795918367346932</c:v>
                </c:pt>
                <c:pt idx="2">
                  <c:v>9.387755102040817</c:v>
                </c:pt>
                <c:pt idx="3">
                  <c:v>5.7142857142857144</c:v>
                </c:pt>
                <c:pt idx="4">
                  <c:v>13.877551020408163</c:v>
                </c:pt>
                <c:pt idx="5">
                  <c:v>24.489795918367346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E6-460B-8B48-AEC0612B8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МУЖ!$AA$48:$AA$52</c:f>
              <c:strCache>
                <c:ptCount val="5"/>
                <c:pt idx="0">
                  <c:v>Белоруссия</c:v>
                </c:pt>
                <c:pt idx="1">
                  <c:v>Казахстан</c:v>
                </c:pt>
                <c:pt idx="2">
                  <c:v>Таджикистан</c:v>
                </c:pt>
                <c:pt idx="3">
                  <c:v>Узбекистан</c:v>
                </c:pt>
                <c:pt idx="4">
                  <c:v>Полная группа</c:v>
                </c:pt>
              </c:strCache>
            </c:strRef>
          </c:cat>
          <c:val>
            <c:numRef>
              <c:f>МУЖ!$AB$48:$AB$52</c:f>
              <c:numCache>
                <c:formatCode>0.00%</c:formatCode>
                <c:ptCount val="5"/>
                <c:pt idx="0">
                  <c:v>0.27300000000000002</c:v>
                </c:pt>
                <c:pt idx="1">
                  <c:v>8.5999999999999993E-2</c:v>
                </c:pt>
                <c:pt idx="2">
                  <c:v>0.214</c:v>
                </c:pt>
                <c:pt idx="3">
                  <c:v>0.14699999999999999</c:v>
                </c:pt>
                <c:pt idx="4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3-4F81-AEED-C928834D4A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8045696"/>
        <c:axId val="1468042784"/>
      </c:barChart>
      <c:catAx>
        <c:axId val="146804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8042784"/>
        <c:crosses val="autoZero"/>
        <c:auto val="1"/>
        <c:lblAlgn val="ctr"/>
        <c:lblOffset val="100"/>
        <c:noMultiLvlLbl val="0"/>
      </c:catAx>
      <c:valAx>
        <c:axId val="146804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804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ambria" panose="02040503050406030204" pitchFamily="18" charset="0"/>
          <a:ea typeface="Cambria" panose="020405030504060302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76029062684593"/>
          <c:y val="2.0039297231123205E-2"/>
          <c:w val="0.60503895312177813"/>
          <c:h val="0.96620221785020732"/>
        </c:manualLayout>
      </c:layout>
      <c:pieChart>
        <c:varyColors val="1"/>
        <c:ser>
          <c:idx val="0"/>
          <c:order val="0"/>
          <c:explosion val="10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EE-4957-8426-7D73154FA055}"/>
              </c:ext>
            </c:extLst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BEE-4957-8426-7D73154FA055}"/>
              </c:ext>
            </c:extLst>
          </c:dPt>
          <c:dLbls>
            <c:dLbl>
              <c:idx val="0"/>
              <c:layout>
                <c:manualLayout>
                  <c:x val="7.4410927644577799E-3"/>
                  <c:y val="-7.1926645356429855E-2"/>
                </c:manualLayout>
              </c:layout>
              <c:tx>
                <c:rich>
                  <a:bodyPr/>
                  <a:lstStyle/>
                  <a:p>
                    <a:fld id="{D1689CC0-18AE-4504-8021-E01C533D16BD}" type="CATEGORYNAME">
                      <a:rPr lang="en-US"/>
                      <a:pPr/>
                      <a:t>[ИМЯ КАТЕГОРИИ]</a:t>
                    </a:fld>
                    <a:r>
                      <a:rPr lang="en-US" baseline="0"/>
                      <a:t>; </a:t>
                    </a:r>
                    <a:fld id="{846C9C90-792D-4B2C-9674-38739D913F4F}" type="VALUE">
                      <a:rPr lang="en-US" baseline="0" smtClean="0"/>
                      <a:pPr/>
                      <a:t>[ЗНАЧЕНИЕ]</a:t>
                    </a:fld>
                    <a:r>
                      <a:rPr lang="en-US" baseline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EE-4957-8426-7D73154FA055}"/>
                </c:ext>
              </c:extLst>
            </c:dLbl>
            <c:dLbl>
              <c:idx val="1"/>
              <c:layout>
                <c:manualLayout>
                  <c:x val="-1.6952391682312426E-2"/>
                  <c:y val="-1.9566354566398391E-2"/>
                </c:manualLayout>
              </c:layout>
              <c:tx>
                <c:rich>
                  <a:bodyPr/>
                  <a:lstStyle/>
                  <a:p>
                    <a:fld id="{53BF3CD7-3E68-4D26-BA02-2ED4BFB3E1F4}" type="CATEGORYNAME">
                      <a:rPr lang="en-US"/>
                      <a:pPr/>
                      <a:t>[ИМЯ КАТЕГОРИИ]</a:t>
                    </a:fld>
                    <a:r>
                      <a:rPr lang="en-US" baseline="0"/>
                      <a:t>; </a:t>
                    </a:r>
                    <a:fld id="{9D481101-32FD-43F6-8E5D-0797A275C100}" type="VALUE">
                      <a:rPr lang="en-US" baseline="0" smtClean="0"/>
                      <a:pPr/>
                      <a:t>[ЗНАЧЕНИЕ]</a:t>
                    </a:fld>
                    <a:r>
                      <a:rPr lang="en-US" baseline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EE-4957-8426-7D73154FA05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МУЖ!$U$51:$U$52</c:f>
              <c:strCache>
                <c:ptCount val="2"/>
                <c:pt idx="0">
                  <c:v>HBsAg-</c:v>
                </c:pt>
                <c:pt idx="1">
                  <c:v>HBsAg+</c:v>
                </c:pt>
              </c:strCache>
            </c:strRef>
          </c:cat>
          <c:val>
            <c:numRef>
              <c:f>МУЖ!$V$51:$V$52</c:f>
              <c:numCache>
                <c:formatCode>0.00</c:formatCode>
                <c:ptCount val="2"/>
                <c:pt idx="0">
                  <c:v>6.9</c:v>
                </c:pt>
                <c:pt idx="1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EE-4957-8426-7D73154FA05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3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МУЖ!$AA$19:$AA$21</c:f>
              <c:strCache>
                <c:ptCount val="3"/>
                <c:pt idx="0">
                  <c:v>Таджикистан</c:v>
                </c:pt>
                <c:pt idx="1">
                  <c:v>Узбекистан</c:v>
                </c:pt>
                <c:pt idx="2">
                  <c:v>Исследуемая группа</c:v>
                </c:pt>
              </c:strCache>
            </c:strRef>
          </c:cat>
          <c:val>
            <c:numRef>
              <c:f>МУЖ!$AB$19:$AB$21</c:f>
              <c:numCache>
                <c:formatCode>0.00%</c:formatCode>
                <c:ptCount val="3"/>
                <c:pt idx="0">
                  <c:v>7.0999999999999994E-2</c:v>
                </c:pt>
                <c:pt idx="1">
                  <c:v>5.8999999999999997E-2</c:v>
                </c:pt>
                <c:pt idx="2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4-48A2-99EF-41EE05534E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798878511"/>
        <c:axId val="798881007"/>
      </c:barChart>
      <c:catAx>
        <c:axId val="798878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  <c:crossAx val="798881007"/>
        <c:crosses val="autoZero"/>
        <c:auto val="1"/>
        <c:lblAlgn val="ctr"/>
        <c:lblOffset val="100"/>
        <c:noMultiLvlLbl val="0"/>
      </c:catAx>
      <c:valAx>
        <c:axId val="798881007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8878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C0A-4E11-98AB-7CA8D69A542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C0A-4E11-98AB-7CA8D69A542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2C0A-4E11-98AB-7CA8D69A542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2C0A-4E11-98AB-7CA8D69A542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5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2C0A-4E11-98AB-7CA8D69A542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2C0A-4E11-98AB-7CA8D69A542B}"/>
              </c:ext>
            </c:extLst>
          </c:dPt>
          <c:dLbls>
            <c:dLbl>
              <c:idx val="0"/>
              <c:layout>
                <c:manualLayout>
                  <c:x val="0.43178485912303205"/>
                  <c:y val="0.158725007211566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0A-4E11-98AB-7CA8D69A542B}"/>
                </c:ext>
              </c:extLst>
            </c:dLbl>
            <c:dLbl>
              <c:idx val="3"/>
              <c:layout>
                <c:manualLayout>
                  <c:x val="2.9827243557840926E-2"/>
                  <c:y val="-2.81608883762455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0A-4E11-98AB-7CA8D69A542B}"/>
                </c:ext>
              </c:extLst>
            </c:dLbl>
            <c:dLbl>
              <c:idx val="5"/>
              <c:layout>
                <c:manualLayout>
                  <c:x val="-8.5220695879545796E-2"/>
                  <c:y val="-0.163845168734519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0A-4E11-98AB-7CA8D69A5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МУЖ!$V$22:$V$27</c:f>
              <c:strCache>
                <c:ptCount val="6"/>
                <c:pt idx="0">
                  <c:v>Украина </c:v>
                </c:pt>
                <c:pt idx="1">
                  <c:v>Белоруссия</c:v>
                </c:pt>
                <c:pt idx="2">
                  <c:v>Казахстан</c:v>
                </c:pt>
                <c:pt idx="3">
                  <c:v>Таджикистан</c:v>
                </c:pt>
                <c:pt idx="4">
                  <c:v>Узбекистан</c:v>
                </c:pt>
                <c:pt idx="5">
                  <c:v>Др.страны</c:v>
                </c:pt>
              </c:strCache>
            </c:strRef>
          </c:cat>
          <c:val>
            <c:numRef>
              <c:f>МУЖ!$W$22:$W$27</c:f>
              <c:numCache>
                <c:formatCode>0.00%</c:formatCode>
                <c:ptCount val="6"/>
                <c:pt idx="0">
                  <c:v>0.47099999999999997</c:v>
                </c:pt>
                <c:pt idx="1">
                  <c:v>5.8999999999999997E-2</c:v>
                </c:pt>
                <c:pt idx="2">
                  <c:v>0.11799999999999999</c:v>
                </c:pt>
                <c:pt idx="3">
                  <c:v>5.8999999999999997E-2</c:v>
                </c:pt>
                <c:pt idx="4">
                  <c:v>5.8999999999999997E-2</c:v>
                </c:pt>
                <c:pt idx="5">
                  <c:v>0.23399999999999999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0A-4E11-98AB-7CA8D69A5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8BFA7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26-456F-B552-2A4FBB90A3A7}"/>
              </c:ext>
            </c:extLst>
          </c:dPt>
          <c:dPt>
            <c:idx val="3"/>
            <c:invertIfNegative val="0"/>
            <c:bubble3D val="0"/>
            <c:spPr>
              <a:solidFill>
                <a:srgbClr val="88BFA7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26-456F-B552-2A4FBB90A3A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МУЖ!$Z$23:$Z$27</c:f>
              <c:strCache>
                <c:ptCount val="5"/>
                <c:pt idx="0">
                  <c:v>Белоруссия</c:v>
                </c:pt>
                <c:pt idx="1">
                  <c:v>Казахстан</c:v>
                </c:pt>
                <c:pt idx="2">
                  <c:v>Таджикистан</c:v>
                </c:pt>
                <c:pt idx="3">
                  <c:v>Узбекистан</c:v>
                </c:pt>
                <c:pt idx="4">
                  <c:v>Украина</c:v>
                </c:pt>
              </c:strCache>
            </c:strRef>
          </c:cat>
          <c:val>
            <c:numRef>
              <c:f>МУЖ!$AA$23:$AA$27</c:f>
              <c:numCache>
                <c:formatCode>0.00%</c:formatCode>
                <c:ptCount val="5"/>
                <c:pt idx="0">
                  <c:v>4.4999999999999998E-2</c:v>
                </c:pt>
                <c:pt idx="1">
                  <c:v>8.6999999999999994E-2</c:v>
                </c:pt>
                <c:pt idx="2">
                  <c:v>7.0999999999999994E-2</c:v>
                </c:pt>
                <c:pt idx="3">
                  <c:v>2.9000000000000001E-2</c:v>
                </c:pt>
                <c:pt idx="4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26-456F-B552-2A4FBB90A3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8876015"/>
        <c:axId val="798849807"/>
      </c:barChart>
      <c:catAx>
        <c:axId val="79887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98849807"/>
        <c:crosses val="autoZero"/>
        <c:auto val="1"/>
        <c:lblAlgn val="ctr"/>
        <c:lblOffset val="100"/>
        <c:noMultiLvlLbl val="0"/>
      </c:catAx>
      <c:valAx>
        <c:axId val="79884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98876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39284815582219"/>
          <c:y val="0.26722912487650075"/>
          <c:w val="0.41240356146634755"/>
          <c:h val="0.61497160763649794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B4B-4CD3-BC85-952AE4AEDE3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B4B-4CD3-BC85-952AE4AEDE3F}"/>
              </c:ext>
            </c:extLst>
          </c:dPt>
          <c:dLbls>
            <c:dLbl>
              <c:idx val="0"/>
              <c:layout>
                <c:manualLayout>
                  <c:x val="0.16372840339013892"/>
                  <c:y val="-0.106311787072243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4B-4CD3-BC85-952AE4AEDE3F}"/>
                </c:ext>
              </c:extLst>
            </c:dLbl>
            <c:dLbl>
              <c:idx val="1"/>
              <c:layout>
                <c:manualLayout>
                  <c:x val="-0.16482848802538763"/>
                  <c:y val="8.5901256473231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47241362694548"/>
                      <c:h val="0.15477820025348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4B-4CD3-BC85-952AE4AEDE3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МУЖ!$V$20:$V$21</c:f>
              <c:strCache>
                <c:ptCount val="2"/>
                <c:pt idx="0">
                  <c:v>ВГС-</c:v>
                </c:pt>
                <c:pt idx="1">
                  <c:v>ВГС+</c:v>
                </c:pt>
              </c:strCache>
            </c:strRef>
          </c:cat>
          <c:val>
            <c:numRef>
              <c:f>МУЖ!$W$20:$W$21</c:f>
              <c:numCache>
                <c:formatCode>0.00%</c:formatCode>
                <c:ptCount val="2"/>
                <c:pt idx="0">
                  <c:v>0.93100000000000005</c:v>
                </c:pt>
                <c:pt idx="1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4B-4CD3-BC85-952AE4AEDE3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0" dirty="0"/>
              <a:t> за вычетом подгрупп Украины, Таджикистана, Казахстана</a:t>
            </a:r>
          </a:p>
        </c:rich>
      </c:tx>
      <c:layout>
        <c:manualLayout>
          <c:xMode val="edge"/>
          <c:yMode val="edge"/>
          <c:x val="0.19951745991040637"/>
          <c:y val="0.74120745992719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216843156645625"/>
          <c:y val="6.9094971230211466E-2"/>
          <c:w val="0.38589531153899043"/>
          <c:h val="0.54783005703694532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D37-46BF-9518-26E6C3BCDDA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D37-46BF-9518-26E6C3BCDDA0}"/>
              </c:ext>
            </c:extLst>
          </c:dPt>
          <c:dLbls>
            <c:dLbl>
              <c:idx val="0"/>
              <c:layout>
                <c:manualLayout>
                  <c:x val="0.14329320866532042"/>
                  <c:y val="-2.945354955562220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37-46BF-9518-26E6C3BCDDA0}"/>
                </c:ext>
              </c:extLst>
            </c:dLbl>
            <c:dLbl>
              <c:idx val="1"/>
              <c:layout>
                <c:manualLayout>
                  <c:x val="-0.19728413364649272"/>
                  <c:y val="-0.154366156871831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37-46BF-9518-26E6C3BCDDA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МУЖ!$Z$28:$Z$29</c:f>
              <c:strCache>
                <c:ptCount val="2"/>
                <c:pt idx="0">
                  <c:v>ВГС+</c:v>
                </c:pt>
                <c:pt idx="1">
                  <c:v>ВГС-</c:v>
                </c:pt>
              </c:strCache>
            </c:strRef>
          </c:cat>
          <c:val>
            <c:numRef>
              <c:f>МУЖ!$AA$28:$AA$29</c:f>
              <c:numCache>
                <c:formatCode>0.00%</c:formatCode>
                <c:ptCount val="2"/>
                <c:pt idx="0">
                  <c:v>4.1000000000000002E-2</c:v>
                </c:pt>
                <c:pt idx="1">
                  <c:v>0.95899999999999996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37-46BF-9518-26E6C3BCDD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МУЖ!$AC$43:$AC$45</c:f>
              <c:strCache>
                <c:ptCount val="3"/>
                <c:pt idx="0">
                  <c:v>HBsAg+</c:v>
                </c:pt>
                <c:pt idx="1">
                  <c:v>HВcorе IgG+ </c:v>
                </c:pt>
                <c:pt idx="2">
                  <c:v>анти-HBs+</c:v>
                </c:pt>
              </c:strCache>
            </c:strRef>
          </c:cat>
          <c:val>
            <c:numRef>
              <c:f>МУЖ!$AD$43:$AD$45</c:f>
              <c:numCache>
                <c:formatCode>0.00%</c:formatCode>
                <c:ptCount val="3"/>
                <c:pt idx="0">
                  <c:v>3.3000000000000002E-2</c:v>
                </c:pt>
                <c:pt idx="1">
                  <c:v>0.16300000000000001</c:v>
                </c:pt>
                <c:pt idx="2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B9-48AF-A7FF-8DF7C38B19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57645200"/>
        <c:axId val="1557648112"/>
      </c:barChart>
      <c:catAx>
        <c:axId val="155764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57648112"/>
        <c:crosses val="autoZero"/>
        <c:auto val="1"/>
        <c:lblAlgn val="ctr"/>
        <c:lblOffset val="100"/>
        <c:noMultiLvlLbl val="0"/>
      </c:catAx>
      <c:valAx>
        <c:axId val="155764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5764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Cambria" panose="02040503050406030204" pitchFamily="18" charset="0"/>
          <a:ea typeface="Cambria" panose="020405030504060302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rgbClr val="FF6D6D"/>
                  </a:gs>
                  <a:gs pos="100000">
                    <a:srgbClr val="FF0000"/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AC57-4C04-88E5-D0A681341B5A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rgbClr val="FF6D6D"/>
                  </a:gs>
                  <a:gs pos="100000">
                    <a:srgbClr val="FF0000"/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C57-4C04-88E5-D0A681341B5A}"/>
              </c:ext>
            </c:extLst>
          </c:dPt>
          <c:dLbls>
            <c:dLbl>
              <c:idx val="0"/>
              <c:layout>
                <c:manualLayout>
                  <c:x val="5.4319513365594279E-3"/>
                  <c:y val="-3.8208097655193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57-4C04-88E5-D0A681341B5A}"/>
                </c:ext>
              </c:extLst>
            </c:dLbl>
            <c:dLbl>
              <c:idx val="1"/>
              <c:layout>
                <c:manualLayout>
                  <c:x val="3.6213008910396184E-3"/>
                  <c:y val="-4.5155024501592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57-4C04-88E5-D0A681341B5A}"/>
                </c:ext>
              </c:extLst>
            </c:dLbl>
            <c:dLbl>
              <c:idx val="2"/>
              <c:layout>
                <c:manualLayout>
                  <c:x val="7.2426017820792369E-3"/>
                  <c:y val="-4.1681561078392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57-4C04-88E5-D0A681341B5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МУЖ!$AD$39:$AD$41</c:f>
              <c:strCache>
                <c:ptCount val="3"/>
                <c:pt idx="0">
                  <c:v>Таджикистан</c:v>
                </c:pt>
                <c:pt idx="1">
                  <c:v>Узбекистан</c:v>
                </c:pt>
                <c:pt idx="2">
                  <c:v>Др. страны</c:v>
                </c:pt>
              </c:strCache>
            </c:strRef>
          </c:cat>
          <c:val>
            <c:numRef>
              <c:f>МУЖ!$AE$39:$AE$41</c:f>
              <c:numCache>
                <c:formatCode>0.00%</c:formatCode>
                <c:ptCount val="3"/>
                <c:pt idx="0">
                  <c:v>0.14299999999999999</c:v>
                </c:pt>
                <c:pt idx="1">
                  <c:v>8.7999999999999995E-2</c:v>
                </c:pt>
                <c:pt idx="2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7-4C04-88E5-D0A681341B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57682640"/>
        <c:axId val="1557671408"/>
        <c:axId val="0"/>
      </c:bar3DChart>
      <c:catAx>
        <c:axId val="155768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57671408"/>
        <c:crosses val="autoZero"/>
        <c:auto val="1"/>
        <c:lblAlgn val="ctr"/>
        <c:lblOffset val="100"/>
        <c:noMultiLvlLbl val="0"/>
      </c:catAx>
      <c:valAx>
        <c:axId val="155767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5768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3454124111301141E-16"/>
                  <c:y val="-9.3287396432014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35198486510895"/>
                      <c:h val="8.22483878542258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A29-47C9-8DA0-471D50EE15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МУЖ!$AG$40:$AG$44</c:f>
              <c:strCache>
                <c:ptCount val="5"/>
                <c:pt idx="0">
                  <c:v>Др. страны</c:v>
                </c:pt>
                <c:pt idx="1">
                  <c:v>Таджикистан</c:v>
                </c:pt>
                <c:pt idx="2">
                  <c:v>Узбекистан</c:v>
                </c:pt>
                <c:pt idx="4">
                  <c:v>Полная группа</c:v>
                </c:pt>
              </c:strCache>
            </c:strRef>
          </c:cat>
          <c:val>
            <c:numRef>
              <c:f>МУЖ!$AH$40:$AH$44</c:f>
              <c:numCache>
                <c:formatCode>0.00%</c:formatCode>
                <c:ptCount val="5"/>
                <c:pt idx="0">
                  <c:v>5.0000000000000001E-3</c:v>
                </c:pt>
                <c:pt idx="1">
                  <c:v>0.14299999999999999</c:v>
                </c:pt>
                <c:pt idx="2">
                  <c:v>5.8999999999999997E-2</c:v>
                </c:pt>
                <c:pt idx="4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9-47C9-8DA0-471D50EE15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560805472"/>
        <c:axId val="1560786752"/>
      </c:barChart>
      <c:catAx>
        <c:axId val="1560805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60786752"/>
        <c:crosses val="autoZero"/>
        <c:auto val="1"/>
        <c:lblAlgn val="ctr"/>
        <c:lblOffset val="100"/>
        <c:noMultiLvlLbl val="0"/>
      </c:catAx>
      <c:valAx>
        <c:axId val="156078675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56080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7024F-94E9-4579-937C-97BA0D49DA4D}" type="doc">
      <dgm:prSet loTypeId="urn:microsoft.com/office/officeart/2009/3/layout/PhasedProcess" loCatId="process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F7FFC45-094C-40B2-9C7B-C585BC6277FE}">
      <dgm:prSet phldrT="[Текст]" custT="1"/>
      <dgm:spPr/>
      <dgm:t>
        <a:bodyPr/>
        <a:lstStyle/>
        <a:p>
          <a:r>
            <a:rPr lang="ru-RU" sz="2400" b="0" dirty="0">
              <a:latin typeface="Cambria" panose="02040503050406030204" pitchFamily="18" charset="0"/>
              <a:ea typeface="ＭＳ Ｐゴシック"/>
            </a:rPr>
            <a:t>Иммунологические</a:t>
          </a:r>
          <a:r>
            <a:rPr lang="ru-RU" sz="3200" b="0" dirty="0">
              <a:latin typeface="Cambria" panose="02040503050406030204" pitchFamily="18" charset="0"/>
              <a:ea typeface="ＭＳ Ｐゴシック"/>
            </a:rPr>
            <a:t> </a:t>
          </a:r>
          <a:r>
            <a:rPr lang="ru-RU" sz="2400" b="0" dirty="0">
              <a:latin typeface="Cambria" panose="02040503050406030204" pitchFamily="18" charset="0"/>
              <a:ea typeface="ＭＳ Ｐゴシック"/>
            </a:rPr>
            <a:t>методы</a:t>
          </a:r>
          <a:endParaRPr lang="ru-RU" sz="3200" b="0" dirty="0">
            <a:latin typeface="Cambria" panose="02040503050406030204" pitchFamily="18" charset="0"/>
          </a:endParaRPr>
        </a:p>
      </dgm:t>
    </dgm:pt>
    <dgm:pt modelId="{F9CAEF03-7869-445D-A3B9-4BCA8175CF6B}" type="parTrans" cxnId="{C6C210F3-58C5-4E56-BF7B-A145F7532881}">
      <dgm:prSet/>
      <dgm:spPr/>
      <dgm:t>
        <a:bodyPr/>
        <a:lstStyle/>
        <a:p>
          <a:endParaRPr lang="ru-RU" sz="3200" b="0">
            <a:latin typeface="Cambria" panose="02040503050406030204" pitchFamily="18" charset="0"/>
          </a:endParaRPr>
        </a:p>
      </dgm:t>
    </dgm:pt>
    <dgm:pt modelId="{60B85518-0AA3-4C15-A94C-3AC186671820}" type="sibTrans" cxnId="{C6C210F3-58C5-4E56-BF7B-A145F7532881}">
      <dgm:prSet/>
      <dgm:spPr/>
      <dgm:t>
        <a:bodyPr/>
        <a:lstStyle/>
        <a:p>
          <a:endParaRPr lang="ru-RU" sz="3200" b="0">
            <a:latin typeface="Cambria" panose="02040503050406030204" pitchFamily="18" charset="0"/>
          </a:endParaRPr>
        </a:p>
      </dgm:t>
    </dgm:pt>
    <dgm:pt modelId="{BD8D3184-33F2-42B6-AD3F-36164614D8C9}">
      <dgm:prSet phldrT="[Текст]" custT="1"/>
      <dgm:spPr/>
      <dgm:t>
        <a:bodyPr/>
        <a:lstStyle/>
        <a:p>
          <a:r>
            <a:rPr lang="ru-RU" sz="1800" b="0" dirty="0">
              <a:latin typeface="Cambria" panose="02040503050406030204" pitchFamily="18" charset="0"/>
              <a:ea typeface="Cambria" panose="02040503050406030204" pitchFamily="18" charset="0"/>
            </a:rPr>
            <a:t>анти-</a:t>
          </a:r>
          <a:r>
            <a:rPr lang="en-US" sz="1800" b="0" dirty="0">
              <a:latin typeface="Cambria" panose="02040503050406030204" pitchFamily="18" charset="0"/>
              <a:ea typeface="Cambria" panose="02040503050406030204" pitchFamily="18" charset="0"/>
            </a:rPr>
            <a:t>HIV</a:t>
          </a:r>
          <a:endParaRPr lang="ru-RU" sz="1800" b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0DC5244-730D-4B7D-B808-92DE8DDF885E}" type="parTrans" cxnId="{5F537AA1-6C3F-4B05-B760-47D46CE98154}">
      <dgm:prSet/>
      <dgm:spPr/>
      <dgm:t>
        <a:bodyPr/>
        <a:lstStyle/>
        <a:p>
          <a:endParaRPr lang="ru-RU" sz="3200" b="0">
            <a:latin typeface="Cambria" panose="02040503050406030204" pitchFamily="18" charset="0"/>
          </a:endParaRPr>
        </a:p>
      </dgm:t>
    </dgm:pt>
    <dgm:pt modelId="{E70EF7AA-0E80-44E4-BE44-20E09AE8ECF2}" type="sibTrans" cxnId="{5F537AA1-6C3F-4B05-B760-47D46CE98154}">
      <dgm:prSet/>
      <dgm:spPr/>
      <dgm:t>
        <a:bodyPr/>
        <a:lstStyle/>
        <a:p>
          <a:endParaRPr lang="ru-RU" sz="3200" b="0">
            <a:latin typeface="Cambria" panose="02040503050406030204" pitchFamily="18" charset="0"/>
          </a:endParaRPr>
        </a:p>
      </dgm:t>
    </dgm:pt>
    <dgm:pt modelId="{70AA917D-320E-418A-9F82-0FCE73154495}">
      <dgm:prSet phldrT="[Текст]" custT="1"/>
      <dgm:spPr/>
      <dgm:t>
        <a:bodyPr/>
        <a:lstStyle/>
        <a:p>
          <a:r>
            <a:rPr lang="ru-RU" sz="2400" b="0" dirty="0">
              <a:latin typeface="Cambria" panose="02040503050406030204" pitchFamily="18" charset="0"/>
              <a:ea typeface="ＭＳ Ｐゴシック"/>
            </a:rPr>
            <a:t>Молекулярно-биологические методы</a:t>
          </a:r>
          <a:endParaRPr lang="ru-RU" sz="2400" b="0" dirty="0">
            <a:latin typeface="Cambria" panose="02040503050406030204" pitchFamily="18" charset="0"/>
          </a:endParaRPr>
        </a:p>
      </dgm:t>
    </dgm:pt>
    <dgm:pt modelId="{F17FD8B9-268B-4521-A14E-2C87BE857A94}" type="parTrans" cxnId="{F2142205-EF0B-4D5F-9550-3A77082A4B7E}">
      <dgm:prSet/>
      <dgm:spPr/>
      <dgm:t>
        <a:bodyPr/>
        <a:lstStyle/>
        <a:p>
          <a:endParaRPr lang="ru-RU" sz="3200" b="0">
            <a:latin typeface="Cambria" panose="02040503050406030204" pitchFamily="18" charset="0"/>
          </a:endParaRPr>
        </a:p>
      </dgm:t>
    </dgm:pt>
    <dgm:pt modelId="{5026E887-D15D-4058-A134-6D92ACE9FAB8}" type="sibTrans" cxnId="{F2142205-EF0B-4D5F-9550-3A77082A4B7E}">
      <dgm:prSet/>
      <dgm:spPr/>
      <dgm:t>
        <a:bodyPr/>
        <a:lstStyle/>
        <a:p>
          <a:endParaRPr lang="ru-RU" sz="3200" b="0">
            <a:latin typeface="Cambria" panose="02040503050406030204" pitchFamily="18" charset="0"/>
          </a:endParaRPr>
        </a:p>
      </dgm:t>
    </dgm:pt>
    <dgm:pt modelId="{4477A10C-4F1A-45DD-B902-A2E178437F86}">
      <dgm:prSet phldrT="[Текст]" custT="1"/>
      <dgm:spPr/>
      <dgm:t>
        <a:bodyPr/>
        <a:lstStyle/>
        <a:p>
          <a:r>
            <a:rPr lang="ru-RU" sz="1800" b="0">
              <a:latin typeface="Cambria" panose="02040503050406030204" pitchFamily="18" charset="0"/>
              <a:ea typeface="Cambria" panose="02040503050406030204" pitchFamily="18" charset="0"/>
            </a:rPr>
            <a:t>РНК ВГС</a:t>
          </a:r>
          <a:endParaRPr lang="ru-RU" sz="1800" b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66DE71-2B2D-44CC-B3E4-3E5D18A72E62}" type="sibTrans" cxnId="{8990994B-694D-44AB-A3B6-DDA728424E26}">
      <dgm:prSet/>
      <dgm:spPr/>
      <dgm:t>
        <a:bodyPr/>
        <a:lstStyle/>
        <a:p>
          <a:endParaRPr lang="ru-RU" sz="3200" b="0">
            <a:latin typeface="Cambria" panose="02040503050406030204" pitchFamily="18" charset="0"/>
          </a:endParaRPr>
        </a:p>
      </dgm:t>
    </dgm:pt>
    <dgm:pt modelId="{EC0095DB-E1C2-44A0-892F-759CC0F16EBB}" type="parTrans" cxnId="{8990994B-694D-44AB-A3B6-DDA728424E26}">
      <dgm:prSet/>
      <dgm:spPr/>
      <dgm:t>
        <a:bodyPr/>
        <a:lstStyle/>
        <a:p>
          <a:endParaRPr lang="ru-RU" sz="3200" b="0">
            <a:latin typeface="Cambria" panose="02040503050406030204" pitchFamily="18" charset="0"/>
          </a:endParaRPr>
        </a:p>
      </dgm:t>
    </dgm:pt>
    <dgm:pt modelId="{26D35DB2-93F6-45BC-A7E3-1AC0B6018A77}">
      <dgm:prSet phldrT="[Текст]" custT="1"/>
      <dgm:spPr/>
      <dgm:t>
        <a:bodyPr/>
        <a:lstStyle/>
        <a:p>
          <a:r>
            <a:rPr lang="ru-RU" sz="1800" b="0">
              <a:latin typeface="Cambria" panose="02040503050406030204" pitchFamily="18" charset="0"/>
              <a:ea typeface="Cambria" panose="02040503050406030204" pitchFamily="18" charset="0"/>
            </a:rPr>
            <a:t>ДНК ВГВ</a:t>
          </a:r>
          <a:endParaRPr lang="ru-RU" sz="1800" b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2D5834E-8224-4562-AA66-1E5A160C0C8E}" type="parTrans" cxnId="{FAB0E327-E171-46F4-8D0B-130C9CF6AFDB}">
      <dgm:prSet/>
      <dgm:spPr/>
      <dgm:t>
        <a:bodyPr/>
        <a:lstStyle/>
        <a:p>
          <a:endParaRPr lang="ru-RU" sz="2400"/>
        </a:p>
      </dgm:t>
    </dgm:pt>
    <dgm:pt modelId="{EBA127EF-B5D3-407E-BCD6-9A1034C56FD8}" type="sibTrans" cxnId="{FAB0E327-E171-46F4-8D0B-130C9CF6AFDB}">
      <dgm:prSet/>
      <dgm:spPr/>
      <dgm:t>
        <a:bodyPr/>
        <a:lstStyle/>
        <a:p>
          <a:endParaRPr lang="ru-RU" sz="2400"/>
        </a:p>
      </dgm:t>
    </dgm:pt>
    <dgm:pt modelId="{B62E2515-5820-491B-AC74-B6233D80EBD3}">
      <dgm:prSet phldrT="[Текст]" custT="1"/>
      <dgm:spPr/>
      <dgm:t>
        <a:bodyPr/>
        <a:lstStyle/>
        <a:p>
          <a:r>
            <a:rPr lang="ru-RU" sz="1800" b="0" dirty="0">
              <a:latin typeface="Cambria" panose="02040503050406030204" pitchFamily="18" charset="0"/>
              <a:ea typeface="Cambria" panose="02040503050406030204" pitchFamily="18" charset="0"/>
            </a:rPr>
            <a:t>анти-</a:t>
          </a:r>
          <a:r>
            <a:rPr lang="en-US" sz="1800" b="0" dirty="0">
              <a:latin typeface="Cambria" panose="02040503050406030204" pitchFamily="18" charset="0"/>
              <a:ea typeface="Cambria" panose="02040503050406030204" pitchFamily="18" charset="0"/>
            </a:rPr>
            <a:t>HCV IgG</a:t>
          </a:r>
          <a:endParaRPr lang="ru-RU" sz="1800" b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6500693-8705-486F-8A4B-995B0F54622D}" type="parTrans" cxnId="{534ECCDC-356D-46A6-B01F-E34DADE115A8}">
      <dgm:prSet/>
      <dgm:spPr/>
      <dgm:t>
        <a:bodyPr/>
        <a:lstStyle/>
        <a:p>
          <a:endParaRPr lang="ru-RU" sz="2400"/>
        </a:p>
      </dgm:t>
    </dgm:pt>
    <dgm:pt modelId="{2E39A4E2-D497-4144-9CD5-6F4B4CAD4B19}" type="sibTrans" cxnId="{534ECCDC-356D-46A6-B01F-E34DADE115A8}">
      <dgm:prSet/>
      <dgm:spPr/>
      <dgm:t>
        <a:bodyPr/>
        <a:lstStyle/>
        <a:p>
          <a:endParaRPr lang="ru-RU" sz="2400"/>
        </a:p>
      </dgm:t>
    </dgm:pt>
    <dgm:pt modelId="{7D2A8C86-9C21-47BA-8A40-462BF5356275}">
      <dgm:prSet phldrT="[Текст]" custT="1"/>
      <dgm:spPr/>
      <dgm:t>
        <a:bodyPr/>
        <a:lstStyle/>
        <a:p>
          <a:r>
            <a:rPr lang="ru-RU" sz="1800" dirty="0" err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HBsAg</a:t>
          </a:r>
          <a:endParaRPr lang="ru-RU" sz="1800" b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79E3809-E8A2-496C-85AA-075CA61C3056}" type="parTrans" cxnId="{55DC4804-0318-40CE-BE2B-25A5BCA8C2B3}">
      <dgm:prSet/>
      <dgm:spPr/>
      <dgm:t>
        <a:bodyPr/>
        <a:lstStyle/>
        <a:p>
          <a:endParaRPr lang="ru-RU" sz="2400"/>
        </a:p>
      </dgm:t>
    </dgm:pt>
    <dgm:pt modelId="{5A91BFFE-538D-48BB-A830-7613E9891AEE}" type="sibTrans" cxnId="{55DC4804-0318-40CE-BE2B-25A5BCA8C2B3}">
      <dgm:prSet/>
      <dgm:spPr/>
      <dgm:t>
        <a:bodyPr/>
        <a:lstStyle/>
        <a:p>
          <a:endParaRPr lang="ru-RU" sz="2400"/>
        </a:p>
      </dgm:t>
    </dgm:pt>
    <dgm:pt modelId="{C3ED50F2-CC67-4B62-A6C2-900DD7BCFAB7}">
      <dgm:prSet phldrT="[Текст]" custT="1"/>
      <dgm:spPr/>
      <dgm:t>
        <a:bodyPr/>
        <a:lstStyle/>
        <a:p>
          <a:r>
            <a:rPr lang="ru-RU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анти-</a:t>
          </a:r>
          <a:r>
            <a:rPr lang="ru-RU" sz="1800" dirty="0" err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HBs</a:t>
          </a:r>
          <a:endParaRPr lang="ru-RU" sz="1800" b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04BF96B-3FB9-48ED-9511-5F9FBCD93675}" type="parTrans" cxnId="{DE80B9C6-6409-49F0-8C11-6CA2D6775F61}">
      <dgm:prSet/>
      <dgm:spPr/>
      <dgm:t>
        <a:bodyPr/>
        <a:lstStyle/>
        <a:p>
          <a:endParaRPr lang="ru-RU" sz="2400"/>
        </a:p>
      </dgm:t>
    </dgm:pt>
    <dgm:pt modelId="{7BA1DB47-F58B-4169-8883-DA1DE0DFA2D4}" type="sibTrans" cxnId="{DE80B9C6-6409-49F0-8C11-6CA2D6775F61}">
      <dgm:prSet/>
      <dgm:spPr/>
      <dgm:t>
        <a:bodyPr/>
        <a:lstStyle/>
        <a:p>
          <a:endParaRPr lang="ru-RU" sz="2400"/>
        </a:p>
      </dgm:t>
    </dgm:pt>
    <dgm:pt modelId="{05BA3075-C9E2-451F-98F4-4C6F07EDB014}">
      <dgm:prSet phldrT="[Текст]" custT="1"/>
      <dgm:spPr/>
    </dgm:pt>
    <dgm:pt modelId="{E78FD109-A682-4BAB-9033-F2C50ACFBACA}" type="parTrans" cxnId="{E25C4696-B3CE-43AB-BEC4-3F1C7CC55193}">
      <dgm:prSet/>
      <dgm:spPr/>
      <dgm:t>
        <a:bodyPr/>
        <a:lstStyle/>
        <a:p>
          <a:endParaRPr lang="ru-RU" sz="2400"/>
        </a:p>
      </dgm:t>
    </dgm:pt>
    <dgm:pt modelId="{5426754D-2685-4758-BCE5-24E8A7015D6A}" type="sibTrans" cxnId="{E25C4696-B3CE-43AB-BEC4-3F1C7CC55193}">
      <dgm:prSet/>
      <dgm:spPr/>
      <dgm:t>
        <a:bodyPr/>
        <a:lstStyle/>
        <a:p>
          <a:endParaRPr lang="ru-RU" sz="2400"/>
        </a:p>
      </dgm:t>
    </dgm:pt>
    <dgm:pt modelId="{C1CBC6CA-7662-43B8-B041-61E4D7CD19EC}" type="pres">
      <dgm:prSet presAssocID="{8257024F-94E9-4579-937C-97BA0D49DA4D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0BD74337-8850-4E33-A75D-05304D29DF76}" type="pres">
      <dgm:prSet presAssocID="{8257024F-94E9-4579-937C-97BA0D49DA4D}" presName="arc1" presStyleLbl="node1" presStyleIdx="0" presStyleCnt="2"/>
      <dgm:spPr/>
    </dgm:pt>
    <dgm:pt modelId="{22169938-733F-4312-B14A-68EF1728A85D}" type="pres">
      <dgm:prSet presAssocID="{8257024F-94E9-4579-937C-97BA0D49DA4D}" presName="arc3" presStyleLbl="node1" presStyleIdx="1" presStyleCnt="2"/>
      <dgm:spPr/>
    </dgm:pt>
    <dgm:pt modelId="{B97675D6-5D87-4C92-B94B-7D50020C4113}" type="pres">
      <dgm:prSet presAssocID="{8257024F-94E9-4579-937C-97BA0D49DA4D}" presName="parentText2" presStyleLbl="revTx" presStyleIdx="0" presStyleCnt="2" custLinFactNeighborX="1411" custLinFactNeighborY="-2315">
        <dgm:presLayoutVars>
          <dgm:chMax val="4"/>
          <dgm:chPref val="3"/>
          <dgm:bulletEnabled val="1"/>
        </dgm:presLayoutVars>
      </dgm:prSet>
      <dgm:spPr/>
    </dgm:pt>
    <dgm:pt modelId="{26D8F594-EE40-4144-AEFF-848D67AFDE0C}" type="pres">
      <dgm:prSet presAssocID="{8257024F-94E9-4579-937C-97BA0D49DA4D}" presName="middleComposite" presStyleCnt="0"/>
      <dgm:spPr/>
    </dgm:pt>
    <dgm:pt modelId="{E9AD2D2E-8995-4B0B-A9D5-FBA2E5035175}" type="pres">
      <dgm:prSet presAssocID="{4477A10C-4F1A-45DD-B902-A2E178437F86}" presName="circ1" presStyleLbl="vennNode1" presStyleIdx="0" presStyleCnt="11"/>
      <dgm:spPr/>
    </dgm:pt>
    <dgm:pt modelId="{E4E019E1-4226-4C7E-82F0-BED918D12079}" type="pres">
      <dgm:prSet presAssocID="{4477A10C-4F1A-45DD-B902-A2E178437F86}" presName="circ1Tx" presStyleLbl="revTx" presStyleIdx="0" presStyleCnt="2">
        <dgm:presLayoutVars>
          <dgm:chMax val="0"/>
          <dgm:chPref val="0"/>
        </dgm:presLayoutVars>
      </dgm:prSet>
      <dgm:spPr/>
    </dgm:pt>
    <dgm:pt modelId="{24790E0C-6A83-4467-95E4-E9E5ADDD99C1}" type="pres">
      <dgm:prSet presAssocID="{26D35DB2-93F6-45BC-A7E3-1AC0B6018A77}" presName="circ2" presStyleLbl="vennNode1" presStyleIdx="1" presStyleCnt="11"/>
      <dgm:spPr/>
    </dgm:pt>
    <dgm:pt modelId="{76E9C894-BDB0-4D55-B2D9-A45CD739F017}" type="pres">
      <dgm:prSet presAssocID="{26D35DB2-93F6-45BC-A7E3-1AC0B6018A77}" presName="circ2Tx" presStyleLbl="revTx" presStyleIdx="0" presStyleCnt="2">
        <dgm:presLayoutVars>
          <dgm:chMax val="0"/>
          <dgm:chPref val="0"/>
        </dgm:presLayoutVars>
      </dgm:prSet>
      <dgm:spPr/>
    </dgm:pt>
    <dgm:pt modelId="{6BB09CBD-A286-4852-BBA1-90EAB0399C1F}" type="pres">
      <dgm:prSet presAssocID="{8257024F-94E9-4579-937C-97BA0D49DA4D}" presName="leftComposite" presStyleCnt="0"/>
      <dgm:spPr/>
    </dgm:pt>
    <dgm:pt modelId="{3FC59A29-898F-4F4A-9A47-7DEA86F838A7}" type="pres">
      <dgm:prSet presAssocID="{BD8D3184-33F2-42B6-AD3F-36164614D8C9}" presName="childText1_1" presStyleLbl="vennNode1" presStyleIdx="2" presStyleCnt="11">
        <dgm:presLayoutVars>
          <dgm:chMax val="0"/>
          <dgm:chPref val="0"/>
        </dgm:presLayoutVars>
      </dgm:prSet>
      <dgm:spPr/>
    </dgm:pt>
    <dgm:pt modelId="{E9810049-25D8-4FC1-8020-1274FEFABA69}" type="pres">
      <dgm:prSet presAssocID="{BD8D3184-33F2-42B6-AD3F-36164614D8C9}" presName="ellipse1" presStyleLbl="vennNode1" presStyleIdx="3" presStyleCnt="11"/>
      <dgm:spPr/>
    </dgm:pt>
    <dgm:pt modelId="{D187E116-57A8-4D87-B5B8-6D43E1C0AF7C}" type="pres">
      <dgm:prSet presAssocID="{BD8D3184-33F2-42B6-AD3F-36164614D8C9}" presName="ellipse2" presStyleLbl="vennNode1" presStyleIdx="4" presStyleCnt="11"/>
      <dgm:spPr/>
    </dgm:pt>
    <dgm:pt modelId="{255ED27F-9E63-4F5A-A5E3-C9D39DF4F588}" type="pres">
      <dgm:prSet presAssocID="{B62E2515-5820-491B-AC74-B6233D80EBD3}" presName="childText1_2" presStyleLbl="vennNode1" presStyleIdx="5" presStyleCnt="11">
        <dgm:presLayoutVars>
          <dgm:chMax val="0"/>
          <dgm:chPref val="0"/>
        </dgm:presLayoutVars>
      </dgm:prSet>
      <dgm:spPr/>
    </dgm:pt>
    <dgm:pt modelId="{3F828F9F-B16A-47B1-91C8-F648B4A4D87D}" type="pres">
      <dgm:prSet presAssocID="{B62E2515-5820-491B-AC74-B6233D80EBD3}" presName="ellipse3" presStyleLbl="vennNode1" presStyleIdx="6" presStyleCnt="11"/>
      <dgm:spPr/>
    </dgm:pt>
    <dgm:pt modelId="{3597DEDD-DCFB-4072-9773-D0A2FC0D383E}" type="pres">
      <dgm:prSet presAssocID="{7D2A8C86-9C21-47BA-8A40-462BF5356275}" presName="childText1_3" presStyleLbl="vennNode1" presStyleIdx="7" presStyleCnt="11">
        <dgm:presLayoutVars>
          <dgm:chMax val="0"/>
          <dgm:chPref val="0"/>
        </dgm:presLayoutVars>
      </dgm:prSet>
      <dgm:spPr/>
    </dgm:pt>
    <dgm:pt modelId="{51B5354E-F99C-4F00-9450-2A8D237AF700}" type="pres">
      <dgm:prSet presAssocID="{C3ED50F2-CC67-4B62-A6C2-900DD7BCFAB7}" presName="childText1_4" presStyleLbl="vennNode1" presStyleIdx="8" presStyleCnt="11">
        <dgm:presLayoutVars>
          <dgm:chMax val="0"/>
          <dgm:chPref val="0"/>
        </dgm:presLayoutVars>
      </dgm:prSet>
      <dgm:spPr/>
    </dgm:pt>
    <dgm:pt modelId="{4ECCE90A-68C9-4A90-A500-D21CAC71252C}" type="pres">
      <dgm:prSet presAssocID="{C3ED50F2-CC67-4B62-A6C2-900DD7BCFAB7}" presName="ellipse4" presStyleLbl="vennNode1" presStyleIdx="9" presStyleCnt="11"/>
      <dgm:spPr/>
    </dgm:pt>
    <dgm:pt modelId="{525E48F1-18E6-4974-919B-470DE9027BFE}" type="pres">
      <dgm:prSet presAssocID="{C3ED50F2-CC67-4B62-A6C2-900DD7BCFAB7}" presName="ellipse5" presStyleLbl="vennNode1" presStyleIdx="10" presStyleCnt="11"/>
      <dgm:spPr/>
    </dgm:pt>
    <dgm:pt modelId="{B65811D6-0418-420C-9EB3-D8F04E03BC49}" type="pres">
      <dgm:prSet presAssocID="{8257024F-94E9-4579-937C-97BA0D49DA4D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</dgm:pt>
  </dgm:ptLst>
  <dgm:cxnLst>
    <dgm:cxn modelId="{8A521601-68B2-4433-B554-8FF8819A646F}" type="presOf" srcId="{C3ED50F2-CC67-4B62-A6C2-900DD7BCFAB7}" destId="{51B5354E-F99C-4F00-9450-2A8D237AF700}" srcOrd="0" destOrd="0" presId="urn:microsoft.com/office/officeart/2009/3/layout/PhasedProcess"/>
    <dgm:cxn modelId="{55DC4804-0318-40CE-BE2B-25A5BCA8C2B3}" srcId="{CF7FFC45-094C-40B2-9C7B-C585BC6277FE}" destId="{7D2A8C86-9C21-47BA-8A40-462BF5356275}" srcOrd="2" destOrd="0" parTransId="{279E3809-E8A2-496C-85AA-075CA61C3056}" sibTransId="{5A91BFFE-538D-48BB-A830-7613E9891AEE}"/>
    <dgm:cxn modelId="{F2142205-EF0B-4D5F-9550-3A77082A4B7E}" srcId="{8257024F-94E9-4579-937C-97BA0D49DA4D}" destId="{70AA917D-320E-418A-9F82-0FCE73154495}" srcOrd="1" destOrd="0" parTransId="{F17FD8B9-268B-4521-A14E-2C87BE857A94}" sibTransId="{5026E887-D15D-4058-A134-6D92ACE9FAB8}"/>
    <dgm:cxn modelId="{9B113D11-FDB6-4DD3-9B21-C0447BF86ABF}" type="presOf" srcId="{70AA917D-320E-418A-9F82-0FCE73154495}" destId="{B97675D6-5D87-4C92-B94B-7D50020C4113}" srcOrd="0" destOrd="0" presId="urn:microsoft.com/office/officeart/2009/3/layout/PhasedProcess"/>
    <dgm:cxn modelId="{FAB0E327-E171-46F4-8D0B-130C9CF6AFDB}" srcId="{70AA917D-320E-418A-9F82-0FCE73154495}" destId="{26D35DB2-93F6-45BC-A7E3-1AC0B6018A77}" srcOrd="1" destOrd="0" parTransId="{92D5834E-8224-4562-AA66-1E5A160C0C8E}" sibTransId="{EBA127EF-B5D3-407E-BCD6-9A1034C56FD8}"/>
    <dgm:cxn modelId="{A976952F-A014-4D5F-9B2A-68C324650DA6}" type="presOf" srcId="{CF7FFC45-094C-40B2-9C7B-C585BC6277FE}" destId="{B65811D6-0418-420C-9EB3-D8F04E03BC49}" srcOrd="0" destOrd="0" presId="urn:microsoft.com/office/officeart/2009/3/layout/PhasedProcess"/>
    <dgm:cxn modelId="{CEE6D43D-724B-48C1-A906-4E29DB784CD9}" type="presOf" srcId="{4477A10C-4F1A-45DD-B902-A2E178437F86}" destId="{E4E019E1-4226-4C7E-82F0-BED918D12079}" srcOrd="1" destOrd="0" presId="urn:microsoft.com/office/officeart/2009/3/layout/PhasedProcess"/>
    <dgm:cxn modelId="{8990994B-694D-44AB-A3B6-DDA728424E26}" srcId="{70AA917D-320E-418A-9F82-0FCE73154495}" destId="{4477A10C-4F1A-45DD-B902-A2E178437F86}" srcOrd="0" destOrd="0" parTransId="{EC0095DB-E1C2-44A0-892F-759CC0F16EBB}" sibTransId="{8266DE71-2B2D-44CC-B3E4-3E5D18A72E62}"/>
    <dgm:cxn modelId="{8C54004D-508E-429F-8D61-925E66DE988F}" type="presOf" srcId="{8257024F-94E9-4579-937C-97BA0D49DA4D}" destId="{C1CBC6CA-7662-43B8-B041-61E4D7CD19EC}" srcOrd="0" destOrd="0" presId="urn:microsoft.com/office/officeart/2009/3/layout/PhasedProcess"/>
    <dgm:cxn modelId="{E25C4696-B3CE-43AB-BEC4-3F1C7CC55193}" srcId="{CF7FFC45-094C-40B2-9C7B-C585BC6277FE}" destId="{05BA3075-C9E2-451F-98F4-4C6F07EDB014}" srcOrd="4" destOrd="0" parTransId="{E78FD109-A682-4BAB-9033-F2C50ACFBACA}" sibTransId="{5426754D-2685-4758-BCE5-24E8A7015D6A}"/>
    <dgm:cxn modelId="{5F537AA1-6C3F-4B05-B760-47D46CE98154}" srcId="{CF7FFC45-094C-40B2-9C7B-C585BC6277FE}" destId="{BD8D3184-33F2-42B6-AD3F-36164614D8C9}" srcOrd="0" destOrd="0" parTransId="{A0DC5244-730D-4B7D-B808-92DE8DDF885E}" sibTransId="{E70EF7AA-0E80-44E4-BE44-20E09AE8ECF2}"/>
    <dgm:cxn modelId="{F17150A9-7000-4AD7-9B0D-5A1050F7B712}" type="presOf" srcId="{26D35DB2-93F6-45BC-A7E3-1AC0B6018A77}" destId="{24790E0C-6A83-4467-95E4-E9E5ADDD99C1}" srcOrd="0" destOrd="0" presId="urn:microsoft.com/office/officeart/2009/3/layout/PhasedProcess"/>
    <dgm:cxn modelId="{DE80B9C6-6409-49F0-8C11-6CA2D6775F61}" srcId="{CF7FFC45-094C-40B2-9C7B-C585BC6277FE}" destId="{C3ED50F2-CC67-4B62-A6C2-900DD7BCFAB7}" srcOrd="3" destOrd="0" parTransId="{704BF96B-3FB9-48ED-9511-5F9FBCD93675}" sibTransId="{7BA1DB47-F58B-4169-8883-DA1DE0DFA2D4}"/>
    <dgm:cxn modelId="{836CC9D0-1BBE-48C1-9215-7FF4E80182A6}" type="presOf" srcId="{26D35DB2-93F6-45BC-A7E3-1AC0B6018A77}" destId="{76E9C894-BDB0-4D55-B2D9-A45CD739F017}" srcOrd="1" destOrd="0" presId="urn:microsoft.com/office/officeart/2009/3/layout/PhasedProcess"/>
    <dgm:cxn modelId="{B7843AD9-B469-45C8-BC93-3A795D739820}" type="presOf" srcId="{B62E2515-5820-491B-AC74-B6233D80EBD3}" destId="{255ED27F-9E63-4F5A-A5E3-C9D39DF4F588}" srcOrd="0" destOrd="0" presId="urn:microsoft.com/office/officeart/2009/3/layout/PhasedProcess"/>
    <dgm:cxn modelId="{534ECCDC-356D-46A6-B01F-E34DADE115A8}" srcId="{CF7FFC45-094C-40B2-9C7B-C585BC6277FE}" destId="{B62E2515-5820-491B-AC74-B6233D80EBD3}" srcOrd="1" destOrd="0" parTransId="{76500693-8705-486F-8A4B-995B0F54622D}" sibTransId="{2E39A4E2-D497-4144-9CD5-6F4B4CAD4B19}"/>
    <dgm:cxn modelId="{98A831E5-08EE-453B-8C7D-7A8DD0BE50BD}" type="presOf" srcId="{7D2A8C86-9C21-47BA-8A40-462BF5356275}" destId="{3597DEDD-DCFB-4072-9773-D0A2FC0D383E}" srcOrd="0" destOrd="0" presId="urn:microsoft.com/office/officeart/2009/3/layout/PhasedProcess"/>
    <dgm:cxn modelId="{E5CBA0E7-0B0F-4028-A07B-3337D2FAA015}" type="presOf" srcId="{BD8D3184-33F2-42B6-AD3F-36164614D8C9}" destId="{3FC59A29-898F-4F4A-9A47-7DEA86F838A7}" srcOrd="0" destOrd="0" presId="urn:microsoft.com/office/officeart/2009/3/layout/PhasedProcess"/>
    <dgm:cxn modelId="{CA11AFF0-CD73-4D0F-A559-4F447AF6BEC4}" type="presOf" srcId="{4477A10C-4F1A-45DD-B902-A2E178437F86}" destId="{E9AD2D2E-8995-4B0B-A9D5-FBA2E5035175}" srcOrd="0" destOrd="0" presId="urn:microsoft.com/office/officeart/2009/3/layout/PhasedProcess"/>
    <dgm:cxn modelId="{C6C210F3-58C5-4E56-BF7B-A145F7532881}" srcId="{8257024F-94E9-4579-937C-97BA0D49DA4D}" destId="{CF7FFC45-094C-40B2-9C7B-C585BC6277FE}" srcOrd="0" destOrd="0" parTransId="{F9CAEF03-7869-445D-A3B9-4BCA8175CF6B}" sibTransId="{60B85518-0AA3-4C15-A94C-3AC186671820}"/>
    <dgm:cxn modelId="{CEC770B1-ECC1-47B9-BD7E-CFF9B54CDA1C}" type="presParOf" srcId="{C1CBC6CA-7662-43B8-B041-61E4D7CD19EC}" destId="{0BD74337-8850-4E33-A75D-05304D29DF76}" srcOrd="0" destOrd="0" presId="urn:microsoft.com/office/officeart/2009/3/layout/PhasedProcess"/>
    <dgm:cxn modelId="{CD41B3D1-B55E-4B27-A297-A6F54A5AB69D}" type="presParOf" srcId="{C1CBC6CA-7662-43B8-B041-61E4D7CD19EC}" destId="{22169938-733F-4312-B14A-68EF1728A85D}" srcOrd="1" destOrd="0" presId="urn:microsoft.com/office/officeart/2009/3/layout/PhasedProcess"/>
    <dgm:cxn modelId="{C826C27B-8D6C-46A6-88D3-FCCA939CBCAC}" type="presParOf" srcId="{C1CBC6CA-7662-43B8-B041-61E4D7CD19EC}" destId="{B97675D6-5D87-4C92-B94B-7D50020C4113}" srcOrd="2" destOrd="0" presId="urn:microsoft.com/office/officeart/2009/3/layout/PhasedProcess"/>
    <dgm:cxn modelId="{31BCCBAA-04E9-4BF8-B408-2581540436C1}" type="presParOf" srcId="{C1CBC6CA-7662-43B8-B041-61E4D7CD19EC}" destId="{26D8F594-EE40-4144-AEFF-848D67AFDE0C}" srcOrd="3" destOrd="0" presId="urn:microsoft.com/office/officeart/2009/3/layout/PhasedProcess"/>
    <dgm:cxn modelId="{E4141D63-74AF-4FBD-A84A-5DD9757859EF}" type="presParOf" srcId="{26D8F594-EE40-4144-AEFF-848D67AFDE0C}" destId="{E9AD2D2E-8995-4B0B-A9D5-FBA2E5035175}" srcOrd="0" destOrd="0" presId="urn:microsoft.com/office/officeart/2009/3/layout/PhasedProcess"/>
    <dgm:cxn modelId="{9C505F61-9CF3-4AC6-B4D7-190336465876}" type="presParOf" srcId="{26D8F594-EE40-4144-AEFF-848D67AFDE0C}" destId="{E4E019E1-4226-4C7E-82F0-BED918D12079}" srcOrd="1" destOrd="0" presId="urn:microsoft.com/office/officeart/2009/3/layout/PhasedProcess"/>
    <dgm:cxn modelId="{9207B3E1-C280-4227-BD64-94CC181EFB2C}" type="presParOf" srcId="{26D8F594-EE40-4144-AEFF-848D67AFDE0C}" destId="{24790E0C-6A83-4467-95E4-E9E5ADDD99C1}" srcOrd="2" destOrd="0" presId="urn:microsoft.com/office/officeart/2009/3/layout/PhasedProcess"/>
    <dgm:cxn modelId="{E58259EB-982A-4162-9164-E886775C358A}" type="presParOf" srcId="{26D8F594-EE40-4144-AEFF-848D67AFDE0C}" destId="{76E9C894-BDB0-4D55-B2D9-A45CD739F017}" srcOrd="3" destOrd="0" presId="urn:microsoft.com/office/officeart/2009/3/layout/PhasedProcess"/>
    <dgm:cxn modelId="{9B554BEB-1BEF-4D82-BDB9-632A9EC53F02}" type="presParOf" srcId="{C1CBC6CA-7662-43B8-B041-61E4D7CD19EC}" destId="{6BB09CBD-A286-4852-BBA1-90EAB0399C1F}" srcOrd="4" destOrd="0" presId="urn:microsoft.com/office/officeart/2009/3/layout/PhasedProcess"/>
    <dgm:cxn modelId="{03DA594B-8722-4BB4-B9A3-A89C847B73E4}" type="presParOf" srcId="{6BB09CBD-A286-4852-BBA1-90EAB0399C1F}" destId="{3FC59A29-898F-4F4A-9A47-7DEA86F838A7}" srcOrd="0" destOrd="0" presId="urn:microsoft.com/office/officeart/2009/3/layout/PhasedProcess"/>
    <dgm:cxn modelId="{CD59A0CB-B38F-4996-9AD6-E44381584FBF}" type="presParOf" srcId="{6BB09CBD-A286-4852-BBA1-90EAB0399C1F}" destId="{E9810049-25D8-4FC1-8020-1274FEFABA69}" srcOrd="1" destOrd="0" presId="urn:microsoft.com/office/officeart/2009/3/layout/PhasedProcess"/>
    <dgm:cxn modelId="{DE7E9984-8F63-42C1-AF87-A89BAFB25EA3}" type="presParOf" srcId="{6BB09CBD-A286-4852-BBA1-90EAB0399C1F}" destId="{D187E116-57A8-4D87-B5B8-6D43E1C0AF7C}" srcOrd="2" destOrd="0" presId="urn:microsoft.com/office/officeart/2009/3/layout/PhasedProcess"/>
    <dgm:cxn modelId="{0D69BBCE-C10E-43C7-B68E-9094894338F7}" type="presParOf" srcId="{6BB09CBD-A286-4852-BBA1-90EAB0399C1F}" destId="{255ED27F-9E63-4F5A-A5E3-C9D39DF4F588}" srcOrd="3" destOrd="0" presId="urn:microsoft.com/office/officeart/2009/3/layout/PhasedProcess"/>
    <dgm:cxn modelId="{0719B024-26F9-49C4-A2B9-7B0B9C0ABBB8}" type="presParOf" srcId="{6BB09CBD-A286-4852-BBA1-90EAB0399C1F}" destId="{3F828F9F-B16A-47B1-91C8-F648B4A4D87D}" srcOrd="4" destOrd="0" presId="urn:microsoft.com/office/officeart/2009/3/layout/PhasedProcess"/>
    <dgm:cxn modelId="{0BF675AF-EC87-4F61-9601-AE9B13119AE2}" type="presParOf" srcId="{6BB09CBD-A286-4852-BBA1-90EAB0399C1F}" destId="{3597DEDD-DCFB-4072-9773-D0A2FC0D383E}" srcOrd="5" destOrd="0" presId="urn:microsoft.com/office/officeart/2009/3/layout/PhasedProcess"/>
    <dgm:cxn modelId="{1EEB7D45-5665-4A62-8E3F-FC087AEA5FFF}" type="presParOf" srcId="{6BB09CBD-A286-4852-BBA1-90EAB0399C1F}" destId="{51B5354E-F99C-4F00-9450-2A8D237AF700}" srcOrd="6" destOrd="0" presId="urn:microsoft.com/office/officeart/2009/3/layout/PhasedProcess"/>
    <dgm:cxn modelId="{DDD65289-B140-41E3-96C6-8C7319396B8A}" type="presParOf" srcId="{6BB09CBD-A286-4852-BBA1-90EAB0399C1F}" destId="{4ECCE90A-68C9-4A90-A500-D21CAC71252C}" srcOrd="7" destOrd="0" presId="urn:microsoft.com/office/officeart/2009/3/layout/PhasedProcess"/>
    <dgm:cxn modelId="{50FE1999-91C6-401B-9525-3B384067EB81}" type="presParOf" srcId="{6BB09CBD-A286-4852-BBA1-90EAB0399C1F}" destId="{525E48F1-18E6-4974-919B-470DE9027BFE}" srcOrd="8" destOrd="0" presId="urn:microsoft.com/office/officeart/2009/3/layout/PhasedProcess"/>
    <dgm:cxn modelId="{84A0E50E-7622-4623-BBCD-925899B81320}" type="presParOf" srcId="{C1CBC6CA-7662-43B8-B041-61E4D7CD19EC}" destId="{B65811D6-0418-420C-9EB3-D8F04E03BC49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74337-8850-4E33-A75D-05304D29DF76}">
      <dsp:nvSpPr>
        <dsp:cNvPr id="0" name=""/>
        <dsp:cNvSpPr/>
      </dsp:nvSpPr>
      <dsp:spPr>
        <a:xfrm rot="5400000">
          <a:off x="-157" y="958390"/>
          <a:ext cx="4209648" cy="420933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169938-733F-4312-B14A-68EF1728A85D}">
      <dsp:nvSpPr>
        <dsp:cNvPr id="0" name=""/>
        <dsp:cNvSpPr/>
      </dsp:nvSpPr>
      <dsp:spPr>
        <a:xfrm rot="16200000">
          <a:off x="4332176" y="958390"/>
          <a:ext cx="4209648" cy="4209333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7675D6-5D87-4C92-B94B-7D50020C4113}">
      <dsp:nvSpPr>
        <dsp:cNvPr id="0" name=""/>
        <dsp:cNvSpPr/>
      </dsp:nvSpPr>
      <dsp:spPr>
        <a:xfrm>
          <a:off x="4875412" y="4595466"/>
          <a:ext cx="3196292" cy="84219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Cambria" panose="02040503050406030204" pitchFamily="18" charset="0"/>
              <a:ea typeface="ＭＳ Ｐゴシック"/>
            </a:rPr>
            <a:t>Молекулярно-биологические методы</a:t>
          </a:r>
          <a:endParaRPr lang="ru-RU" sz="2400" b="0" kern="1200" dirty="0">
            <a:latin typeface="Cambria" panose="02040503050406030204" pitchFamily="18" charset="0"/>
          </a:endParaRPr>
        </a:p>
      </dsp:txBody>
      <dsp:txXfrm>
        <a:off x="4875412" y="4595466"/>
        <a:ext cx="3196292" cy="842199"/>
      </dsp:txXfrm>
    </dsp:sp>
    <dsp:sp modelId="{E9AD2D2E-8995-4B0B-A9D5-FBA2E5035175}">
      <dsp:nvSpPr>
        <dsp:cNvPr id="0" name=""/>
        <dsp:cNvSpPr/>
      </dsp:nvSpPr>
      <dsp:spPr>
        <a:xfrm>
          <a:off x="5003924" y="2153583"/>
          <a:ext cx="1606598" cy="160659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>
              <a:latin typeface="Cambria" panose="02040503050406030204" pitchFamily="18" charset="0"/>
              <a:ea typeface="Cambria" panose="02040503050406030204" pitchFamily="18" charset="0"/>
            </a:rPr>
            <a:t>РНК ВГС</a:t>
          </a:r>
          <a:endParaRPr lang="ru-RU" sz="1800" b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228269" y="2343036"/>
        <a:ext cx="926326" cy="1227693"/>
      </dsp:txXfrm>
    </dsp:sp>
    <dsp:sp modelId="{24790E0C-6A83-4467-95E4-E9E5ADDD99C1}">
      <dsp:nvSpPr>
        <dsp:cNvPr id="0" name=""/>
        <dsp:cNvSpPr/>
      </dsp:nvSpPr>
      <dsp:spPr>
        <a:xfrm>
          <a:off x="6161833" y="2153583"/>
          <a:ext cx="1606598" cy="160659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>
              <a:latin typeface="Cambria" panose="02040503050406030204" pitchFamily="18" charset="0"/>
              <a:ea typeface="Cambria" panose="02040503050406030204" pitchFamily="18" charset="0"/>
            </a:rPr>
            <a:t>ДНК ВГВ</a:t>
          </a:r>
          <a:endParaRPr lang="ru-RU" sz="1800" b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617759" y="2343036"/>
        <a:ext cx="926326" cy="1227693"/>
      </dsp:txXfrm>
    </dsp:sp>
    <dsp:sp modelId="{3FC59A29-898F-4F4A-9A47-7DEA86F838A7}">
      <dsp:nvSpPr>
        <dsp:cNvPr id="0" name=""/>
        <dsp:cNvSpPr/>
      </dsp:nvSpPr>
      <dsp:spPr>
        <a:xfrm>
          <a:off x="1094516" y="1479659"/>
          <a:ext cx="1240287" cy="124029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Cambria" panose="02040503050406030204" pitchFamily="18" charset="0"/>
              <a:ea typeface="Cambria" panose="02040503050406030204" pitchFamily="18" charset="0"/>
            </a:rPr>
            <a:t>анти-</a:t>
          </a:r>
          <a:r>
            <a:rPr lang="en-US" sz="1800" b="0" kern="1200" dirty="0">
              <a:latin typeface="Cambria" panose="02040503050406030204" pitchFamily="18" charset="0"/>
              <a:ea typeface="Cambria" panose="02040503050406030204" pitchFamily="18" charset="0"/>
            </a:rPr>
            <a:t>HIV</a:t>
          </a:r>
          <a:endParaRPr lang="ru-RU" sz="1800" b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276152" y="1661296"/>
        <a:ext cx="877015" cy="877019"/>
      </dsp:txXfrm>
    </dsp:sp>
    <dsp:sp modelId="{E9810049-25D8-4FC1-8020-1274FEFABA69}">
      <dsp:nvSpPr>
        <dsp:cNvPr id="0" name=""/>
        <dsp:cNvSpPr/>
      </dsp:nvSpPr>
      <dsp:spPr>
        <a:xfrm>
          <a:off x="1245034" y="2887932"/>
          <a:ext cx="354367" cy="35441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87E116-57A8-4D87-B5B8-6D43E1C0AF7C}">
      <dsp:nvSpPr>
        <dsp:cNvPr id="0" name=""/>
        <dsp:cNvSpPr/>
      </dsp:nvSpPr>
      <dsp:spPr>
        <a:xfrm>
          <a:off x="2399100" y="1518447"/>
          <a:ext cx="354367" cy="35441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5ED27F-9E63-4F5A-A5E3-C9D39DF4F588}">
      <dsp:nvSpPr>
        <dsp:cNvPr id="0" name=""/>
        <dsp:cNvSpPr/>
      </dsp:nvSpPr>
      <dsp:spPr>
        <a:xfrm>
          <a:off x="2399396" y="1887564"/>
          <a:ext cx="1240287" cy="124029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Cambria" panose="02040503050406030204" pitchFamily="18" charset="0"/>
              <a:ea typeface="Cambria" panose="02040503050406030204" pitchFamily="18" charset="0"/>
            </a:rPr>
            <a:t>анти-</a:t>
          </a:r>
          <a:r>
            <a:rPr lang="en-US" sz="1800" b="0" kern="1200" dirty="0">
              <a:latin typeface="Cambria" panose="02040503050406030204" pitchFamily="18" charset="0"/>
              <a:ea typeface="Cambria" panose="02040503050406030204" pitchFamily="18" charset="0"/>
            </a:rPr>
            <a:t>HCV IgG</a:t>
          </a:r>
          <a:endParaRPr lang="ru-RU" sz="1800" b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581032" y="2069201"/>
        <a:ext cx="877015" cy="877019"/>
      </dsp:txXfrm>
    </dsp:sp>
    <dsp:sp modelId="{3F828F9F-B16A-47B1-91C8-F648B4A4D87D}">
      <dsp:nvSpPr>
        <dsp:cNvPr id="0" name=""/>
        <dsp:cNvSpPr/>
      </dsp:nvSpPr>
      <dsp:spPr>
        <a:xfrm>
          <a:off x="3412426" y="3146626"/>
          <a:ext cx="354367" cy="35441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97DEDD-DCFB-4072-9773-D0A2FC0D383E}">
      <dsp:nvSpPr>
        <dsp:cNvPr id="0" name=""/>
        <dsp:cNvSpPr/>
      </dsp:nvSpPr>
      <dsp:spPr>
        <a:xfrm>
          <a:off x="803852" y="3367470"/>
          <a:ext cx="1240287" cy="124029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HBsAg</a:t>
          </a:r>
          <a:endParaRPr lang="ru-RU" sz="1800" b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85488" y="3549107"/>
        <a:ext cx="877015" cy="877019"/>
      </dsp:txXfrm>
    </dsp:sp>
    <dsp:sp modelId="{51B5354E-F99C-4F00-9450-2A8D237AF700}">
      <dsp:nvSpPr>
        <dsp:cNvPr id="0" name=""/>
        <dsp:cNvSpPr/>
      </dsp:nvSpPr>
      <dsp:spPr>
        <a:xfrm>
          <a:off x="2174212" y="3268622"/>
          <a:ext cx="1240287" cy="124029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анти-</a:t>
          </a:r>
          <a:r>
            <a:rPr lang="ru-RU" sz="1800" kern="1200" dirty="0" err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HBs</a:t>
          </a:r>
          <a:endParaRPr lang="ru-RU" sz="1800" b="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355848" y="3450259"/>
        <a:ext cx="877015" cy="877019"/>
      </dsp:txXfrm>
    </dsp:sp>
    <dsp:sp modelId="{4ECCE90A-68C9-4A90-A500-D21CAC71252C}">
      <dsp:nvSpPr>
        <dsp:cNvPr id="0" name=""/>
        <dsp:cNvSpPr/>
      </dsp:nvSpPr>
      <dsp:spPr>
        <a:xfrm>
          <a:off x="1758512" y="2803473"/>
          <a:ext cx="609180" cy="60904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5E48F1-18E6-4974-919B-470DE9027BFE}">
      <dsp:nvSpPr>
        <dsp:cNvPr id="0" name=""/>
        <dsp:cNvSpPr/>
      </dsp:nvSpPr>
      <dsp:spPr>
        <a:xfrm>
          <a:off x="847111" y="3115032"/>
          <a:ext cx="266368" cy="26620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5811D6-0418-420C-9EB3-D8F04E03BC49}">
      <dsp:nvSpPr>
        <dsp:cNvPr id="0" name=""/>
        <dsp:cNvSpPr/>
      </dsp:nvSpPr>
      <dsp:spPr>
        <a:xfrm>
          <a:off x="790958" y="4614963"/>
          <a:ext cx="3196292" cy="84219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Cambria" panose="02040503050406030204" pitchFamily="18" charset="0"/>
              <a:ea typeface="ＭＳ Ｐゴシック"/>
            </a:rPr>
            <a:t>Иммунологические</a:t>
          </a:r>
          <a:r>
            <a:rPr lang="ru-RU" sz="3200" b="0" kern="1200" dirty="0">
              <a:latin typeface="Cambria" panose="02040503050406030204" pitchFamily="18" charset="0"/>
              <a:ea typeface="ＭＳ Ｐゴシック"/>
            </a:rPr>
            <a:t> </a:t>
          </a:r>
          <a:r>
            <a:rPr lang="ru-RU" sz="2400" b="0" kern="1200" dirty="0">
              <a:latin typeface="Cambria" panose="02040503050406030204" pitchFamily="18" charset="0"/>
              <a:ea typeface="ＭＳ Ｐゴシック"/>
            </a:rPr>
            <a:t>методы</a:t>
          </a:r>
          <a:endParaRPr lang="ru-RU" sz="3200" b="0" kern="1200" dirty="0">
            <a:latin typeface="Cambria" panose="02040503050406030204" pitchFamily="18" charset="0"/>
          </a:endParaRPr>
        </a:p>
      </dsp:txBody>
      <dsp:txXfrm>
        <a:off x="790958" y="4614963"/>
        <a:ext cx="3196292" cy="842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0.30186</cdr:x>
      <cdr:y>0.2736</cdr:y>
    </cdr:from>
    <cdr:to>
      <cdr:x>0.39655</cdr:x>
      <cdr:y>0.34535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id="{4381E222-F484-4FF1-941E-6527A2911088}"/>
            </a:ext>
          </a:extLst>
        </cdr:cNvPr>
        <cdr:cNvSpPr/>
      </cdr:nvSpPr>
      <cdr:spPr>
        <a:xfrm xmlns:a="http://schemas.openxmlformats.org/drawingml/2006/main">
          <a:off x="2761649" y="1174522"/>
          <a:ext cx="866274" cy="3080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0.48387</cdr:x>
      <cdr:y>0.36328</cdr:y>
    </cdr:from>
    <cdr:to>
      <cdr:x>0.57856</cdr:x>
      <cdr:y>0.43503</cdr:y>
    </cdr:to>
    <cdr:sp macro="" textlink="">
      <cdr:nvSpPr>
        <cdr:cNvPr id="3" name="Овал 2">
          <a:extLst xmlns:a="http://schemas.openxmlformats.org/drawingml/2006/main">
            <a:ext uri="{FF2B5EF4-FFF2-40B4-BE49-F238E27FC236}">
              <a16:creationId xmlns:a16="http://schemas.microsoft.com/office/drawing/2014/main" id="{0AC54348-A372-4336-8C08-2F6E87F123C9}"/>
            </a:ext>
          </a:extLst>
        </cdr:cNvPr>
        <cdr:cNvSpPr/>
      </cdr:nvSpPr>
      <cdr:spPr>
        <a:xfrm xmlns:a="http://schemas.openxmlformats.org/drawingml/2006/main">
          <a:off x="4426819" y="1559532"/>
          <a:ext cx="866274" cy="3080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0.84473</cdr:x>
      <cdr:y>0</cdr:y>
    </cdr:from>
    <cdr:to>
      <cdr:x>0.93942</cdr:x>
      <cdr:y>0.07175</cdr:y>
    </cdr:to>
    <cdr:sp macro="" textlink="">
      <cdr:nvSpPr>
        <cdr:cNvPr id="4" name="Овал 3">
          <a:extLst xmlns:a="http://schemas.openxmlformats.org/drawingml/2006/main">
            <a:ext uri="{FF2B5EF4-FFF2-40B4-BE49-F238E27FC236}">
              <a16:creationId xmlns:a16="http://schemas.microsoft.com/office/drawing/2014/main" id="{16F2E0BE-D0D1-4AFA-9F1F-99DF74FE3DC4}"/>
            </a:ext>
          </a:extLst>
        </cdr:cNvPr>
        <cdr:cNvSpPr/>
      </cdr:nvSpPr>
      <cdr:spPr>
        <a:xfrm xmlns:a="http://schemas.openxmlformats.org/drawingml/2006/main">
          <a:off x="7728284" y="0"/>
          <a:ext cx="866274" cy="3080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6C6CF-D480-4BC6-8825-D0180585C626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28B29-7E65-4660-8F8B-63CA8DDDF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8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многоуважаемые коллеги!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ближайшие 15 минут мы с Вами поговорим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распространенности маркеров ВИЧ-инфекции, гепатитов В и С  в группе иммигрантов</a:t>
            </a:r>
            <a:r>
              <a:rPr lang="ru-R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baseline="0" dirty="0"/>
              <a:t>, проходящих медицинское освидетельствование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получения разрешений на работу в </a:t>
            </a:r>
            <a:r>
              <a:rPr lang="ru-RU" dirty="0">
                <a:latin typeface="Sylfaen" panose="010A0502050306030303" pitchFamily="18" charset="0"/>
              </a:rPr>
              <a:t>Северо-Западном федеральном</a:t>
            </a:r>
            <a:r>
              <a:rPr lang="ru-RU" baseline="0" dirty="0">
                <a:latin typeface="Sylfaen" panose="010A0502050306030303" pitchFamily="18" charset="0"/>
              </a:rPr>
              <a:t> округе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88768-B377-4004-9F55-0F53EAEB46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высокими темпами глобализации и трудовой миграции, одним из ведущих факторов изменения характера циркуляции ВИЧ и вирусов гепатита В и С, являются миграционные процессы.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настоящее время это приводит к изменению структуры и динамики заболеваемости, распространению нетипичных генотипов вирусов, в связи с чем изучение данной целевой группы представляет особый интерес.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Миграционный коридор, сложившийся между странами Центральной Азии и Российской Федерацией, является одним из самых крупных и устойчивых в Евразии и мире. Основным миграционным потоком в этом «коридоре» является трудовая миграция.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распространенности инфекционных заболеваний в странах, обеспечивающих основной поток трудовых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мигрантов, как правило, превышает средний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уровень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распространенности среди населения России, то есть иностранные граждане, прибывшие в РФ с целью заработков, представляют потенциальную угрозу распространения вышеуказанных заболеваний.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частота встречаемости маркеров в когорте трудовых мигрантов, прибывающих в РФ, как правило, превышает также и средний уровень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превалентности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регионах постоянного проживания, что может быть связано с миграцией социально-неблагополучных слоев населения, т.е. зачастую связано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перемещением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низкоквалифициорванных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лиц, иногда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мрагинальных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элементов не сумевших занять трудовую нишу по месту проживания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Однако, следует отметить, что, в отличие от диагностированной ВИЧ-инфекции, выявление случая парентерального гепатита В и/или С не является основанием для депортации иностранного гражданина.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/>
          </a:p>
          <a:p>
            <a:endParaRPr lang="ru-RU" altLang="ru-RU" dirty="0"/>
          </a:p>
          <a:p>
            <a:r>
              <a:rPr lang="ru-RU" altLang="ru-RU" dirty="0"/>
              <a:t>А также региональная приуроченность отдельных генотипов</a:t>
            </a:r>
            <a:r>
              <a:rPr lang="ru-RU" dirty="0"/>
              <a:t>, что в совокупности с высокими темпами глобализации и трудовой миграции способствует его распространению, осложняя контроль эпидемической обстановки.</a:t>
            </a:r>
          </a:p>
          <a:p>
            <a:endParaRPr lang="ru-RU" altLang="ru-RU" dirty="0"/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нашим оценкам, в ней участвует от 2,7 до 4,2 миллионов человек, или от 10% до 16% экономически активного населения Центральной Азии.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абсолютном выражении максимальный уровень оплаты труда в России и Казахстане – 689 и 526 долларов, соответственно. Минимальным уровнем зарплаты характеризировался рынок труда Таджикистана – всего 81 доллар. Незначительной зарплата была в Киргизии – 155 долларов.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Дифференциация показателей безработицы также во многом объясняет тенденции трудовой миграции в регионе. Многие люди в сельской местности не регистрируются в службах занятости по причине значительной территориальной удаленности и отсутствия транспортного сообщения между населенными пунктами и центрами занятости. Отсутствие работы в месте постоянного проживания подталкивает искать ее сначала в соседних регионах, а потом и за границей. Страны Центральной Азии являются крупными донорами трудовых мигрантов в Евразийском регионе. </a:t>
            </a:r>
            <a:endParaRPr lang="ru-RU" altLang="ru-RU" dirty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F0D47-110D-4CC8-9438-C16E8309A5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54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данном</a:t>
            </a:r>
            <a:r>
              <a:rPr lang="ru-RU" baseline="0" dirty="0"/>
              <a:t> слайде представлены сведения о публикационной активности на тему здоровья мигрантов в странах мира, из которых становится понятно, что трудовые мигранты в нашей стране являются малоизученной группой, а с учетом числа нелегальных мигрантов, еще и </a:t>
            </a:r>
            <a:r>
              <a:rPr lang="ru-RU" baseline="0" dirty="0" err="1"/>
              <a:t>малоучтенной</a:t>
            </a:r>
            <a:r>
              <a:rPr lang="ru-RU" baseline="0" dirty="0"/>
              <a:t> и мало поддающейся </a:t>
            </a:r>
            <a:r>
              <a:rPr lang="ru-RU" baseline="0" dirty="0" err="1"/>
              <a:t>эпидконтролю</a:t>
            </a:r>
            <a:r>
              <a:rPr lang="ru-RU" baseline="0" dirty="0"/>
              <a:t>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связи с вышесказанным целью настоящего исследования стала оценка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распространенности серологических и молекулярно-биологических маркеров ВИЧ-инфекции и гепатита С в группе трудовых мигрантов, СЗФО. Также нами были получены данные о распространенности маркеров гепатита В, которые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обсудим в конце.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9F3C9-F563-42A3-AC13-2BDCC2F192E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05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исследование были включены образцы сывороток</a:t>
            </a:r>
            <a:r>
              <a:rPr lang="ru-RU" baseline="0" dirty="0"/>
              <a:t> от 493 иностранных граждан из 44 стран, которые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проходили медицинское освидетельствование для получения разрешений на работу в Управлении по вопросам миграции в СЗФО.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Образцы были исследованы</a:t>
            </a:r>
            <a:r>
              <a:rPr lang="ru-RU" dirty="0"/>
              <a:t> на присутствие основных серологических, а затем молекулярных  маркеров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ВИЧ-инфекции и гепатита С.</a:t>
            </a:r>
            <a:r>
              <a:rPr lang="ru-RU" dirty="0"/>
              <a:t> Соответственно в случае с гепатитом С это позволяет предположительно дифференцировать случаи</a:t>
            </a:r>
            <a:r>
              <a:rPr lang="ru-RU" baseline="0" dirty="0"/>
              <a:t> активной и перенесенной инфекции.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467FF-122F-43A3-B41A-C8184234E2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62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Благодарю за внимание!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8190E4-1FB6-4A2D-992F-E347AB9C6E0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54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B9D19-7727-4B19-87B3-CCB270434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A2FBCE-421D-4EE0-B4C5-736D77EDB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6556E-D793-4F10-8EBD-A403443C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2BD-C94B-4DF7-B58D-7E15F7AA00D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1FD10E-C2D1-40A0-85BB-900E3E13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A571E-6F2A-4FE7-8849-8D25299D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100E-0898-400E-87F4-21DD6FB10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1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C8B95-882C-4B9E-91C9-378CEDFD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435BDF-C694-4DB2-840F-826B0E6DF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3CAA8F-6C0F-4EB3-8837-263908C1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2BD-C94B-4DF7-B58D-7E15F7AA00D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B56BAF-023D-4047-8BF9-567B5B6D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CDABEA-8EEF-4221-8B7C-803F0756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100E-0898-400E-87F4-21DD6FB10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8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2B084C-8F2D-4656-B7B3-B46C085BF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918983-31A5-4C7D-9DFE-629FB01CA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2F52A-6E85-4830-B83A-ED09AE29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2BD-C94B-4DF7-B58D-7E15F7AA00D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2762E9-5CFB-4CD4-BC15-7973D2A0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7BF76B-F42E-45A5-B85F-FA60DF45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100E-0898-400E-87F4-21DD6FB10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1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F1539-45DA-47BD-A53A-22F1A2F7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1F7031-7616-48D4-BC80-789ED470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0CE62-FF04-4E41-B1C4-E05D7463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2BD-C94B-4DF7-B58D-7E15F7AA00D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B1BB3C-B8E5-4286-A11B-3C35BB4E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DFF218-7E17-45A9-A87E-624505E0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100E-0898-400E-87F4-21DD6FB10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2578C-FA67-4937-B4F2-8E7DEC15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FC1DCA-BC42-48BB-B018-A846A9E89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98AC23-278F-4CF1-B5D7-E0671099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2BD-C94B-4DF7-B58D-7E15F7AA00D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D2C37-D3B6-49F7-9AC5-147D6DE4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DE4BDF-E510-410B-951C-1593DEE7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100E-0898-400E-87F4-21DD6FB10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9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E03A4-5E75-453D-8A1A-81C12741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EEDEB-AFA4-4110-8923-32B649657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247F20-3EA6-4D59-9AF8-3D20A8DBC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4B1C02-58C3-4C9C-8683-079BEEAC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2BD-C94B-4DF7-B58D-7E15F7AA00D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C08B63-B0AB-4066-BFF6-F7730BFE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53A273-B338-4A30-92D2-E61E23A2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100E-0898-400E-87F4-21DD6FB10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5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1DE5D-9D97-4615-B342-37A0D233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7F0EB3-0DB1-42DF-ABC2-FD4A90B53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CF435D-CAA6-496B-959F-0D6CEC587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6E304D-D814-4BB1-9A29-A8AC4AC5F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17B191-AC7A-4402-AF12-095622857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BCA457-AB42-4D94-9311-7C131611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2BD-C94B-4DF7-B58D-7E15F7AA00D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037999-9A04-4091-AF5C-966661C7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FD222F-9859-4E93-95F7-CACCF16E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100E-0898-400E-87F4-21DD6FB10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0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3941F-84BD-4D3D-9429-F2F7DEB6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56E8EF-7D4F-4904-9E73-25D892EB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2BD-C94B-4DF7-B58D-7E15F7AA00D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5DA553-C795-4FAC-A218-35570DDC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F9240C-EF26-432D-8951-89183BCD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100E-0898-400E-87F4-21DD6FB10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7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EEF410-25E7-4372-81A6-2E9E05835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2BD-C94B-4DF7-B58D-7E15F7AA00D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94F089-9EEF-4C65-82B5-33159C8D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ED9FF8-67DA-4C13-A45F-1099B5D7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100E-0898-400E-87F4-21DD6FB10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2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D7A99-B8A8-4AAD-A121-E2CAC6FED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8ACAC-6642-47C4-A73B-87DB22C2A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0DE1B8-F314-4B56-B408-FA753BB7D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46E57-210E-42F4-92C7-8F5E8E3FE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2BD-C94B-4DF7-B58D-7E15F7AA00D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C1A36C-DAAB-4839-B6AE-3935F2EE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21EE72-1762-4E86-899C-9BEDFD5A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100E-0898-400E-87F4-21DD6FB10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1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F2115-41E3-4875-A470-A0E76B3B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698E03-DB4D-41FF-94A7-09A6D20E7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5E93D8-8A41-44D0-86D6-3F3DE169A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E65B0-BED0-48BA-861D-A6B1CF37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2BD-C94B-4DF7-B58D-7E15F7AA00D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83F4FC-888C-4254-99E9-4AB2D0FC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F0FB78-F5BE-44C0-933B-C5B1FDA2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100E-0898-400E-87F4-21DD6FB10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4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43320-6D3E-4275-A2B8-F070B11D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C488A4-107B-4778-9D25-724FE987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323424-C28D-4E0A-BA8E-66ED2A01A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E2BD-C94B-4DF7-B58D-7E15F7AA00D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CED0EC-2542-4C2A-A000-4BA284BB8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C8467-4E16-4B6F-9CB9-4E5C9A4A0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F100E-0898-400E-87F4-21DD6FB10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7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838" y="1057968"/>
            <a:ext cx="9914561" cy="2447458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Cambria" panose="02040503050406030204" pitchFamily="18" charset="0"/>
                <a:ea typeface="Microsoft JhengHei" panose="020B0604030504040204" pitchFamily="34" charset="-120"/>
              </a:rPr>
              <a:t>Анализ распространенности серологических и молекулярных маркеров ВИЧ-инфекции и гепатитов В и С среди трудовых мигрантов мужского пола, СЗФО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7523" y="4053520"/>
            <a:ext cx="8825658" cy="174651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b="1" cap="none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Серикова Е.</a:t>
            </a:r>
            <a:r>
              <a:rPr lang="ru-RU" b="1" cap="none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</a:t>
            </a:r>
            <a:endParaRPr lang="ru-RU" b="1" cap="none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ФБУН «Санкт-Петербургский НИИ эпидемиологии и микробиологии имени Пастера»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Санкт-Петербург, 202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393" y="231289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2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87F33EB-10C1-44C8-BEF1-6656A8F121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417824"/>
              </p:ext>
            </p:extLst>
          </p:nvPr>
        </p:nvGraphicFramePr>
        <p:xfrm>
          <a:off x="1521593" y="1799685"/>
          <a:ext cx="9148812" cy="429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4" descr="Пастер">
            <a:extLst>
              <a:ext uri="{FF2B5EF4-FFF2-40B4-BE49-F238E27FC236}">
                <a16:creationId xmlns:a16="http://schemas.microsoft.com/office/drawing/2014/main" id="{02E5D7E4-AD70-4138-94B9-62C50E24E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4" y="123342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E31BD-ED44-478A-A662-30963EB3877D}"/>
              </a:ext>
            </a:extLst>
          </p:cNvPr>
          <p:cNvSpPr txBox="1"/>
          <p:nvPr/>
        </p:nvSpPr>
        <p:spPr>
          <a:xfrm>
            <a:off x="1153427" y="123342"/>
            <a:ext cx="98851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Распространенность маркеров ВГС внутри подгрупп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C2603A8-B633-4AB1-9901-DCEF4F1D8234}"/>
              </a:ext>
            </a:extLst>
          </p:cNvPr>
          <p:cNvCxnSpPr/>
          <p:nvPr/>
        </p:nvCxnSpPr>
        <p:spPr>
          <a:xfrm>
            <a:off x="4196614" y="5996299"/>
            <a:ext cx="11357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8B9C91B-3B6E-47D3-A2BC-6A80F345B252}"/>
              </a:ext>
            </a:extLst>
          </p:cNvPr>
          <p:cNvCxnSpPr>
            <a:cxnSpLocks/>
          </p:cNvCxnSpPr>
          <p:nvPr/>
        </p:nvCxnSpPr>
        <p:spPr>
          <a:xfrm>
            <a:off x="5650029" y="5996299"/>
            <a:ext cx="15111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3F3C444-8DB2-482B-BA21-CE45203E58DF}"/>
              </a:ext>
            </a:extLst>
          </p:cNvPr>
          <p:cNvCxnSpPr/>
          <p:nvPr/>
        </p:nvCxnSpPr>
        <p:spPr>
          <a:xfrm>
            <a:off x="9163250" y="5996299"/>
            <a:ext cx="11357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8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01CE6-0925-4D86-B4D5-9588C198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Распространенность серологических маркеров ВГС </a:t>
            </a:r>
          </a:p>
        </p:txBody>
      </p:sp>
      <p:pic>
        <p:nvPicPr>
          <p:cNvPr id="3" name="Рисунок 4" descr="Пастер">
            <a:extLst>
              <a:ext uri="{FF2B5EF4-FFF2-40B4-BE49-F238E27FC236}">
                <a16:creationId xmlns:a16="http://schemas.microsoft.com/office/drawing/2014/main" id="{C164426C-B7BB-4C3D-8D4E-942DB224F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-27432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456D527-3B68-423F-9FA8-64D79DDC3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824496"/>
              </p:ext>
            </p:extLst>
          </p:nvPr>
        </p:nvGraphicFramePr>
        <p:xfrm>
          <a:off x="-907094" y="1027906"/>
          <a:ext cx="6819922" cy="436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57CF98A-4CC9-4E84-86D4-FEA4CCAD70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332965"/>
              </p:ext>
            </p:extLst>
          </p:nvPr>
        </p:nvGraphicFramePr>
        <p:xfrm>
          <a:off x="5516078" y="1909991"/>
          <a:ext cx="6675922" cy="470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15D4485-80E5-4D33-B1CF-74EC75146E78}"/>
              </a:ext>
            </a:extLst>
          </p:cNvPr>
          <p:cNvSpPr/>
          <p:nvPr/>
        </p:nvSpPr>
        <p:spPr>
          <a:xfrm>
            <a:off x="5678905" y="3031958"/>
            <a:ext cx="600269" cy="122240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2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42C17-0466-4430-9E56-E4158874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712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Распространенность маркеров ВГВ</a:t>
            </a:r>
          </a:p>
        </p:txBody>
      </p:sp>
      <p:pic>
        <p:nvPicPr>
          <p:cNvPr id="3" name="Рисунок 4" descr="Пастер">
            <a:extLst>
              <a:ext uri="{FF2B5EF4-FFF2-40B4-BE49-F238E27FC236}">
                <a16:creationId xmlns:a16="http://schemas.microsoft.com/office/drawing/2014/main" id="{D3759685-6674-40F8-B2C6-65AE4D87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-27432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89A36AE-7584-4721-885B-6F585B563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009927"/>
              </p:ext>
            </p:extLst>
          </p:nvPr>
        </p:nvGraphicFramePr>
        <p:xfrm>
          <a:off x="1912227" y="1690688"/>
          <a:ext cx="8367545" cy="46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6CF6E7AA-D75F-44B2-9DD5-B4A4C7C8E79D}"/>
              </a:ext>
            </a:extLst>
          </p:cNvPr>
          <p:cNvSpPr/>
          <p:nvPr/>
        </p:nvSpPr>
        <p:spPr>
          <a:xfrm>
            <a:off x="2146434" y="4543124"/>
            <a:ext cx="4052235" cy="128016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9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65074-3BA3-4B93-BB0F-7A770F64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0" dirty="0"/>
              <a:t>Распространенность </a:t>
            </a:r>
            <a:r>
              <a:rPr lang="en-US" sz="4400" b="0" dirty="0"/>
              <a:t>HBsAg </a:t>
            </a:r>
            <a:r>
              <a:rPr lang="ru-RU" sz="4400" b="0" dirty="0"/>
              <a:t>в подгруппах</a:t>
            </a:r>
            <a:endParaRPr lang="ru-RU" dirty="0"/>
          </a:p>
        </p:txBody>
      </p:sp>
      <p:pic>
        <p:nvPicPr>
          <p:cNvPr id="3" name="Рисунок 4" descr="Пастер">
            <a:extLst>
              <a:ext uri="{FF2B5EF4-FFF2-40B4-BE49-F238E27FC236}">
                <a16:creationId xmlns:a16="http://schemas.microsoft.com/office/drawing/2014/main" id="{0A613936-A09C-4691-90DD-4FC6D6EEE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-27432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ADEB7DA-3C31-4EC4-8A41-52DD9FADEE19}"/>
              </a:ext>
            </a:extLst>
          </p:cNvPr>
          <p:cNvGrpSpPr/>
          <p:nvPr/>
        </p:nvGrpSpPr>
        <p:grpSpPr>
          <a:xfrm>
            <a:off x="1694046" y="1177114"/>
            <a:ext cx="9047748" cy="5680887"/>
            <a:chOff x="5931924" y="3200414"/>
            <a:chExt cx="5763914" cy="3709649"/>
          </a:xfrm>
        </p:grpSpPr>
        <p:graphicFrame>
          <p:nvGraphicFramePr>
            <p:cNvPr id="5" name="Диаграмма 4">
              <a:extLst>
                <a:ext uri="{FF2B5EF4-FFF2-40B4-BE49-F238E27FC236}">
                  <a16:creationId xmlns:a16="http://schemas.microsoft.com/office/drawing/2014/main" id="{3691163B-46C5-4EFD-BD0D-2B2248EEB99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8146786"/>
                </p:ext>
              </p:extLst>
            </p:nvPr>
          </p:nvGraphicFramePr>
          <p:xfrm>
            <a:off x="5931924" y="3200414"/>
            <a:ext cx="5763914" cy="28520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Правая фигурная скобка 5">
              <a:extLst>
                <a:ext uri="{FF2B5EF4-FFF2-40B4-BE49-F238E27FC236}">
                  <a16:creationId xmlns:a16="http://schemas.microsoft.com/office/drawing/2014/main" id="{1E093F6F-7B3E-42F3-9272-B87E0CFA67F8}"/>
                </a:ext>
              </a:extLst>
            </p:cNvPr>
            <p:cNvSpPr/>
            <p:nvPr/>
          </p:nvSpPr>
          <p:spPr>
            <a:xfrm rot="5400000">
              <a:off x="8512602" y="4241281"/>
              <a:ext cx="346510" cy="380024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E4D3D7-84BB-4F00-81B1-60B3FFADF851}"/>
                </a:ext>
              </a:extLst>
            </p:cNvPr>
            <p:cNvSpPr txBox="1"/>
            <p:nvPr/>
          </p:nvSpPr>
          <p:spPr>
            <a:xfrm>
              <a:off x="7291603" y="6261850"/>
              <a:ext cx="3137835" cy="648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62,5% положительных образцов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5350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A9E30-1534-42CB-A5A2-DEA488AB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defRPr sz="2000" b="0" i="0" u="none" strike="noStrike" kern="1200" cap="all" spc="5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Распространенность молекулярных </a:t>
            </a:r>
            <a:b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маркеров ВГВ</a:t>
            </a:r>
            <a:br>
              <a:rPr lang="ru-RU" sz="36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(коммерческий набор)</a:t>
            </a:r>
            <a:br>
              <a:rPr lang="ru-RU" sz="44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4" descr="Пастер">
            <a:extLst>
              <a:ext uri="{FF2B5EF4-FFF2-40B4-BE49-F238E27FC236}">
                <a16:creationId xmlns:a16="http://schemas.microsoft.com/office/drawing/2014/main" id="{9AE07B2D-FA04-49C5-80B1-57DA109C5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4" y="123342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4F53B14-C235-49F4-9505-1B1C452B5B95}"/>
              </a:ext>
            </a:extLst>
          </p:cNvPr>
          <p:cNvGrpSpPr/>
          <p:nvPr/>
        </p:nvGrpSpPr>
        <p:grpSpPr>
          <a:xfrm>
            <a:off x="1805597" y="2091088"/>
            <a:ext cx="8252803" cy="4084153"/>
            <a:chOff x="6360695" y="377790"/>
            <a:chExt cx="5181046" cy="2743200"/>
          </a:xfrm>
        </p:grpSpPr>
        <p:graphicFrame>
          <p:nvGraphicFramePr>
            <p:cNvPr id="5" name="Диаграмма 4">
              <a:extLst>
                <a:ext uri="{FF2B5EF4-FFF2-40B4-BE49-F238E27FC236}">
                  <a16:creationId xmlns:a16="http://schemas.microsoft.com/office/drawing/2014/main" id="{3925191D-5889-4103-8029-A0EEBFC157F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41132559"/>
                </p:ext>
              </p:extLst>
            </p:nvPr>
          </p:nvGraphicFramePr>
          <p:xfrm>
            <a:off x="6360695" y="377790"/>
            <a:ext cx="5078791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Правая фигурная скобка 5">
              <a:extLst>
                <a:ext uri="{FF2B5EF4-FFF2-40B4-BE49-F238E27FC236}">
                  <a16:creationId xmlns:a16="http://schemas.microsoft.com/office/drawing/2014/main" id="{854B8B94-A83D-4AB1-8ED0-31FCD619B620}"/>
                </a:ext>
              </a:extLst>
            </p:cNvPr>
            <p:cNvSpPr/>
            <p:nvPr/>
          </p:nvSpPr>
          <p:spPr>
            <a:xfrm rot="16948452">
              <a:off x="10223275" y="628630"/>
              <a:ext cx="136575" cy="2320055"/>
            </a:xfrm>
            <a:prstGeom prst="rightBrace">
              <a:avLst>
                <a:gd name="adj1" fmla="val 8333"/>
                <a:gd name="adj2" fmla="val 51061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B59DBE-5C4F-49AF-B2FA-CFED7D1D5E1D}"/>
                </a:ext>
              </a:extLst>
            </p:cNvPr>
            <p:cNvSpPr txBox="1"/>
            <p:nvPr/>
          </p:nvSpPr>
          <p:spPr>
            <a:xfrm>
              <a:off x="9876571" y="1231169"/>
              <a:ext cx="1665170" cy="434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80% ДНК ВГВ+ образцов</a:t>
              </a:r>
            </a:p>
          </p:txBody>
        </p:sp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1684EA-8833-42F1-B189-CC45944C1E53}"/>
              </a:ext>
            </a:extLst>
          </p:cNvPr>
          <p:cNvCxnSpPr>
            <a:cxnSpLocks/>
          </p:cNvCxnSpPr>
          <p:nvPr/>
        </p:nvCxnSpPr>
        <p:spPr>
          <a:xfrm>
            <a:off x="2897204" y="5091524"/>
            <a:ext cx="15111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ACB092A-7518-4DFE-B610-12A2D67513E8}"/>
              </a:ext>
            </a:extLst>
          </p:cNvPr>
          <p:cNvCxnSpPr>
            <a:cxnSpLocks/>
          </p:cNvCxnSpPr>
          <p:nvPr/>
        </p:nvCxnSpPr>
        <p:spPr>
          <a:xfrm>
            <a:off x="3001478" y="4339150"/>
            <a:ext cx="15111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513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A9E30-1534-42CB-A5A2-DEA488AB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1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Распространенность молекулярных маркеров ВГВ *</a:t>
            </a:r>
          </a:p>
        </p:txBody>
      </p:sp>
      <p:pic>
        <p:nvPicPr>
          <p:cNvPr id="3" name="Рисунок 4" descr="Пастер">
            <a:extLst>
              <a:ext uri="{FF2B5EF4-FFF2-40B4-BE49-F238E27FC236}">
                <a16:creationId xmlns:a16="http://schemas.microsoft.com/office/drawing/2014/main" id="{9AE07B2D-FA04-49C5-80B1-57DA109C5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4" y="123342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8B7D47E-7FCE-4B8C-94D8-11948DE4A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716226"/>
              </p:ext>
            </p:extLst>
          </p:nvPr>
        </p:nvGraphicFramePr>
        <p:xfrm>
          <a:off x="2439764" y="1690688"/>
          <a:ext cx="7483881" cy="386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82DD98-F365-4281-AA0C-131526228F8E}"/>
              </a:ext>
            </a:extLst>
          </p:cNvPr>
          <p:cNvSpPr txBox="1"/>
          <p:nvPr/>
        </p:nvSpPr>
        <p:spPr>
          <a:xfrm>
            <a:off x="3047197" y="5798949"/>
            <a:ext cx="67031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 использованием метода выявления ДНК ВГВ при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низкой вирусной нагрузке с электрофоретической детекцией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0DA9401-48C3-4370-8875-7BFCA442A0AC}"/>
              </a:ext>
            </a:extLst>
          </p:cNvPr>
          <p:cNvSpPr/>
          <p:nvPr/>
        </p:nvSpPr>
        <p:spPr>
          <a:xfrm>
            <a:off x="3391301" y="1811454"/>
            <a:ext cx="866274" cy="308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2F74862-8C1A-4E39-ADC9-C2E539C0B287}"/>
              </a:ext>
            </a:extLst>
          </p:cNvPr>
          <p:cNvSpPr/>
          <p:nvPr/>
        </p:nvSpPr>
        <p:spPr>
          <a:xfrm>
            <a:off x="5965657" y="2377740"/>
            <a:ext cx="866274" cy="308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712E67F-8C6B-4D18-B56A-07480B40671B}"/>
              </a:ext>
            </a:extLst>
          </p:cNvPr>
          <p:cNvSpPr/>
          <p:nvPr/>
        </p:nvSpPr>
        <p:spPr>
          <a:xfrm>
            <a:off x="7355305" y="3051509"/>
            <a:ext cx="866274" cy="308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91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A9E30-1534-42CB-A5A2-DEA488AB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0" dirty="0">
                <a:latin typeface="Cambria" panose="02040503050406030204" pitchFamily="18" charset="0"/>
                <a:ea typeface="Cambria" panose="02040503050406030204" pitchFamily="18" charset="0"/>
              </a:rPr>
              <a:t>Распространенность </a:t>
            </a:r>
            <a:r>
              <a:rPr lang="en-US" sz="4400" b="0" dirty="0">
                <a:latin typeface="Cambria" panose="02040503050406030204" pitchFamily="18" charset="0"/>
                <a:ea typeface="Cambria" panose="02040503050406030204" pitchFamily="18" charset="0"/>
              </a:rPr>
              <a:t>HBsAg</a:t>
            </a:r>
            <a:r>
              <a:rPr lang="ru-RU" sz="4400" b="0" dirty="0">
                <a:latin typeface="Cambria" panose="02040503050406030204" pitchFamily="18" charset="0"/>
                <a:ea typeface="Cambria" panose="02040503050406030204" pitchFamily="18" charset="0"/>
              </a:rPr>
              <a:t>- формы заболевания</a:t>
            </a:r>
            <a:br>
              <a:rPr lang="ru-RU" sz="44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Рисунок 4" descr="Пастер">
            <a:extLst>
              <a:ext uri="{FF2B5EF4-FFF2-40B4-BE49-F238E27FC236}">
                <a16:creationId xmlns:a16="http://schemas.microsoft.com/office/drawing/2014/main" id="{9AE07B2D-FA04-49C5-80B1-57DA109C5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4" y="123342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9F742EA-5634-4A6F-8B1D-EB7EB709F8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879549"/>
              </p:ext>
            </p:extLst>
          </p:nvPr>
        </p:nvGraphicFramePr>
        <p:xfrm>
          <a:off x="1838426" y="1241659"/>
          <a:ext cx="8094846" cy="467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8CD89D-4C61-4F3F-90F9-7BA1444F7B2A}"/>
              </a:ext>
            </a:extLst>
          </p:cNvPr>
          <p:cNvSpPr txBox="1"/>
          <p:nvPr/>
        </p:nvSpPr>
        <p:spPr>
          <a:xfrm>
            <a:off x="838201" y="5443621"/>
            <a:ext cx="10827618" cy="726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Значительным потенциалом к распространению оккультной формы заболевания обладают мигранты из стран не только Средней Азии, но и Восточно-Европейского региона.  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1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84E35-622F-4FA5-8FF8-4B26E57DF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Выводы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7D248-6AC9-41F2-8CBD-9AE993FBD29D}"/>
              </a:ext>
            </a:extLst>
          </p:cNvPr>
          <p:cNvSpPr txBox="1"/>
          <p:nvPr/>
        </p:nvSpPr>
        <p:spPr>
          <a:xfrm>
            <a:off x="1578545" y="2151150"/>
            <a:ext cx="8768614" cy="255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высокая вероятность завоза инфекций в РФ;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еобходимость скрининга трудовых иммигрантов на наличие не только ВИЧ-инфекции, но и парентеральных гепатитов В и С;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бходимость разработки высокочувствительных методик выявления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HBsAg-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негативной формы ХВГВ.</a:t>
            </a:r>
            <a:endParaRPr lang="ru-RU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Пастер">
            <a:extLst>
              <a:ext uri="{FF2B5EF4-FFF2-40B4-BE49-F238E27FC236}">
                <a16:creationId xmlns:a16="http://schemas.microsoft.com/office/drawing/2014/main" id="{B5AF06DD-3F7F-4F81-812F-F3907F1E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4" y="123342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516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2133600" y="2224087"/>
            <a:ext cx="8229600" cy="1919287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/>
              <a:t>Благодарю за внимание!</a:t>
            </a:r>
            <a:br>
              <a:rPr lang="ru-RU" altLang="ru-RU" b="1" dirty="0"/>
            </a:br>
            <a:br>
              <a:rPr lang="ru-RU" altLang="ru-RU" b="1" dirty="0"/>
            </a:br>
            <a:r>
              <a:rPr lang="en-US" altLang="ru-RU" sz="2800" b="1" dirty="0"/>
              <a:t>shenna1@yandex.ru</a:t>
            </a:r>
            <a:r>
              <a:rPr lang="en-US" altLang="ru-RU" sz="2800" dirty="0"/>
              <a:t> </a:t>
            </a:r>
            <a:endParaRPr lang="ru-RU" altLang="ru-RU" sz="2800" dirty="0"/>
          </a:p>
        </p:txBody>
      </p:sp>
      <p:pic>
        <p:nvPicPr>
          <p:cNvPr id="72707" name="Рисунок 4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6" y="115889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61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0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16" y="1022898"/>
            <a:ext cx="8755694" cy="52458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310" y="6294502"/>
            <a:ext cx="2641600" cy="43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2727" y="247931"/>
            <a:ext cx="999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ambria" panose="02040503050406030204" pitchFamily="18" charset="0"/>
              </a:rPr>
              <a:t>Распространенность ВИЧ-инфекции в мире</a:t>
            </a:r>
          </a:p>
        </p:txBody>
      </p:sp>
    </p:spTree>
    <p:extLst>
      <p:ext uri="{BB962C8B-B14F-4D97-AF65-F5344CB8AC3E}">
        <p14:creationId xmlns:p14="http://schemas.microsoft.com/office/powerpoint/2010/main" val="221508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4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0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935" y="151336"/>
            <a:ext cx="100416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Cambria" panose="02040503050406030204" pitchFamily="18" charset="0"/>
              </a:rPr>
              <a:t>География распространения публикаций о здоровье трудовых мигрантов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345" y="1626111"/>
            <a:ext cx="8526533" cy="50147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76242" y="60501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err="1">
                <a:solidFill>
                  <a:srgbClr val="222222"/>
                </a:solidFill>
                <a:latin typeface="Cambria" panose="02040503050406030204" pitchFamily="18" charset="0"/>
              </a:rPr>
              <a:t>Sweileh</a:t>
            </a:r>
            <a:r>
              <a:rPr lang="en-US" dirty="0">
                <a:solidFill>
                  <a:srgbClr val="222222"/>
                </a:solidFill>
                <a:latin typeface="Cambria" panose="02040503050406030204" pitchFamily="18" charset="0"/>
              </a:rPr>
              <a:t> W. M. </a:t>
            </a:r>
            <a:r>
              <a:rPr lang="ru-RU" dirty="0">
                <a:solidFill>
                  <a:srgbClr val="222222"/>
                </a:solidFill>
                <a:latin typeface="Cambria" panose="02040503050406030204" pitchFamily="18" charset="0"/>
              </a:rPr>
              <a:t>, </a:t>
            </a:r>
            <a:r>
              <a:rPr lang="en-US" dirty="0">
                <a:solidFill>
                  <a:srgbClr val="222222"/>
                </a:solidFill>
                <a:latin typeface="Cambria" panose="02040503050406030204" pitchFamily="18" charset="0"/>
              </a:rPr>
              <a:t>2018.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C07B3-5483-4765-8F99-89BE08E824E2}"/>
              </a:ext>
            </a:extLst>
          </p:cNvPr>
          <p:cNvSpPr txBox="1"/>
          <p:nvPr/>
        </p:nvSpPr>
        <p:spPr>
          <a:xfrm>
            <a:off x="3180769" y="4951044"/>
            <a:ext cx="71161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связи с высокими темпами глобализации и трудовой миграции, одним из ведущих факторов изменения характера циркуляции таких социально значимых заболеваний, как ВИЧ и вирусы гепатита В и С, в настоящее время являются миграционные процессы.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8019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A7CF9BA-07CB-44C5-A2DF-B0D1A222A7A4}"/>
              </a:ext>
            </a:extLst>
          </p:cNvPr>
          <p:cNvSpPr txBox="1">
            <a:spLocks/>
          </p:cNvSpPr>
          <p:nvPr/>
        </p:nvSpPr>
        <p:spPr>
          <a:xfrm>
            <a:off x="2374141" y="489961"/>
            <a:ext cx="8212069" cy="41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Распространенность ВГВ в мире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3885A0-BF83-4D51-88B3-943EA01AB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62" y="1260475"/>
            <a:ext cx="9310469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0887B98F-74CA-4D17-A6F2-CBF4FE79C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1" y="6353175"/>
            <a:ext cx="126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WHO, 2016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04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806B5-C794-4737-9AD1-9BD3EE6C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Цель</a:t>
            </a:r>
          </a:p>
        </p:txBody>
      </p:sp>
      <p:pic>
        <p:nvPicPr>
          <p:cNvPr id="3" name="Рисунок 4" descr="Пастер">
            <a:extLst>
              <a:ext uri="{FF2B5EF4-FFF2-40B4-BE49-F238E27FC236}">
                <a16:creationId xmlns:a16="http://schemas.microsoft.com/office/drawing/2014/main" id="{104750A0-5177-423C-B6FE-53F58142F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-27432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5C634B-C463-4756-B58F-E440A642E2D3}"/>
              </a:ext>
            </a:extLst>
          </p:cNvPr>
          <p:cNvSpPr txBox="1"/>
          <p:nvPr/>
        </p:nvSpPr>
        <p:spPr>
          <a:xfrm>
            <a:off x="1103696" y="2885173"/>
            <a:ext cx="10359992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Оценить распространенность серологических и молекулярных маркеров гепатитов В и С в группе трудовых мигрантов мужского пола.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836" y="7327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Материалы и методы</a:t>
            </a:r>
          </a:p>
        </p:txBody>
      </p:sp>
      <p:pic>
        <p:nvPicPr>
          <p:cNvPr id="3" name="Рисунок 4" descr="Па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-27432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85118448"/>
              </p:ext>
            </p:extLst>
          </p:nvPr>
        </p:nvGraphicFramePr>
        <p:xfrm>
          <a:off x="2915764" y="442603"/>
          <a:ext cx="8541668" cy="641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3"/>
          <p:cNvSpPr txBox="1"/>
          <p:nvPr/>
        </p:nvSpPr>
        <p:spPr>
          <a:xfrm>
            <a:off x="424749" y="1868870"/>
            <a:ext cx="3040346" cy="3845169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</a:rPr>
              <a:t>Образцы сыворотки крови 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</a:rPr>
              <a:t>n=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</a:rPr>
              <a:t>245) иностранных граждан, проходящих медицинское освидетельствование для получения разрешений на работу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в Управлении по вопросам миграции в СЗФО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9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111B5-A6BE-4657-AEBB-86171745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7" y="3238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Результаты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Географическое распределение образцов</a:t>
            </a:r>
          </a:p>
        </p:txBody>
      </p:sp>
      <p:pic>
        <p:nvPicPr>
          <p:cNvPr id="3" name="Рисунок 4" descr="Пастер">
            <a:extLst>
              <a:ext uri="{FF2B5EF4-FFF2-40B4-BE49-F238E27FC236}">
                <a16:creationId xmlns:a16="http://schemas.microsoft.com/office/drawing/2014/main" id="{6F4F16F3-4CD1-4E2F-AF92-83E375110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-27432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AEFA93F-F36E-40E8-A40F-5CD817F500E1}"/>
              </a:ext>
            </a:extLst>
          </p:cNvPr>
          <p:cNvGrpSpPr/>
          <p:nvPr/>
        </p:nvGrpSpPr>
        <p:grpSpPr>
          <a:xfrm>
            <a:off x="481263" y="1809549"/>
            <a:ext cx="10394171" cy="5303520"/>
            <a:chOff x="1116531" y="1309036"/>
            <a:chExt cx="10394171" cy="5303520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EBFAA811-79DD-420F-97C3-3A46E88C7E8E}"/>
                </a:ext>
              </a:extLst>
            </p:cNvPr>
            <p:cNvGrpSpPr/>
            <p:nvPr/>
          </p:nvGrpSpPr>
          <p:grpSpPr>
            <a:xfrm>
              <a:off x="9693406" y="1309036"/>
              <a:ext cx="1817296" cy="4494998"/>
              <a:chOff x="5036304" y="572462"/>
              <a:chExt cx="1121301" cy="2803637"/>
            </a:xfrm>
          </p:grpSpPr>
          <p:sp>
            <p:nvSpPr>
              <p:cNvPr id="6" name="Правая фигурная скобка 5">
                <a:extLst>
                  <a:ext uri="{FF2B5EF4-FFF2-40B4-BE49-F238E27FC236}">
                    <a16:creationId xmlns:a16="http://schemas.microsoft.com/office/drawing/2014/main" id="{216E7A66-210E-4256-A43A-B163340AEE1D}"/>
                  </a:ext>
                </a:extLst>
              </p:cNvPr>
              <p:cNvSpPr/>
              <p:nvPr/>
            </p:nvSpPr>
            <p:spPr>
              <a:xfrm>
                <a:off x="5036304" y="572462"/>
                <a:ext cx="296092" cy="2803637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1">
                <a:extLst>
                  <a:ext uri="{FF2B5EF4-FFF2-40B4-BE49-F238E27FC236}">
                    <a16:creationId xmlns:a16="http://schemas.microsoft.com/office/drawing/2014/main" id="{3F9F1C4A-F0A4-4F28-9C1D-4D198478A905}"/>
                  </a:ext>
                </a:extLst>
              </p:cNvPr>
              <p:cNvSpPr txBox="1"/>
              <p:nvPr/>
            </p:nvSpPr>
            <p:spPr>
              <a:xfrm>
                <a:off x="5344756" y="1846985"/>
                <a:ext cx="812849" cy="359651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62,4%</a:t>
                </a:r>
              </a:p>
            </p:txBody>
          </p:sp>
        </p:grpSp>
        <p:graphicFrame>
          <p:nvGraphicFramePr>
            <p:cNvPr id="8" name="Диаграмма 7">
              <a:extLst>
                <a:ext uri="{FF2B5EF4-FFF2-40B4-BE49-F238E27FC236}">
                  <a16:creationId xmlns:a16="http://schemas.microsoft.com/office/drawing/2014/main" id="{ACC523C7-60B4-4655-8127-B4B97848200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2396319"/>
                </p:ext>
              </p:extLst>
            </p:nvPr>
          </p:nvGraphicFramePr>
          <p:xfrm>
            <a:off x="1116531" y="1376413"/>
            <a:ext cx="8566484" cy="52361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6898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1FAB8-D80F-4269-B8EB-2022D846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dirty="0">
                <a:latin typeface="Cambria" panose="02040503050406030204" pitchFamily="18" charset="0"/>
              </a:rPr>
              <a:t>Частота встречаемости маркеров </a:t>
            </a:r>
            <a:br>
              <a:rPr lang="ru-RU" sz="4000" dirty="0">
                <a:latin typeface="Cambria" panose="02040503050406030204" pitchFamily="18" charset="0"/>
              </a:rPr>
            </a:br>
            <a:r>
              <a:rPr lang="ru-RU" sz="4000" dirty="0">
                <a:latin typeface="Cambria" panose="02040503050406030204" pitchFamily="18" charset="0"/>
              </a:rPr>
              <a:t>ВИЧ-инфекции</a:t>
            </a:r>
            <a:endParaRPr lang="ru-RU" dirty="0"/>
          </a:p>
        </p:txBody>
      </p:sp>
      <p:pic>
        <p:nvPicPr>
          <p:cNvPr id="3" name="Рисунок 4" descr="Пастер">
            <a:extLst>
              <a:ext uri="{FF2B5EF4-FFF2-40B4-BE49-F238E27FC236}">
                <a16:creationId xmlns:a16="http://schemas.microsoft.com/office/drawing/2014/main" id="{BD5A9438-3EC0-44CA-97DA-BC7F452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-27432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05EEB3C-ED8F-4B62-A141-71342A90B9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470687"/>
              </p:ext>
            </p:extLst>
          </p:nvPr>
        </p:nvGraphicFramePr>
        <p:xfrm>
          <a:off x="2081819" y="1957566"/>
          <a:ext cx="7225810" cy="419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790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4010F-853A-4946-905A-CADDEE60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dirty="0"/>
              <a:t>Географическое распределение</a:t>
            </a:r>
            <a:br>
              <a:rPr lang="ru-RU" sz="4000" b="0" dirty="0"/>
            </a:br>
            <a:r>
              <a:rPr lang="ru-RU" sz="4000" b="0" dirty="0"/>
              <a:t> положительных образцов</a:t>
            </a:r>
            <a:endParaRPr lang="ru-RU" sz="4000" dirty="0"/>
          </a:p>
        </p:txBody>
      </p:sp>
      <p:pic>
        <p:nvPicPr>
          <p:cNvPr id="3" name="Рисунок 4" descr="Пастер">
            <a:extLst>
              <a:ext uri="{FF2B5EF4-FFF2-40B4-BE49-F238E27FC236}">
                <a16:creationId xmlns:a16="http://schemas.microsoft.com/office/drawing/2014/main" id="{FF91571B-F2C7-419D-99EE-886F6324C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455" y="-27432"/>
            <a:ext cx="1204546" cy="12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35EBB91-39AA-4AFE-AA7D-337C0B55DA16}"/>
              </a:ext>
            </a:extLst>
          </p:cNvPr>
          <p:cNvGrpSpPr/>
          <p:nvPr/>
        </p:nvGrpSpPr>
        <p:grpSpPr>
          <a:xfrm>
            <a:off x="1625255" y="1275868"/>
            <a:ext cx="10566745" cy="4960781"/>
            <a:chOff x="1676699" y="545756"/>
            <a:chExt cx="5403032" cy="2743200"/>
          </a:xfrm>
        </p:grpSpPr>
        <p:graphicFrame>
          <p:nvGraphicFramePr>
            <p:cNvPr id="5" name="Диаграмма 4">
              <a:extLst>
                <a:ext uri="{FF2B5EF4-FFF2-40B4-BE49-F238E27FC236}">
                  <a16:creationId xmlns:a16="http://schemas.microsoft.com/office/drawing/2014/main" id="{E2CB9631-2492-46DF-9FFA-041D935FC83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35628364"/>
                </p:ext>
              </p:extLst>
            </p:nvPr>
          </p:nvGraphicFramePr>
          <p:xfrm>
            <a:off x="1676699" y="545756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Правая фигурная скобка 5">
              <a:extLst>
                <a:ext uri="{FF2B5EF4-FFF2-40B4-BE49-F238E27FC236}">
                  <a16:creationId xmlns:a16="http://schemas.microsoft.com/office/drawing/2014/main" id="{E32811A0-06DF-423F-B427-020393B1FF7E}"/>
                </a:ext>
              </a:extLst>
            </p:cNvPr>
            <p:cNvSpPr/>
            <p:nvPr/>
          </p:nvSpPr>
          <p:spPr>
            <a:xfrm>
              <a:off x="5681891" y="1297818"/>
              <a:ext cx="352425" cy="189029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E20AB3-0C00-4A51-A88C-2E5D78125D4A}"/>
                </a:ext>
              </a:extLst>
            </p:cNvPr>
            <p:cNvSpPr txBox="1"/>
            <p:nvPr/>
          </p:nvSpPr>
          <p:spPr>
            <a:xfrm>
              <a:off x="6093893" y="2139861"/>
              <a:ext cx="985838" cy="221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76,6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1465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928</Words>
  <Application>Microsoft Macintosh PowerPoint</Application>
  <PresentationFormat>Широкоэкранный</PresentationFormat>
  <Paragraphs>79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Sylfaen</vt:lpstr>
      <vt:lpstr>Times New Roman</vt:lpstr>
      <vt:lpstr>Тема Office</vt:lpstr>
      <vt:lpstr>Анализ распространенности серологических и молекулярных маркеров ВИЧ-инфекции и гепатитов В и С среди трудовых мигрантов мужского пола, СЗФО</vt:lpstr>
      <vt:lpstr>Презентация PowerPoint</vt:lpstr>
      <vt:lpstr>Презентация PowerPoint</vt:lpstr>
      <vt:lpstr>Презентация PowerPoint</vt:lpstr>
      <vt:lpstr>Цель</vt:lpstr>
      <vt:lpstr>Материалы и методы</vt:lpstr>
      <vt:lpstr>Результаты Географическое распределение образцов</vt:lpstr>
      <vt:lpstr> Частота встречаемости маркеров  ВИЧ-инфекции</vt:lpstr>
      <vt:lpstr>Географическое распределение  положительных образцов</vt:lpstr>
      <vt:lpstr>Презентация PowerPoint</vt:lpstr>
      <vt:lpstr>Распространенность серологических маркеров ВГС </vt:lpstr>
      <vt:lpstr>Распространенность маркеров ВГВ</vt:lpstr>
      <vt:lpstr>Распространенность HBsAg в подгруппах</vt:lpstr>
      <vt:lpstr>Распространенность молекулярных  маркеров ВГВ (коммерческий набор) </vt:lpstr>
      <vt:lpstr>Распространенность молекулярных маркеров ВГВ *</vt:lpstr>
      <vt:lpstr>Распространенность HBsAg- формы заболевания </vt:lpstr>
      <vt:lpstr>Выводы</vt:lpstr>
      <vt:lpstr>Благодарю за внимание!  shenna1@yandex.ru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распространенности серологических маркеров  ВИЧ-инфекции и гепатита С среди трудовых мигрантов в СЗФО</dc:title>
  <dc:creator>Helen</dc:creator>
  <cp:lastModifiedBy>Microsoft Office User</cp:lastModifiedBy>
  <cp:revision>10</cp:revision>
  <dcterms:created xsi:type="dcterms:W3CDTF">2021-04-09T08:33:03Z</dcterms:created>
  <dcterms:modified xsi:type="dcterms:W3CDTF">2021-04-13T07:09:40Z</dcterms:modified>
</cp:coreProperties>
</file>