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1" r:id="rId9"/>
    <p:sldId id="292" r:id="rId10"/>
    <p:sldId id="278" r:id="rId11"/>
    <p:sldId id="281" r:id="rId12"/>
    <p:sldId id="291" r:id="rId13"/>
    <p:sldId id="258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howGuides="1">
      <p:cViewPr varScale="1">
        <p:scale>
          <a:sx n="110" d="100"/>
          <a:sy n="110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0\&#1059;&#1087;&#1088;&#1072;&#1074;&#1083;&#1103;&#1077;&#1084;&#1099;&#1077;%20&#1080;%20&#1076;&#1088;&#1091;&#1075;&#1080;&#1077;%20&#1089;&#1086;&#1094;&#1080;&#1072;&#1083;&#1100;&#1085;&#1086;-&#1079;&#1085;&#1072;&#1095;&#1080;&#1084;&#1099;&#1077;%20&#1080;&#1085;&#1092;&#1077;&#1082;&#1094;&#1080;&#1080;%20&#1076;&#1080;&#1072;&#1075;&#1085;&#1086;&#1089;&#1090;&#1080;&#1082;&#1072;,%20&#1083;&#1077;&#1095;&#1077;&#1085;&#1080;&#1077;%20&#1080;%20&#1087;&#1088;&#1086;&#1092;&#1080;&#1083;&#1072;&#1082;&#1090;&#1080;&#1082;&#1072;\&#1055;&#1086;&#1089;&#1090;&#1077;&#1088;&#1099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9;&#1087;&#1088;&#1072;&#1074;&#1083;&#1103;&#1077;&#1084;&#1099;&#1077;%20&#1080;%20&#1076;&#1088;&#1091;&#1075;&#1080;&#1077;%20&#1089;&#1086;&#1094;&#1080;&#1072;&#1083;&#1100;&#1085;&#1086;-&#1079;&#1085;&#1072;&#1095;&#1080;&#1084;&#1099;&#1077;%20&#1080;&#1085;&#1092;&#1077;&#1082;&#1094;&#1080;&#1080;%20&#1076;&#1080;&#1072;&#1075;&#1085;&#1086;&#1089;&#1090;&#1080;&#1082;&#1072;,%20&#1083;&#1077;&#1095;&#1077;&#1085;&#1080;&#1077;%20&#1080;%20&#1087;&#1088;&#1086;&#1092;&#1080;&#1083;&#1072;&#1082;&#1090;&#1080;&#1082;&#1072;\&#1055;&#1086;&#1089;&#1090;&#1077;&#1088;&#1099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0\&#1059;&#1087;&#1088;&#1072;&#1074;&#1083;&#1103;&#1077;&#1084;&#1099;&#1077;%20&#1080;%20&#1076;&#1088;&#1091;&#1075;&#1080;&#1077;%20&#1089;&#1086;&#1094;&#1080;&#1072;&#1083;&#1100;&#1085;&#1086;-&#1079;&#1085;&#1072;&#1095;&#1080;&#1084;&#1099;&#1077;%20&#1080;&#1085;&#1092;&#1077;&#1082;&#1094;&#1080;&#1080;%20&#1076;&#1080;&#1072;&#1075;&#1085;&#1086;&#1089;&#1090;&#1080;&#1082;&#1072;,%20&#1083;&#1077;&#1095;&#1077;&#1085;&#1080;&#1077;%20&#1080;%20&#1087;&#1088;&#1086;&#1092;&#1080;&#1083;&#1072;&#1082;&#1090;&#1080;&#1082;&#1072;\&#1055;&#1086;&#1089;&#1090;&#1077;&#1088;&#1099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0\&#1059;&#1087;&#1088;&#1072;&#1074;&#1083;&#1103;&#1077;&#1084;&#1099;&#1077;%20&#1080;%20&#1076;&#1088;&#1091;&#1075;&#1080;&#1077;%20&#1089;&#1086;&#1094;&#1080;&#1072;&#1083;&#1100;&#1085;&#1086;-&#1079;&#1085;&#1072;&#1095;&#1080;&#1084;&#1099;&#1077;%20&#1080;&#1085;&#1092;&#1077;&#1082;&#1094;&#1080;&#1080;%20&#1076;&#1080;&#1072;&#1075;&#1085;&#1086;&#1089;&#1090;&#1080;&#1082;&#1072;,%20&#1083;&#1077;&#1095;&#1077;&#1085;&#1080;&#1077;%20&#1080;%20&#1087;&#1088;&#1086;&#1092;&#1080;&#1083;&#1072;&#1082;&#1090;&#1080;&#1082;&#1072;\&#1055;&#1086;&#1089;&#1090;&#1077;&#1088;&#1099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9;&#1087;&#1088;&#1072;&#1074;&#1083;&#1103;&#1077;&#1084;&#1099;&#1077;%20&#1080;%20&#1076;&#1088;&#1091;&#1075;&#1080;&#1077;%20&#1089;&#1086;&#1094;&#1080;&#1072;&#1083;&#1100;&#1085;&#1086;-&#1079;&#1085;&#1072;&#1095;&#1080;&#1084;&#1099;&#1077;%20&#1080;&#1085;&#1092;&#1077;&#1082;&#1094;&#1080;&#1080;%20&#1076;&#1080;&#1072;&#1075;&#1085;&#1086;&#1089;&#1090;&#1080;&#1082;&#1072;,%20&#1083;&#1077;&#1095;&#1077;&#1085;&#1080;&#1077;%20&#1080;%20&#1087;&#1088;&#1086;&#1092;&#1080;&#1083;&#1072;&#1082;&#1090;&#1080;&#1082;&#1072;\&#1055;&#1086;&#1089;&#1090;&#1077;&#1088;&#1099;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9;&#1087;&#1088;&#1072;&#1074;&#1083;&#1103;&#1077;&#1084;&#1099;&#1077;%20&#1080;%20&#1076;&#1088;&#1091;&#1075;&#1080;&#1077;%20&#1089;&#1086;&#1094;&#1080;&#1072;&#1083;&#1100;&#1085;&#1086;-&#1079;&#1085;&#1072;&#1095;&#1080;&#1084;&#1099;&#1077;%20&#1080;&#1085;&#1092;&#1077;&#1082;&#1094;&#1080;&#1080;%20&#1076;&#1080;&#1072;&#1075;&#1085;&#1086;&#1089;&#1090;&#1080;&#1082;&#1072;,%20&#1083;&#1077;&#1095;&#1077;&#1085;&#1080;&#1077;%20&#1080;%20&#1087;&#1088;&#1086;&#1092;&#1080;&#1083;&#1072;&#1082;&#1090;&#1080;&#1082;&#1072;\&#1055;&#1086;&#1089;&#1090;&#1077;&#1088;&#1099;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cap="none" spc="2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r>
              <a:rPr lang="ru-RU" sz="3600"/>
              <a:t>СТРУКТУРА ВЫБОРКИ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2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7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4-454B-A223-52F96E76942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77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4-454B-A223-52F96E769424}"/>
              </c:ext>
            </c:extLst>
          </c:dPt>
          <c:dLbls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icrosoft Yi Baiti" panose="03000500000000000000" pitchFamily="66" charset="0"/>
                    <a:ea typeface="Microsoft Yi Baiti" panose="03000500000000000000" pitchFamily="66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жен.</c:v>
                </c:pt>
                <c:pt idx="1">
                  <c:v>муж.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0.54900000000000004</c:v>
                </c:pt>
                <c:pt idx="1">
                  <c:v>0.45100000000000001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04-454B-A223-52F96E76942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i="1" dirty="0"/>
              <a:t>Treponema pallidum</a:t>
            </a:r>
            <a:endParaRPr lang="ru-RU" sz="4000" i="1" dirty="0"/>
          </a:p>
        </c:rich>
      </c:tx>
      <c:layout>
        <c:manualLayout>
          <c:xMode val="edge"/>
          <c:yMode val="edge"/>
          <c:x val="0.17698801334567196"/>
          <c:y val="3.155835031910130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2">
                  <a:alpha val="8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9-469B-B917-FD001A1578C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  <a:alpha val="91000"/>
                </a:schemeClr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9-469B-B917-FD001A1578C2}"/>
              </c:ext>
            </c:extLst>
          </c:dPt>
          <c:dLbls>
            <c:dLbl>
              <c:idx val="0"/>
              <c:layout>
                <c:manualLayout>
                  <c:x val="0.10580233336339789"/>
                  <c:y val="-9.87816343038598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9-469B-B917-FD001A1578C2}"/>
                </c:ext>
              </c:extLst>
            </c:dLbl>
            <c:dLbl>
              <c:idx val="1"/>
              <c:layout>
                <c:manualLayout>
                  <c:x val="-8.0555555555555561E-2"/>
                  <c:y val="9.722222222222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C9-469B-B917-FD001A1578C2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Sheet1!$A$9:$A$10</c:f>
              <c:strCache>
                <c:ptCount val="2"/>
                <c:pt idx="0">
                  <c:v>РПГА+</c:v>
                </c:pt>
                <c:pt idx="1">
                  <c:v>РПГА-</c:v>
                </c:pt>
              </c:strCache>
            </c:strRef>
          </c:cat>
          <c:val>
            <c:numRef>
              <c:f>Sheet1!$B$9:$B$10</c:f>
              <c:numCache>
                <c:formatCode>0.00%</c:formatCode>
                <c:ptCount val="2"/>
                <c:pt idx="0">
                  <c:v>1.0999999999999999E-2</c:v>
                </c:pt>
                <c:pt idx="1">
                  <c:v>0.98899999999999999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9-469B-B917-FD001A157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6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r>
              <a:rPr lang="ru-RU" sz="3600" b="0" dirty="0"/>
              <a:t>ИФА. РАСПРОСТРАНЕННОСТЬ ВГС</a:t>
            </a:r>
          </a:p>
        </c:rich>
      </c:tx>
      <c:layout>
        <c:manualLayout>
          <c:xMode val="edge"/>
          <c:yMode val="edge"/>
          <c:x val="0.135425843980553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80082717030336"/>
          <c:y val="0.21945312314956969"/>
          <c:w val="0.40722493385839148"/>
          <c:h val="0.602536717920670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8-4F28-B7D7-0825817D8E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8-4F28-B7D7-0825817D8E76}"/>
              </c:ext>
            </c:extLst>
          </c:dPt>
          <c:dLbls>
            <c:dLbl>
              <c:idx val="0"/>
              <c:layout>
                <c:manualLayout>
                  <c:x val="0.12032999496479724"/>
                  <c:y val="-8.5012456424048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8-4F28-B7D7-0825817D8E76}"/>
                </c:ext>
              </c:extLst>
            </c:dLbl>
            <c:dLbl>
              <c:idx val="1"/>
              <c:layout>
                <c:manualLayout>
                  <c:x val="-0.12500000000000006"/>
                  <c:y val="7.87037037037037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38-4F28-B7D7-0825817D8E76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icrosoft Yi Baiti" panose="03000500000000000000" pitchFamily="66" charset="0"/>
                    <a:ea typeface="Microsoft Yi Baiti" panose="03000500000000000000" pitchFamily="66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Sheet1!$A$6:$A$7</c:f>
              <c:strCache>
                <c:ptCount val="2"/>
                <c:pt idx="0">
                  <c:v>ВГС+</c:v>
                </c:pt>
                <c:pt idx="1">
                  <c:v>ВГС-</c:v>
                </c:pt>
              </c:strCache>
            </c:strRef>
          </c:cat>
          <c:val>
            <c:numRef>
              <c:f>Sheet1!$B$6:$B$7</c:f>
              <c:numCache>
                <c:formatCode>0.00%</c:formatCode>
                <c:ptCount val="2"/>
                <c:pt idx="0">
                  <c:v>7.4999999999999997E-2</c:v>
                </c:pt>
                <c:pt idx="1">
                  <c:v>0.92500000000000004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8-4F28-B7D7-0825817D8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17682514366974"/>
          <c:y val="0.41816829199494421"/>
          <c:w val="0.14731955492300214"/>
          <c:h val="0.19143316703235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cap="all" spc="5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r>
              <a:rPr lang="ru-RU" b="0"/>
              <a:t>распространенность серологических маркеров ВГВ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cap="all" spc="5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51985996808293"/>
          <c:y val="0.28761186293077778"/>
          <c:w val="0.80073294018846342"/>
          <c:h val="0.5864477032040336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icrosoft Yi Baiti" panose="03000500000000000000" pitchFamily="66" charset="0"/>
                    <a:ea typeface="Microsoft Yi Baiti" panose="03000500000000000000" pitchFamily="66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Sheet1!$A$12:$A$14</c:f>
              <c:strCache>
                <c:ptCount val="3"/>
                <c:pt idx="0">
                  <c:v>HBsAg+</c:v>
                </c:pt>
                <c:pt idx="1">
                  <c:v>anti-Hbcore+</c:v>
                </c:pt>
                <c:pt idx="2">
                  <c:v>anti-HBs+</c:v>
                </c:pt>
              </c:strCache>
            </c:strRef>
          </c:cat>
          <c:val>
            <c:numRef>
              <c:f>Sheet1!$B$12:$B$14</c:f>
              <c:numCache>
                <c:formatCode>0%</c:formatCode>
                <c:ptCount val="3"/>
                <c:pt idx="0" formatCode="0.00%">
                  <c:v>1.0999999999999999E-2</c:v>
                </c:pt>
                <c:pt idx="1">
                  <c:v>0.24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E-4A49-9F64-C3B89D06E2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475231648"/>
        <c:axId val="381969552"/>
      </c:barChart>
      <c:catAx>
        <c:axId val="47523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endParaRPr lang="ru-RU"/>
          </a:p>
        </c:txPr>
        <c:crossAx val="381969552"/>
        <c:crosses val="autoZero"/>
        <c:auto val="1"/>
        <c:lblAlgn val="ctr"/>
        <c:lblOffset val="100"/>
        <c:noMultiLvlLbl val="0"/>
      </c:catAx>
      <c:valAx>
        <c:axId val="381969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endParaRPr lang="ru-RU"/>
          </a:p>
        </c:txPr>
        <c:crossAx val="4752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spc="2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r>
              <a:rPr lang="ru-RU" sz="3200" b="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>HBSAG-</a:t>
            </a:r>
            <a:r>
              <a:rPr lang="ru-RU" sz="3200" b="0" dirty="0">
                <a:latin typeface="Cambria" panose="02040503050406030204" pitchFamily="18" charset="0"/>
                <a:ea typeface="Cambria" panose="02040503050406030204" pitchFamily="18" charset="0"/>
              </a:rPr>
              <a:t>НЕГАТИВНОЙ ФОРМЫ ИНФЕКЦИИ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none" spc="2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B-460D-A546-323AF0FE65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B-460D-A546-323AF0FE65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FB-460D-A546-323AF0FE65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FB-460D-A546-323AF0FE65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FB-460D-A546-323AF0FE65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icrosoft Yi Baiti" panose="03000500000000000000" pitchFamily="66" charset="0"/>
                    <a:ea typeface="Microsoft Yi Baiti" panose="03000500000000000000" pitchFamily="66" charset="0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Sheet1!$A$17:$A$20</c:f>
              <c:strCache>
                <c:ptCount val="4"/>
                <c:pt idx="0">
                  <c:v>ДНК ВГВ-</c:v>
                </c:pt>
                <c:pt idx="1">
                  <c:v>ДНК ВГВ+</c:v>
                </c:pt>
                <c:pt idx="2">
                  <c:v>HBsAg+</c:v>
                </c:pt>
                <c:pt idx="3">
                  <c:v>HBsAg-</c:v>
                </c:pt>
              </c:strCache>
            </c:strRef>
          </c:cat>
          <c:val>
            <c:numRef>
              <c:f>Sheet1!$B$17:$B$20</c:f>
              <c:numCache>
                <c:formatCode>General</c:formatCode>
                <c:ptCount val="4"/>
                <c:pt idx="0" formatCode="0.00%">
                  <c:v>0.97199999999999998</c:v>
                </c:pt>
                <c:pt idx="2" formatCode="0.00%">
                  <c:v>1.0999999999999999E-2</c:v>
                </c:pt>
                <c:pt idx="3" formatCode="0.00%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FB-460D-A546-323AF0FE65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45482876952616E-2"/>
          <c:y val="0.90368849206062896"/>
          <c:w val="0.86621199836377905"/>
          <c:h val="7.7983776349721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spc="20" baseline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pPr>
            <a:r>
              <a:rPr lang="ru-RU" sz="3200" b="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>HBSAG-</a:t>
            </a:r>
            <a:r>
              <a:rPr lang="ru-RU" sz="3200" b="0" dirty="0">
                <a:latin typeface="Cambria" panose="02040503050406030204" pitchFamily="18" charset="0"/>
                <a:ea typeface="Cambria" panose="02040503050406030204" pitchFamily="18" charset="0"/>
              </a:rPr>
              <a:t>НЕГАТИВНОЙ ФОРМЫ ИНФЕКЦИИ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none" spc="2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B-460D-A546-323AF0FE65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B-460D-A546-323AF0FE65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FB-460D-A546-323AF0FE65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FB-460D-A546-323AF0FE65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FB-460D-A546-323AF0FE65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icrosoft Yi Baiti" panose="03000500000000000000" pitchFamily="66" charset="0"/>
                    <a:ea typeface="Microsoft Yi Baiti" panose="03000500000000000000" pitchFamily="66" charset="0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Sheet1!$A$17:$A$20</c:f>
              <c:strCache>
                <c:ptCount val="4"/>
                <c:pt idx="0">
                  <c:v>ДНК ВГВ-</c:v>
                </c:pt>
                <c:pt idx="1">
                  <c:v>ДНК ВГВ+</c:v>
                </c:pt>
                <c:pt idx="2">
                  <c:v>HBsAg+</c:v>
                </c:pt>
                <c:pt idx="3">
                  <c:v>HBsAg-</c:v>
                </c:pt>
              </c:strCache>
            </c:strRef>
          </c:cat>
          <c:val>
            <c:numRef>
              <c:f>Sheet1!$B$17:$B$20</c:f>
              <c:numCache>
                <c:formatCode>General</c:formatCode>
                <c:ptCount val="4"/>
                <c:pt idx="0" formatCode="0.00%">
                  <c:v>0.97199999999999998</c:v>
                </c:pt>
                <c:pt idx="2" formatCode="0.00%">
                  <c:v>1.0999999999999999E-2</c:v>
                </c:pt>
                <c:pt idx="3" formatCode="0.00%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FB-460D-A546-323AF0FE65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45482876952616E-2"/>
          <c:y val="0.90368849206062896"/>
          <c:w val="0.86621199836377905"/>
          <c:h val="7.7983776349721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DA2FF-C9B4-4F56-8E98-8ED300089074}" type="doc">
      <dgm:prSet loTypeId="urn:microsoft.com/office/officeart/2005/8/layout/arrow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05512-A931-43D5-9E97-AB0B610CB722}">
      <dgm:prSet phldrT="[Текст]" custT="1"/>
      <dgm:spPr>
        <a:xfrm rot="16200000">
          <a:off x="3475" y="342444"/>
          <a:ext cx="4457868" cy="3773719"/>
        </a:xfrm>
        <a:prstGeom prst="upArrow">
          <a:avLst>
            <a:gd name="adj1" fmla="val 50000"/>
            <a:gd name="adj2" fmla="val 35000"/>
          </a:avLst>
        </a:prstGeom>
      </dgm:spPr>
      <dgm:t>
        <a:bodyPr/>
        <a:lstStyle/>
        <a:p>
          <a:r>
            <a:rPr lang="ru-RU" sz="2400" b="0" i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Молекулярно-биологические методы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40E9BBB-EBCB-4088-AC9E-676B5F2074A9}" type="parTrans" cxnId="{566E6D84-1DA9-4D84-8ACB-523EAD66D467}">
      <dgm:prSet/>
      <dgm:spPr/>
      <dgm:t>
        <a:bodyPr/>
        <a:lstStyle/>
        <a:p>
          <a:endParaRPr lang="ru-RU"/>
        </a:p>
      </dgm:t>
    </dgm:pt>
    <dgm:pt modelId="{D98E031C-B439-4487-81EC-313BCECE986B}" type="sibTrans" cxnId="{566E6D84-1DA9-4D84-8ACB-523EAD66D467}">
      <dgm:prSet/>
      <dgm:spPr/>
      <dgm:t>
        <a:bodyPr/>
        <a:lstStyle/>
        <a:p>
          <a:endParaRPr lang="ru-RU"/>
        </a:p>
      </dgm:t>
    </dgm:pt>
    <dgm:pt modelId="{147C8B6C-30A8-4485-9BA9-C05AB3131874}">
      <dgm:prSet phldrT="[Текст]" custT="1"/>
      <dgm:spPr>
        <a:xfrm rot="5400000">
          <a:off x="8397408" y="205900"/>
          <a:ext cx="4457868" cy="4046808"/>
        </a:xfrm>
        <a:prstGeom prst="upArrow">
          <a:avLst>
            <a:gd name="adj1" fmla="val 50000"/>
            <a:gd name="adj2" fmla="val 35000"/>
          </a:avLst>
        </a:prstGeom>
      </dgm:spPr>
      <dgm:t>
        <a:bodyPr/>
        <a:lstStyle/>
        <a:p>
          <a:r>
            <a:rPr lang="ru-RU" sz="2400" b="0" i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Иммунологические методы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4F4FA2E-F7EC-4D07-B7D4-75C33FBB2040}" type="sibTrans" cxnId="{E59556E5-D953-4DCA-B596-328C234CEDE5}">
      <dgm:prSet/>
      <dgm:spPr/>
      <dgm:t>
        <a:bodyPr/>
        <a:lstStyle/>
        <a:p>
          <a:endParaRPr lang="ru-RU"/>
        </a:p>
      </dgm:t>
    </dgm:pt>
    <dgm:pt modelId="{1C367F97-8D64-4EED-B7E6-9DA40F963F3B}" type="parTrans" cxnId="{E59556E5-D953-4DCA-B596-328C234CEDE5}">
      <dgm:prSet/>
      <dgm:spPr/>
      <dgm:t>
        <a:bodyPr/>
        <a:lstStyle/>
        <a:p>
          <a:endParaRPr lang="ru-RU"/>
        </a:p>
      </dgm:t>
    </dgm:pt>
    <dgm:pt modelId="{7DE9CE4F-70FD-40E1-BCA6-BCD70F0799D2}" type="pres">
      <dgm:prSet presAssocID="{3C7DA2FF-C9B4-4F56-8E98-8ED300089074}" presName="cycle" presStyleCnt="0">
        <dgm:presLayoutVars>
          <dgm:dir/>
          <dgm:resizeHandles val="exact"/>
        </dgm:presLayoutVars>
      </dgm:prSet>
      <dgm:spPr/>
    </dgm:pt>
    <dgm:pt modelId="{22E59AD2-77D8-4ACB-9C14-E1CFD8F4EC3A}" type="pres">
      <dgm:prSet presAssocID="{2CD05512-A931-43D5-9E97-AB0B610CB722}" presName="arrow" presStyleLbl="node1" presStyleIdx="0" presStyleCnt="2" custScaleY="108675">
        <dgm:presLayoutVars>
          <dgm:bulletEnabled val="1"/>
        </dgm:presLayoutVars>
      </dgm:prSet>
      <dgm:spPr/>
    </dgm:pt>
    <dgm:pt modelId="{DAE8C649-C258-4E51-9ACC-E3906EA1FA0D}" type="pres">
      <dgm:prSet presAssocID="{147C8B6C-30A8-4485-9BA9-C05AB3131874}" presName="arrow" presStyleLbl="node1" presStyleIdx="1" presStyleCnt="2" custScaleY="106922">
        <dgm:presLayoutVars>
          <dgm:bulletEnabled val="1"/>
        </dgm:presLayoutVars>
      </dgm:prSet>
      <dgm:spPr/>
    </dgm:pt>
  </dgm:ptLst>
  <dgm:cxnLst>
    <dgm:cxn modelId="{6B962003-86D0-404F-8E3C-BD38DE8CF93F}" type="presOf" srcId="{147C8B6C-30A8-4485-9BA9-C05AB3131874}" destId="{DAE8C649-C258-4E51-9ACC-E3906EA1FA0D}" srcOrd="0" destOrd="0" presId="urn:microsoft.com/office/officeart/2005/8/layout/arrow1"/>
    <dgm:cxn modelId="{7C29325D-6998-4912-9A8A-E4CE7B7DFF53}" type="presOf" srcId="{2CD05512-A931-43D5-9E97-AB0B610CB722}" destId="{22E59AD2-77D8-4ACB-9C14-E1CFD8F4EC3A}" srcOrd="0" destOrd="0" presId="urn:microsoft.com/office/officeart/2005/8/layout/arrow1"/>
    <dgm:cxn modelId="{566E6D84-1DA9-4D84-8ACB-523EAD66D467}" srcId="{3C7DA2FF-C9B4-4F56-8E98-8ED300089074}" destId="{2CD05512-A931-43D5-9E97-AB0B610CB722}" srcOrd="0" destOrd="0" parTransId="{B40E9BBB-EBCB-4088-AC9E-676B5F2074A9}" sibTransId="{D98E031C-B439-4487-81EC-313BCECE986B}"/>
    <dgm:cxn modelId="{4659D28A-D7C0-4969-BCDC-CBB4A6E519DA}" type="presOf" srcId="{3C7DA2FF-C9B4-4F56-8E98-8ED300089074}" destId="{7DE9CE4F-70FD-40E1-BCA6-BCD70F0799D2}" srcOrd="0" destOrd="0" presId="urn:microsoft.com/office/officeart/2005/8/layout/arrow1"/>
    <dgm:cxn modelId="{E59556E5-D953-4DCA-B596-328C234CEDE5}" srcId="{3C7DA2FF-C9B4-4F56-8E98-8ED300089074}" destId="{147C8B6C-30A8-4485-9BA9-C05AB3131874}" srcOrd="1" destOrd="0" parTransId="{1C367F97-8D64-4EED-B7E6-9DA40F963F3B}" sibTransId="{F4F4FA2E-F7EC-4D07-B7D4-75C33FBB2040}"/>
    <dgm:cxn modelId="{9618DA6F-13DE-4C42-B318-2AB74E5E74EE}" type="presParOf" srcId="{7DE9CE4F-70FD-40E1-BCA6-BCD70F0799D2}" destId="{22E59AD2-77D8-4ACB-9C14-E1CFD8F4EC3A}" srcOrd="0" destOrd="0" presId="urn:microsoft.com/office/officeart/2005/8/layout/arrow1"/>
    <dgm:cxn modelId="{696A3865-0E97-4C9F-BEA1-A815FC8C0C15}" type="presParOf" srcId="{7DE9CE4F-70FD-40E1-BCA6-BCD70F0799D2}" destId="{DAE8C649-C258-4E51-9ACC-E3906EA1FA0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ABBAF-9239-4A95-946A-C4A4D3B1F31D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15FCAFC-8CCE-47FA-877B-A67ED0492320}">
      <dgm:prSet phldrT="[Текст]" custT="1"/>
      <dgm:spPr>
        <a:xfrm rot="5400000">
          <a:off x="2742777" y="395616"/>
          <a:ext cx="1799298" cy="156538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HBsAg</a:t>
          </a:r>
          <a:endParaRPr lang="ru-RU" sz="1800" b="0" i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6C7E6EFF-7C2D-4710-878C-075629210862}" type="parTrans" cxnId="{8E725931-B42A-4CBA-AA39-10DFA0DD717C}">
      <dgm:prSet/>
      <dgm:spPr/>
      <dgm:t>
        <a:bodyPr/>
        <a:lstStyle/>
        <a:p>
          <a:endParaRPr lang="ru-RU"/>
        </a:p>
      </dgm:t>
    </dgm:pt>
    <dgm:pt modelId="{E844B6F6-03DE-4C3C-BE81-3F8D98C15754}" type="sibTrans" cxnId="{8E725931-B42A-4CBA-AA39-10DFA0DD717C}">
      <dgm:prSet custT="1"/>
      <dgm:spPr>
        <a:xfrm rot="5400000">
          <a:off x="1052156" y="395616"/>
          <a:ext cx="1799298" cy="156538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ВИЧ</a:t>
          </a:r>
        </a:p>
      </dgm:t>
    </dgm:pt>
    <dgm:pt modelId="{88BFED98-E17D-4076-B3FC-44392A79F6F4}">
      <dgm:prSet phldrT="[Текст]"/>
      <dgm:spPr>
        <a:xfrm>
          <a:off x="3477148" y="2140172"/>
          <a:ext cx="2008016" cy="1079578"/>
        </a:xfrm>
        <a:prstGeom prst="rect">
          <a:avLst/>
        </a:pr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5DFB90C-1723-4800-B951-80AAD83206CD}" type="parTrans" cxnId="{0C05539D-CB6F-4655-885F-1B4BED2CFB70}">
      <dgm:prSet/>
      <dgm:spPr/>
      <dgm:t>
        <a:bodyPr/>
        <a:lstStyle/>
        <a:p>
          <a:endParaRPr lang="ru-RU"/>
        </a:p>
      </dgm:t>
    </dgm:pt>
    <dgm:pt modelId="{A61C5595-7909-4B8A-91B4-9C598A51888A}" type="sibTrans" cxnId="{0C05539D-CB6F-4655-885F-1B4BED2CFB70}">
      <dgm:prSet/>
      <dgm:spPr/>
      <dgm:t>
        <a:bodyPr/>
        <a:lstStyle/>
        <a:p>
          <a:endParaRPr lang="ru-RU"/>
        </a:p>
      </dgm:t>
    </dgm:pt>
    <dgm:pt modelId="{D529B862-3135-4245-B01F-C42F6FDE729B}">
      <dgm:prSet phldrT="[Текст]" custT="1"/>
      <dgm:spPr>
        <a:xfrm rot="5400000">
          <a:off x="1894228" y="1922860"/>
          <a:ext cx="1799298" cy="156538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anti-HBs</a:t>
          </a:r>
          <a:endParaRPr lang="ru-RU" sz="18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0E61697-524D-4607-8565-C1E145FC973F}" type="parTrans" cxnId="{B187FC11-F55D-49D0-B905-2494BC3C9C63}">
      <dgm:prSet/>
      <dgm:spPr/>
      <dgm:t>
        <a:bodyPr/>
        <a:lstStyle/>
        <a:p>
          <a:endParaRPr lang="ru-RU"/>
        </a:p>
      </dgm:t>
    </dgm:pt>
    <dgm:pt modelId="{08F4B4C2-8C7E-427B-A662-CE3BD1E75D7A}" type="sibTrans" cxnId="{B187FC11-F55D-49D0-B905-2494BC3C9C63}">
      <dgm:prSet/>
      <dgm:spPr>
        <a:xfrm rot="5400000">
          <a:off x="3584848" y="1922860"/>
          <a:ext cx="1799298" cy="156538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FF7FAC0-3632-40F2-9B50-CFBD49A74CF1}">
      <dgm:prSet phldrT="[Текст]" custT="1"/>
      <dgm:spPr>
        <a:xfrm rot="5400000">
          <a:off x="2742777" y="3450104"/>
          <a:ext cx="1799298" cy="156538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anti-</a:t>
          </a:r>
          <a:r>
            <a:rPr lang="en-US" sz="1200" b="1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HBcor</a:t>
          </a:r>
          <a:r>
            <a: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е</a:t>
          </a:r>
          <a:r>
            <a:rPr lang="en-US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IgG</a:t>
          </a:r>
          <a:endParaRPr lang="ru-RU" sz="1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4A8B9AD-7BFE-4223-89F7-39CD98CD3D85}" type="parTrans" cxnId="{77AD1B95-92C2-4AD3-B213-BA48567118A7}">
      <dgm:prSet/>
      <dgm:spPr/>
      <dgm:t>
        <a:bodyPr/>
        <a:lstStyle/>
        <a:p>
          <a:endParaRPr lang="ru-RU"/>
        </a:p>
      </dgm:t>
    </dgm:pt>
    <dgm:pt modelId="{812DA82C-A132-4542-AD5D-A2CBF0872950}" type="sibTrans" cxnId="{77AD1B95-92C2-4AD3-B213-BA48567118A7}">
      <dgm:prSet custT="1"/>
      <dgm:spPr>
        <a:xfrm rot="5400000">
          <a:off x="1052156" y="3450104"/>
          <a:ext cx="1799298" cy="156538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РПГА</a:t>
          </a:r>
        </a:p>
      </dgm:t>
    </dgm:pt>
    <dgm:pt modelId="{97ABEFAB-FB85-4056-8F17-04150D2BB843}">
      <dgm:prSet phldrT="[Текст]" custT="1"/>
      <dgm:spPr>
        <a:xfrm>
          <a:off x="3801784" y="1907024"/>
          <a:ext cx="1590027" cy="1600076"/>
        </a:xfrm>
        <a:prstGeom prst="rect">
          <a:avLst/>
        </a:prstGeom>
      </dgm:spPr>
      <dgm:t>
        <a:bodyPr/>
        <a:lstStyle/>
        <a:p>
          <a:r>
            <a:rPr lang="en-US" sz="18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anti-HCV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C9831C9-9828-4D5F-9E5A-726BD028A33F}" type="parTrans" cxnId="{0A164510-2AE6-483E-B1E1-4E2B8CC965F1}">
      <dgm:prSet/>
      <dgm:spPr/>
      <dgm:t>
        <a:bodyPr/>
        <a:lstStyle/>
        <a:p>
          <a:endParaRPr lang="ru-RU"/>
        </a:p>
      </dgm:t>
    </dgm:pt>
    <dgm:pt modelId="{465400BC-31AD-428A-A133-F98354AC18AD}" type="sibTrans" cxnId="{0A164510-2AE6-483E-B1E1-4E2B8CC965F1}">
      <dgm:prSet/>
      <dgm:spPr/>
      <dgm:t>
        <a:bodyPr/>
        <a:lstStyle/>
        <a:p>
          <a:endParaRPr lang="ru-RU"/>
        </a:p>
      </dgm:t>
    </dgm:pt>
    <dgm:pt modelId="{2F4884EA-81CC-44F6-A33D-3833072B1956}" type="pres">
      <dgm:prSet presAssocID="{39BABBAF-9239-4A95-946A-C4A4D3B1F31D}" presName="Name0" presStyleCnt="0">
        <dgm:presLayoutVars>
          <dgm:chMax/>
          <dgm:chPref/>
          <dgm:dir/>
          <dgm:animLvl val="lvl"/>
        </dgm:presLayoutVars>
      </dgm:prSet>
      <dgm:spPr/>
    </dgm:pt>
    <dgm:pt modelId="{D9538093-3C27-4F0C-9074-6D0356C82D10}" type="pres">
      <dgm:prSet presAssocID="{F15FCAFC-8CCE-47FA-877B-A67ED0492320}" presName="composite" presStyleCnt="0"/>
      <dgm:spPr/>
    </dgm:pt>
    <dgm:pt modelId="{63D8A518-B3B0-4060-AC66-85328C44CF8C}" type="pres">
      <dgm:prSet presAssocID="{F15FCAFC-8CCE-47FA-877B-A67ED0492320}" presName="Parent1" presStyleLbl="node1" presStyleIdx="0" presStyleCnt="6" custScaleX="103813" custLinFactNeighborY="0">
        <dgm:presLayoutVars>
          <dgm:chMax val="1"/>
          <dgm:chPref val="1"/>
          <dgm:bulletEnabled val="1"/>
        </dgm:presLayoutVars>
      </dgm:prSet>
      <dgm:spPr/>
    </dgm:pt>
    <dgm:pt modelId="{3E54ACC8-7132-435A-A4AF-59772F608689}" type="pres">
      <dgm:prSet presAssocID="{F15FCAFC-8CCE-47FA-877B-A67ED0492320}" presName="Childtext1" presStyleLbl="revTx" presStyleIdx="0" presStyleCnt="3" custLinFactY="39096" custLinFactNeighborX="-49575" custLinFactNeighborY="100000">
        <dgm:presLayoutVars>
          <dgm:chMax val="0"/>
          <dgm:chPref val="0"/>
          <dgm:bulletEnabled val="1"/>
        </dgm:presLayoutVars>
      </dgm:prSet>
      <dgm:spPr/>
    </dgm:pt>
    <dgm:pt modelId="{D1B231A8-E853-4F31-A27C-50E1EC43AB95}" type="pres">
      <dgm:prSet presAssocID="{F15FCAFC-8CCE-47FA-877B-A67ED0492320}" presName="BalanceSpacing" presStyleCnt="0"/>
      <dgm:spPr/>
    </dgm:pt>
    <dgm:pt modelId="{F1334292-D226-4080-9D66-8D380B9E9A25}" type="pres">
      <dgm:prSet presAssocID="{F15FCAFC-8CCE-47FA-877B-A67ED0492320}" presName="BalanceSpacing1" presStyleCnt="0"/>
      <dgm:spPr/>
    </dgm:pt>
    <dgm:pt modelId="{1999361D-E7B2-46A7-B4E4-BEA210BB174A}" type="pres">
      <dgm:prSet presAssocID="{E844B6F6-03DE-4C3C-BE81-3F8D98C15754}" presName="Accent1Text" presStyleLbl="node1" presStyleIdx="1" presStyleCnt="6" custLinFactNeighborY="0"/>
      <dgm:spPr/>
    </dgm:pt>
    <dgm:pt modelId="{A553AFCF-4E67-46A2-9176-2F3DF2507081}" type="pres">
      <dgm:prSet presAssocID="{E844B6F6-03DE-4C3C-BE81-3F8D98C15754}" presName="spaceBetweenRectangles" presStyleCnt="0"/>
      <dgm:spPr/>
    </dgm:pt>
    <dgm:pt modelId="{47C3CA86-5D9C-4EF3-BC42-0E5356E8C8A4}" type="pres">
      <dgm:prSet presAssocID="{D529B862-3135-4245-B01F-C42F6FDE729B}" presName="composite" presStyleCnt="0"/>
      <dgm:spPr/>
    </dgm:pt>
    <dgm:pt modelId="{3960B77E-A9AE-4D4C-B0E3-4495CC1E49BD}" type="pres">
      <dgm:prSet presAssocID="{D529B862-3135-4245-B01F-C42F6FDE729B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2460C67B-F855-491F-B1D4-853FFEA00228}" type="pres">
      <dgm:prSet presAssocID="{D529B862-3135-4245-B01F-C42F6FDE729B}" presName="Childtext1" presStyleLbl="revTx" presStyleIdx="1" presStyleCnt="3" custLinFactY="-42222" custLinFactNeighborX="48623" custLinFactNeighborY="-100000">
        <dgm:presLayoutVars>
          <dgm:chMax val="0"/>
          <dgm:chPref val="0"/>
          <dgm:bulletEnabled val="1"/>
        </dgm:presLayoutVars>
      </dgm:prSet>
      <dgm:spPr>
        <a:xfrm>
          <a:off x="948028" y="630366"/>
          <a:ext cx="1943241" cy="1079578"/>
        </a:xfrm>
        <a:prstGeom prst="rect">
          <a:avLst/>
        </a:prstGeom>
      </dgm:spPr>
    </dgm:pt>
    <dgm:pt modelId="{AEDCEA9D-8A88-4624-A3E3-49786062CF54}" type="pres">
      <dgm:prSet presAssocID="{D529B862-3135-4245-B01F-C42F6FDE729B}" presName="BalanceSpacing" presStyleCnt="0"/>
      <dgm:spPr/>
    </dgm:pt>
    <dgm:pt modelId="{3FB89149-3BE9-4A6F-9573-D5B0999A0BD9}" type="pres">
      <dgm:prSet presAssocID="{D529B862-3135-4245-B01F-C42F6FDE729B}" presName="BalanceSpacing1" presStyleCnt="0"/>
      <dgm:spPr/>
    </dgm:pt>
    <dgm:pt modelId="{D3377C30-0FE2-4614-8A47-264E62294015}" type="pres">
      <dgm:prSet presAssocID="{08F4B4C2-8C7E-427B-A662-CE3BD1E75D7A}" presName="Accent1Text" presStyleLbl="node1" presStyleIdx="3" presStyleCnt="6"/>
      <dgm:spPr/>
    </dgm:pt>
    <dgm:pt modelId="{771030B8-65FE-4FD7-80CE-EE39E551F2FC}" type="pres">
      <dgm:prSet presAssocID="{08F4B4C2-8C7E-427B-A662-CE3BD1E75D7A}" presName="spaceBetweenRectangles" presStyleCnt="0"/>
      <dgm:spPr/>
    </dgm:pt>
    <dgm:pt modelId="{B011AA80-8BC6-4240-83E4-C62270694205}" type="pres">
      <dgm:prSet presAssocID="{5FF7FAC0-3632-40F2-9B50-CFBD49A74CF1}" presName="composite" presStyleCnt="0"/>
      <dgm:spPr/>
    </dgm:pt>
    <dgm:pt modelId="{AA8643D4-5F7F-4571-9BEC-E9E88214FAAF}" type="pres">
      <dgm:prSet presAssocID="{5FF7FAC0-3632-40F2-9B50-CFBD49A74CF1}" presName="Parent1" presStyleLbl="node1" presStyleIdx="4" presStyleCnt="6" custScaleX="97055" custLinFactNeighborY="0">
        <dgm:presLayoutVars>
          <dgm:chMax val="1"/>
          <dgm:chPref val="1"/>
          <dgm:bulletEnabled val="1"/>
        </dgm:presLayoutVars>
      </dgm:prSet>
      <dgm:spPr/>
    </dgm:pt>
    <dgm:pt modelId="{A7C1043E-1487-458F-BB63-613E8C020972}" type="pres">
      <dgm:prSet presAssocID="{5FF7FAC0-3632-40F2-9B50-CFBD49A74CF1}" presName="Childtext1" presStyleLbl="revTx" presStyleIdx="2" presStyleCnt="3" custScaleX="79184" custScaleY="148213" custLinFactY="-41327" custLinFactNeighborX="-43816" custLinFactNeighborY="-100000">
        <dgm:presLayoutVars>
          <dgm:chMax val="0"/>
          <dgm:chPref val="0"/>
          <dgm:bulletEnabled val="1"/>
        </dgm:presLayoutVars>
      </dgm:prSet>
      <dgm:spPr/>
    </dgm:pt>
    <dgm:pt modelId="{D173D8A7-E130-44EA-B746-62F0259ADA28}" type="pres">
      <dgm:prSet presAssocID="{5FF7FAC0-3632-40F2-9B50-CFBD49A74CF1}" presName="BalanceSpacing" presStyleCnt="0"/>
      <dgm:spPr/>
    </dgm:pt>
    <dgm:pt modelId="{81A5CCC3-45BF-4BCB-A32D-7CA2504262B2}" type="pres">
      <dgm:prSet presAssocID="{5FF7FAC0-3632-40F2-9B50-CFBD49A74CF1}" presName="BalanceSpacing1" presStyleCnt="0"/>
      <dgm:spPr/>
    </dgm:pt>
    <dgm:pt modelId="{9089E4B1-9E45-4D6D-9F35-CFE7294D099C}" type="pres">
      <dgm:prSet presAssocID="{812DA82C-A132-4542-AD5D-A2CBF0872950}" presName="Accent1Text" presStyleLbl="node1" presStyleIdx="5" presStyleCnt="6" custLinFactNeighborY="0"/>
      <dgm:spPr/>
    </dgm:pt>
  </dgm:ptLst>
  <dgm:cxnLst>
    <dgm:cxn modelId="{0B6D4F08-3B9D-4282-9411-D44379962AD8}" type="presOf" srcId="{08F4B4C2-8C7E-427B-A662-CE3BD1E75D7A}" destId="{D3377C30-0FE2-4614-8A47-264E62294015}" srcOrd="0" destOrd="0" presId="urn:microsoft.com/office/officeart/2008/layout/AlternatingHexagons"/>
    <dgm:cxn modelId="{2073CC0C-5D08-4146-A798-9927C6DA51DD}" type="presOf" srcId="{812DA82C-A132-4542-AD5D-A2CBF0872950}" destId="{9089E4B1-9E45-4D6D-9F35-CFE7294D099C}" srcOrd="0" destOrd="0" presId="urn:microsoft.com/office/officeart/2008/layout/AlternatingHexagons"/>
    <dgm:cxn modelId="{0A164510-2AE6-483E-B1E1-4E2B8CC965F1}" srcId="{5FF7FAC0-3632-40F2-9B50-CFBD49A74CF1}" destId="{97ABEFAB-FB85-4056-8F17-04150D2BB843}" srcOrd="0" destOrd="0" parTransId="{4C9831C9-9828-4D5F-9E5A-726BD028A33F}" sibTransId="{465400BC-31AD-428A-A133-F98354AC18AD}"/>
    <dgm:cxn modelId="{B187FC11-F55D-49D0-B905-2494BC3C9C63}" srcId="{39BABBAF-9239-4A95-946A-C4A4D3B1F31D}" destId="{D529B862-3135-4245-B01F-C42F6FDE729B}" srcOrd="1" destOrd="0" parTransId="{E0E61697-524D-4607-8565-C1E145FC973F}" sibTransId="{08F4B4C2-8C7E-427B-A662-CE3BD1E75D7A}"/>
    <dgm:cxn modelId="{0400DE2D-F676-4C8F-AB63-BAABE406C680}" type="presOf" srcId="{D529B862-3135-4245-B01F-C42F6FDE729B}" destId="{3960B77E-A9AE-4D4C-B0E3-4495CC1E49BD}" srcOrd="0" destOrd="0" presId="urn:microsoft.com/office/officeart/2008/layout/AlternatingHexagons"/>
    <dgm:cxn modelId="{8E725931-B42A-4CBA-AA39-10DFA0DD717C}" srcId="{39BABBAF-9239-4A95-946A-C4A4D3B1F31D}" destId="{F15FCAFC-8CCE-47FA-877B-A67ED0492320}" srcOrd="0" destOrd="0" parTransId="{6C7E6EFF-7C2D-4710-878C-075629210862}" sibTransId="{E844B6F6-03DE-4C3C-BE81-3F8D98C15754}"/>
    <dgm:cxn modelId="{CFE2B565-4F5B-46A7-9A0D-2A78798E9FA1}" type="presOf" srcId="{5FF7FAC0-3632-40F2-9B50-CFBD49A74CF1}" destId="{AA8643D4-5F7F-4571-9BEC-E9E88214FAAF}" srcOrd="0" destOrd="0" presId="urn:microsoft.com/office/officeart/2008/layout/AlternatingHexagons"/>
    <dgm:cxn modelId="{77AD1B95-92C2-4AD3-B213-BA48567118A7}" srcId="{39BABBAF-9239-4A95-946A-C4A4D3B1F31D}" destId="{5FF7FAC0-3632-40F2-9B50-CFBD49A74CF1}" srcOrd="2" destOrd="0" parTransId="{34A8B9AD-7BFE-4223-89F7-39CD98CD3D85}" sibTransId="{812DA82C-A132-4542-AD5D-A2CBF0872950}"/>
    <dgm:cxn modelId="{0C05539D-CB6F-4655-885F-1B4BED2CFB70}" srcId="{F15FCAFC-8CCE-47FA-877B-A67ED0492320}" destId="{88BFED98-E17D-4076-B3FC-44392A79F6F4}" srcOrd="0" destOrd="0" parTransId="{65DFB90C-1723-4800-B951-80AAD83206CD}" sibTransId="{A61C5595-7909-4B8A-91B4-9C598A51888A}"/>
    <dgm:cxn modelId="{4AAE3BA9-E046-4920-BBA6-B45BD2D5CD93}" type="presOf" srcId="{88BFED98-E17D-4076-B3FC-44392A79F6F4}" destId="{3E54ACC8-7132-435A-A4AF-59772F608689}" srcOrd="0" destOrd="0" presId="urn:microsoft.com/office/officeart/2008/layout/AlternatingHexagons"/>
    <dgm:cxn modelId="{CD6421AB-9179-425F-9AE8-807D9AF09CF2}" type="presOf" srcId="{97ABEFAB-FB85-4056-8F17-04150D2BB843}" destId="{A7C1043E-1487-458F-BB63-613E8C020972}" srcOrd="0" destOrd="0" presId="urn:microsoft.com/office/officeart/2008/layout/AlternatingHexagons"/>
    <dgm:cxn modelId="{1E3CFFAC-5764-411B-85F7-0AAB421E08CF}" type="presOf" srcId="{F15FCAFC-8CCE-47FA-877B-A67ED0492320}" destId="{63D8A518-B3B0-4060-AC66-85328C44CF8C}" srcOrd="0" destOrd="0" presId="urn:microsoft.com/office/officeart/2008/layout/AlternatingHexagons"/>
    <dgm:cxn modelId="{55D4E1B3-8992-4F3E-A007-3BBF7312D277}" type="presOf" srcId="{E844B6F6-03DE-4C3C-BE81-3F8D98C15754}" destId="{1999361D-E7B2-46A7-B4E4-BEA210BB174A}" srcOrd="0" destOrd="0" presId="urn:microsoft.com/office/officeart/2008/layout/AlternatingHexagons"/>
    <dgm:cxn modelId="{A26064DD-1606-4DBD-BB4C-E9F057E43037}" type="presOf" srcId="{39BABBAF-9239-4A95-946A-C4A4D3B1F31D}" destId="{2F4884EA-81CC-44F6-A33D-3833072B1956}" srcOrd="0" destOrd="0" presId="urn:microsoft.com/office/officeart/2008/layout/AlternatingHexagons"/>
    <dgm:cxn modelId="{43BAFD56-394D-4E29-B59B-9409B22A5DC7}" type="presParOf" srcId="{2F4884EA-81CC-44F6-A33D-3833072B1956}" destId="{D9538093-3C27-4F0C-9074-6D0356C82D10}" srcOrd="0" destOrd="0" presId="urn:microsoft.com/office/officeart/2008/layout/AlternatingHexagons"/>
    <dgm:cxn modelId="{21E91805-7C36-4729-ACCF-915307F84999}" type="presParOf" srcId="{D9538093-3C27-4F0C-9074-6D0356C82D10}" destId="{63D8A518-B3B0-4060-AC66-85328C44CF8C}" srcOrd="0" destOrd="0" presId="urn:microsoft.com/office/officeart/2008/layout/AlternatingHexagons"/>
    <dgm:cxn modelId="{B521F878-5C4C-4B00-ABBE-539F1D8026AB}" type="presParOf" srcId="{D9538093-3C27-4F0C-9074-6D0356C82D10}" destId="{3E54ACC8-7132-435A-A4AF-59772F608689}" srcOrd="1" destOrd="0" presId="urn:microsoft.com/office/officeart/2008/layout/AlternatingHexagons"/>
    <dgm:cxn modelId="{A2BB7A55-8D99-4A7B-B459-FA56FF69A30F}" type="presParOf" srcId="{D9538093-3C27-4F0C-9074-6D0356C82D10}" destId="{D1B231A8-E853-4F31-A27C-50E1EC43AB95}" srcOrd="2" destOrd="0" presId="urn:microsoft.com/office/officeart/2008/layout/AlternatingHexagons"/>
    <dgm:cxn modelId="{592801B1-EB52-4E92-9C69-A850DE3666DA}" type="presParOf" srcId="{D9538093-3C27-4F0C-9074-6D0356C82D10}" destId="{F1334292-D226-4080-9D66-8D380B9E9A25}" srcOrd="3" destOrd="0" presId="urn:microsoft.com/office/officeart/2008/layout/AlternatingHexagons"/>
    <dgm:cxn modelId="{9DD064A5-B153-4140-96BB-78EAA36956D7}" type="presParOf" srcId="{D9538093-3C27-4F0C-9074-6D0356C82D10}" destId="{1999361D-E7B2-46A7-B4E4-BEA210BB174A}" srcOrd="4" destOrd="0" presId="urn:microsoft.com/office/officeart/2008/layout/AlternatingHexagons"/>
    <dgm:cxn modelId="{E67836BC-FBCD-4361-B41B-277404BAE467}" type="presParOf" srcId="{2F4884EA-81CC-44F6-A33D-3833072B1956}" destId="{A553AFCF-4E67-46A2-9176-2F3DF2507081}" srcOrd="1" destOrd="0" presId="urn:microsoft.com/office/officeart/2008/layout/AlternatingHexagons"/>
    <dgm:cxn modelId="{D02AAFC1-6209-41B1-B650-CE154B20AEDE}" type="presParOf" srcId="{2F4884EA-81CC-44F6-A33D-3833072B1956}" destId="{47C3CA86-5D9C-4EF3-BC42-0E5356E8C8A4}" srcOrd="2" destOrd="0" presId="urn:microsoft.com/office/officeart/2008/layout/AlternatingHexagons"/>
    <dgm:cxn modelId="{EE1B716D-5B61-42CD-B341-12FADCE54C4A}" type="presParOf" srcId="{47C3CA86-5D9C-4EF3-BC42-0E5356E8C8A4}" destId="{3960B77E-A9AE-4D4C-B0E3-4495CC1E49BD}" srcOrd="0" destOrd="0" presId="urn:microsoft.com/office/officeart/2008/layout/AlternatingHexagons"/>
    <dgm:cxn modelId="{B0D62E0E-F3FD-470D-98CB-7FF41A9CB717}" type="presParOf" srcId="{47C3CA86-5D9C-4EF3-BC42-0E5356E8C8A4}" destId="{2460C67B-F855-491F-B1D4-853FFEA00228}" srcOrd="1" destOrd="0" presId="urn:microsoft.com/office/officeart/2008/layout/AlternatingHexagons"/>
    <dgm:cxn modelId="{4D6979CC-B2E8-458C-97FD-0417FD12EA1F}" type="presParOf" srcId="{47C3CA86-5D9C-4EF3-BC42-0E5356E8C8A4}" destId="{AEDCEA9D-8A88-4624-A3E3-49786062CF54}" srcOrd="2" destOrd="0" presId="urn:microsoft.com/office/officeart/2008/layout/AlternatingHexagons"/>
    <dgm:cxn modelId="{6B0282D7-6FEB-4BB2-9D2F-31AE41BCC4F9}" type="presParOf" srcId="{47C3CA86-5D9C-4EF3-BC42-0E5356E8C8A4}" destId="{3FB89149-3BE9-4A6F-9573-D5B0999A0BD9}" srcOrd="3" destOrd="0" presId="urn:microsoft.com/office/officeart/2008/layout/AlternatingHexagons"/>
    <dgm:cxn modelId="{C21A50F9-8913-46F4-A3AC-932871D5B4EF}" type="presParOf" srcId="{47C3CA86-5D9C-4EF3-BC42-0E5356E8C8A4}" destId="{D3377C30-0FE2-4614-8A47-264E62294015}" srcOrd="4" destOrd="0" presId="urn:microsoft.com/office/officeart/2008/layout/AlternatingHexagons"/>
    <dgm:cxn modelId="{1A5CBD38-C32F-4A95-A3F8-6A91D659206B}" type="presParOf" srcId="{2F4884EA-81CC-44F6-A33D-3833072B1956}" destId="{771030B8-65FE-4FD7-80CE-EE39E551F2FC}" srcOrd="3" destOrd="0" presId="urn:microsoft.com/office/officeart/2008/layout/AlternatingHexagons"/>
    <dgm:cxn modelId="{42FB90AF-D64E-4DFE-AD1D-D9CAC16DB5A1}" type="presParOf" srcId="{2F4884EA-81CC-44F6-A33D-3833072B1956}" destId="{B011AA80-8BC6-4240-83E4-C62270694205}" srcOrd="4" destOrd="0" presId="urn:microsoft.com/office/officeart/2008/layout/AlternatingHexagons"/>
    <dgm:cxn modelId="{F4D0D6D4-E4FC-448F-9B0D-D84CDA5A98DE}" type="presParOf" srcId="{B011AA80-8BC6-4240-83E4-C62270694205}" destId="{AA8643D4-5F7F-4571-9BEC-E9E88214FAAF}" srcOrd="0" destOrd="0" presId="urn:microsoft.com/office/officeart/2008/layout/AlternatingHexagons"/>
    <dgm:cxn modelId="{7CE3BE27-CD22-4175-9C4C-4C14B1BC8A69}" type="presParOf" srcId="{B011AA80-8BC6-4240-83E4-C62270694205}" destId="{A7C1043E-1487-458F-BB63-613E8C020972}" srcOrd="1" destOrd="0" presId="urn:microsoft.com/office/officeart/2008/layout/AlternatingHexagons"/>
    <dgm:cxn modelId="{351405B8-D157-4727-BE32-D3EFE93E7691}" type="presParOf" srcId="{B011AA80-8BC6-4240-83E4-C62270694205}" destId="{D173D8A7-E130-44EA-B746-62F0259ADA28}" srcOrd="2" destOrd="0" presId="urn:microsoft.com/office/officeart/2008/layout/AlternatingHexagons"/>
    <dgm:cxn modelId="{5363E5FF-D374-4D95-A92A-D93BC38F977E}" type="presParOf" srcId="{B011AA80-8BC6-4240-83E4-C62270694205}" destId="{81A5CCC3-45BF-4BCB-A32D-7CA2504262B2}" srcOrd="3" destOrd="0" presId="urn:microsoft.com/office/officeart/2008/layout/AlternatingHexagons"/>
    <dgm:cxn modelId="{DC35E5D1-5E0A-4F55-BB68-062DBA4BD35F}" type="presParOf" srcId="{B011AA80-8BC6-4240-83E4-C62270694205}" destId="{9089E4B1-9E45-4D6D-9F35-CFE7294D099C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ABBAF-9239-4A95-946A-C4A4D3B1F31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15FCAFC-8CCE-47FA-877B-A67ED0492320}">
      <dgm:prSet phldrT="[Текст]" custT="1"/>
      <dgm:spPr>
        <a:xfrm rot="5400000">
          <a:off x="1841802" y="2068919"/>
          <a:ext cx="1812395" cy="1576784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HCV</a:t>
          </a:r>
          <a:r>
            <a:rPr lang="ru-RU" sz="16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RNA </a:t>
          </a:r>
          <a:endParaRPr lang="ru-RU" sz="1600" b="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6C7E6EFF-7C2D-4710-878C-075629210862}" type="parTrans" cxnId="{8E725931-B42A-4CBA-AA39-10DFA0DD717C}">
      <dgm:prSet/>
      <dgm:spPr/>
      <dgm:t>
        <a:bodyPr/>
        <a:lstStyle/>
        <a:p>
          <a:endParaRPr lang="ru-RU"/>
        </a:p>
      </dgm:t>
    </dgm:pt>
    <dgm:pt modelId="{E844B6F6-03DE-4C3C-BE81-3F8D98C15754}" type="sibTrans" cxnId="{8E725931-B42A-4CBA-AA39-10DFA0DD717C}">
      <dgm:prSet/>
      <dgm:spPr>
        <a:xfrm rot="5400000">
          <a:off x="4489695" y="454364"/>
          <a:ext cx="1812395" cy="1576784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529B862-3135-4245-B01F-C42F6FDE729B}">
      <dgm:prSet phldrT="[Текст]" custT="1"/>
      <dgm:spPr>
        <a:xfrm rot="5400000">
          <a:off x="3604364" y="2043708"/>
          <a:ext cx="1812395" cy="1576784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HBV</a:t>
          </a:r>
          <a:r>
            <a:rPr lang="en-US" sz="1600" b="1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1600" b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DNA</a:t>
          </a:r>
          <a:r>
            <a:rPr lang="ru-RU" sz="1600" b="1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*</a:t>
          </a:r>
          <a:endParaRPr lang="ru-RU" sz="16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0E61697-524D-4607-8565-C1E145FC973F}" type="parTrans" cxnId="{B187FC11-F55D-49D0-B905-2494BC3C9C63}">
      <dgm:prSet/>
      <dgm:spPr/>
      <dgm:t>
        <a:bodyPr/>
        <a:lstStyle/>
        <a:p>
          <a:endParaRPr lang="ru-RU"/>
        </a:p>
      </dgm:t>
    </dgm:pt>
    <dgm:pt modelId="{08F4B4C2-8C7E-427B-A662-CE3BD1E75D7A}" type="sibTrans" cxnId="{B187FC11-F55D-49D0-B905-2494BC3C9C63}">
      <dgm:prSet/>
      <dgm:spPr>
        <a:xfrm rot="5400000">
          <a:off x="2774392" y="468592"/>
          <a:ext cx="1812395" cy="1576784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FF7FAC0-3632-40F2-9B50-CFBD49A74CF1}">
      <dgm:prSet phldrT="[Текст]"/>
      <dgm:spPr>
        <a:xfrm rot="5400000">
          <a:off x="2759553" y="3582070"/>
          <a:ext cx="1812395" cy="1576784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2DA82C-A132-4542-AD5D-A2CBF0872950}" type="sibTrans" cxnId="{77AD1B95-92C2-4AD3-B213-BA48567118A7}">
      <dgm:prSet/>
      <dgm:spPr>
        <a:xfrm rot="5400000">
          <a:off x="4489695" y="3584843"/>
          <a:ext cx="1812395" cy="1576784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A8B9AD-7BFE-4223-89F7-39CD98CD3D85}" type="parTrans" cxnId="{77AD1B95-92C2-4AD3-B213-BA48567118A7}">
      <dgm:prSet/>
      <dgm:spPr/>
      <dgm:t>
        <a:bodyPr/>
        <a:lstStyle/>
        <a:p>
          <a:endParaRPr lang="ru-RU"/>
        </a:p>
      </dgm:t>
    </dgm:pt>
    <dgm:pt modelId="{2F4884EA-81CC-44F6-A33D-3833072B1956}" type="pres">
      <dgm:prSet presAssocID="{39BABBAF-9239-4A95-946A-C4A4D3B1F31D}" presName="Name0" presStyleCnt="0">
        <dgm:presLayoutVars>
          <dgm:chMax/>
          <dgm:chPref/>
          <dgm:dir/>
          <dgm:animLvl val="lvl"/>
        </dgm:presLayoutVars>
      </dgm:prSet>
      <dgm:spPr/>
    </dgm:pt>
    <dgm:pt modelId="{D9538093-3C27-4F0C-9074-6D0356C82D10}" type="pres">
      <dgm:prSet presAssocID="{F15FCAFC-8CCE-47FA-877B-A67ED0492320}" presName="composite" presStyleCnt="0"/>
      <dgm:spPr/>
    </dgm:pt>
    <dgm:pt modelId="{63D8A518-B3B0-4060-AC66-85328C44CF8C}" type="pres">
      <dgm:prSet presAssocID="{F15FCAFC-8CCE-47FA-877B-A67ED0492320}" presName="Parent1" presStyleLbl="node1" presStyleIdx="0" presStyleCnt="6" custLinFactNeighborX="-58204" custLinFactNeighborY="86271">
        <dgm:presLayoutVars>
          <dgm:chMax val="1"/>
          <dgm:chPref val="1"/>
          <dgm:bulletEnabled val="1"/>
        </dgm:presLayoutVars>
      </dgm:prSet>
      <dgm:spPr/>
    </dgm:pt>
    <dgm:pt modelId="{3E54ACC8-7132-435A-A4AF-59772F608689}" type="pres">
      <dgm:prSet presAssocID="{F15FCAFC-8CCE-47FA-877B-A67ED0492320}" presName="Childtext1" presStyleLbl="revTx" presStyleIdx="0" presStyleCnt="3" custLinFactX="-100000" custLinFactY="70354" custLinFactNeighborX="-160480" custLinFactNeighborY="100000">
        <dgm:presLayoutVars>
          <dgm:chMax val="0"/>
          <dgm:chPref val="0"/>
          <dgm:bulletEnabled val="1"/>
        </dgm:presLayoutVars>
      </dgm:prSet>
      <dgm:spPr>
        <a:xfrm>
          <a:off x="0" y="2602513"/>
          <a:ext cx="2022633" cy="1087437"/>
        </a:xfrm>
        <a:prstGeom prst="rect">
          <a:avLst/>
        </a:prstGeom>
      </dgm:spPr>
    </dgm:pt>
    <dgm:pt modelId="{D1B231A8-E853-4F31-A27C-50E1EC43AB95}" type="pres">
      <dgm:prSet presAssocID="{F15FCAFC-8CCE-47FA-877B-A67ED0492320}" presName="BalanceSpacing" presStyleCnt="0"/>
      <dgm:spPr/>
    </dgm:pt>
    <dgm:pt modelId="{F1334292-D226-4080-9D66-8D380B9E9A25}" type="pres">
      <dgm:prSet presAssocID="{F15FCAFC-8CCE-47FA-877B-A67ED0492320}" presName="BalanceSpacing1" presStyleCnt="0"/>
      <dgm:spPr/>
    </dgm:pt>
    <dgm:pt modelId="{1999361D-E7B2-46A7-B4E4-BEA210BB174A}" type="pres">
      <dgm:prSet presAssocID="{E844B6F6-03DE-4C3C-BE81-3F8D98C15754}" presName="Accent1Text" presStyleLbl="node1" presStyleIdx="1" presStyleCnt="6" custLinFactX="100000" custLinFactNeighborX="117726" custLinFactNeighborY="-2813"/>
      <dgm:spPr/>
    </dgm:pt>
    <dgm:pt modelId="{A553AFCF-4E67-46A2-9176-2F3DF2507081}" type="pres">
      <dgm:prSet presAssocID="{E844B6F6-03DE-4C3C-BE81-3F8D98C15754}" presName="spaceBetweenRectangles" presStyleCnt="0"/>
      <dgm:spPr/>
    </dgm:pt>
    <dgm:pt modelId="{47C3CA86-5D9C-4EF3-BC42-0E5356E8C8A4}" type="pres">
      <dgm:prSet presAssocID="{D529B862-3135-4245-B01F-C42F6FDE729B}" presName="composite" presStyleCnt="0"/>
      <dgm:spPr/>
    </dgm:pt>
    <dgm:pt modelId="{3960B77E-A9AE-4D4C-B0E3-4495CC1E49BD}" type="pres">
      <dgm:prSet presAssocID="{D529B862-3135-4245-B01F-C42F6FDE729B}" presName="Parent1" presStyleLbl="node1" presStyleIdx="2" presStyleCnt="6" custLinFactX="7785" custLinFactNeighborX="100000" custLinFactNeighborY="0">
        <dgm:presLayoutVars>
          <dgm:chMax val="1"/>
          <dgm:chPref val="1"/>
          <dgm:bulletEnabled val="1"/>
        </dgm:presLayoutVars>
      </dgm:prSet>
      <dgm:spPr/>
    </dgm:pt>
    <dgm:pt modelId="{2460C67B-F855-491F-B1D4-853FFEA00228}" type="pres">
      <dgm:prSet presAssocID="{D529B862-3135-4245-B01F-C42F6FDE729B}" presName="Childtext1" presStyleLbl="revTx" presStyleIdx="1" presStyleCnt="3" custLinFactX="100000" custLinFactY="-43784" custLinFactNeighborX="130092" custLinFactNeighborY="-100000">
        <dgm:presLayoutVars>
          <dgm:chMax val="0"/>
          <dgm:chPref val="0"/>
          <dgm:bulletEnabled val="1"/>
        </dgm:presLayoutVars>
      </dgm:prSet>
      <dgm:spPr>
        <a:xfrm>
          <a:off x="4503791" y="724821"/>
          <a:ext cx="1957387" cy="1087437"/>
        </a:xfrm>
        <a:prstGeom prst="rect">
          <a:avLst/>
        </a:prstGeom>
      </dgm:spPr>
    </dgm:pt>
    <dgm:pt modelId="{AEDCEA9D-8A88-4624-A3E3-49786062CF54}" type="pres">
      <dgm:prSet presAssocID="{D529B862-3135-4245-B01F-C42F6FDE729B}" presName="BalanceSpacing" presStyleCnt="0"/>
      <dgm:spPr/>
    </dgm:pt>
    <dgm:pt modelId="{3FB89149-3BE9-4A6F-9573-D5B0999A0BD9}" type="pres">
      <dgm:prSet presAssocID="{D529B862-3135-4245-B01F-C42F6FDE729B}" presName="BalanceSpacing1" presStyleCnt="0"/>
      <dgm:spPr/>
    </dgm:pt>
    <dgm:pt modelId="{D3377C30-0FE2-4614-8A47-264E62294015}" type="pres">
      <dgm:prSet presAssocID="{08F4B4C2-8C7E-427B-A662-CE3BD1E75D7A}" presName="Accent1Text" presStyleLbl="node1" presStyleIdx="3" presStyleCnt="6" custLinFactNeighborX="-52852" custLinFactNeighborY="-86908"/>
      <dgm:spPr/>
    </dgm:pt>
    <dgm:pt modelId="{771030B8-65FE-4FD7-80CE-EE39E551F2FC}" type="pres">
      <dgm:prSet presAssocID="{08F4B4C2-8C7E-427B-A662-CE3BD1E75D7A}" presName="spaceBetweenRectangles" presStyleCnt="0"/>
      <dgm:spPr/>
    </dgm:pt>
    <dgm:pt modelId="{B011AA80-8BC6-4240-83E4-C62270694205}" type="pres">
      <dgm:prSet presAssocID="{5FF7FAC0-3632-40F2-9B50-CFBD49A74CF1}" presName="composite" presStyleCnt="0"/>
      <dgm:spPr/>
    </dgm:pt>
    <dgm:pt modelId="{AA8643D4-5F7F-4571-9BEC-E9E88214FAAF}" type="pres">
      <dgm:prSet presAssocID="{5FF7FAC0-3632-40F2-9B50-CFBD49A74CF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7C1043E-1487-458F-BB63-613E8C020972}" type="pres">
      <dgm:prSet presAssocID="{5FF7FAC0-3632-40F2-9B50-CFBD49A74CF1}" presName="Childtext1" presStyleLbl="revTx" presStyleIdx="2" presStyleCnt="3" custLinFactY="-43785" custLinFactNeighborX="-38652" custLinFactNeighborY="-100000">
        <dgm:presLayoutVars>
          <dgm:chMax val="0"/>
          <dgm:chPref val="0"/>
          <dgm:bulletEnabled val="1"/>
        </dgm:presLayoutVars>
      </dgm:prSet>
      <dgm:spPr>
        <a:xfrm>
          <a:off x="3720202" y="2263171"/>
          <a:ext cx="2022633" cy="1087437"/>
        </a:xfrm>
        <a:prstGeom prst="rect">
          <a:avLst/>
        </a:prstGeom>
      </dgm:spPr>
    </dgm:pt>
    <dgm:pt modelId="{D173D8A7-E130-44EA-B746-62F0259ADA28}" type="pres">
      <dgm:prSet presAssocID="{5FF7FAC0-3632-40F2-9B50-CFBD49A74CF1}" presName="BalanceSpacing" presStyleCnt="0"/>
      <dgm:spPr/>
    </dgm:pt>
    <dgm:pt modelId="{81A5CCC3-45BF-4BCB-A32D-7CA2504262B2}" type="pres">
      <dgm:prSet presAssocID="{5FF7FAC0-3632-40F2-9B50-CFBD49A74CF1}" presName="BalanceSpacing1" presStyleCnt="0"/>
      <dgm:spPr/>
    </dgm:pt>
    <dgm:pt modelId="{9089E4B1-9E45-4D6D-9F35-CFE7294D099C}" type="pres">
      <dgm:prSet presAssocID="{812DA82C-A132-4542-AD5D-A2CBF0872950}" presName="Accent1Text" presStyleLbl="node1" presStyleIdx="5" presStyleCnt="6" custLinFactX="100000" custLinFactNeighborX="117726" custLinFactNeighborY="153"/>
      <dgm:spPr/>
    </dgm:pt>
  </dgm:ptLst>
  <dgm:cxnLst>
    <dgm:cxn modelId="{0B6D4F08-3B9D-4282-9411-D44379962AD8}" type="presOf" srcId="{08F4B4C2-8C7E-427B-A662-CE3BD1E75D7A}" destId="{D3377C30-0FE2-4614-8A47-264E62294015}" srcOrd="0" destOrd="0" presId="urn:microsoft.com/office/officeart/2008/layout/AlternatingHexagons"/>
    <dgm:cxn modelId="{2073CC0C-5D08-4146-A798-9927C6DA51DD}" type="presOf" srcId="{812DA82C-A132-4542-AD5D-A2CBF0872950}" destId="{9089E4B1-9E45-4D6D-9F35-CFE7294D099C}" srcOrd="0" destOrd="0" presId="urn:microsoft.com/office/officeart/2008/layout/AlternatingHexagons"/>
    <dgm:cxn modelId="{B187FC11-F55D-49D0-B905-2494BC3C9C63}" srcId="{39BABBAF-9239-4A95-946A-C4A4D3B1F31D}" destId="{D529B862-3135-4245-B01F-C42F6FDE729B}" srcOrd="1" destOrd="0" parTransId="{E0E61697-524D-4607-8565-C1E145FC973F}" sibTransId="{08F4B4C2-8C7E-427B-A662-CE3BD1E75D7A}"/>
    <dgm:cxn modelId="{0400DE2D-F676-4C8F-AB63-BAABE406C680}" type="presOf" srcId="{D529B862-3135-4245-B01F-C42F6FDE729B}" destId="{3960B77E-A9AE-4D4C-B0E3-4495CC1E49BD}" srcOrd="0" destOrd="0" presId="urn:microsoft.com/office/officeart/2008/layout/AlternatingHexagons"/>
    <dgm:cxn modelId="{8E725931-B42A-4CBA-AA39-10DFA0DD717C}" srcId="{39BABBAF-9239-4A95-946A-C4A4D3B1F31D}" destId="{F15FCAFC-8CCE-47FA-877B-A67ED0492320}" srcOrd="0" destOrd="0" parTransId="{6C7E6EFF-7C2D-4710-878C-075629210862}" sibTransId="{E844B6F6-03DE-4C3C-BE81-3F8D98C15754}"/>
    <dgm:cxn modelId="{CFE2B565-4F5B-46A7-9A0D-2A78798E9FA1}" type="presOf" srcId="{5FF7FAC0-3632-40F2-9B50-CFBD49A74CF1}" destId="{AA8643D4-5F7F-4571-9BEC-E9E88214FAAF}" srcOrd="0" destOrd="0" presId="urn:microsoft.com/office/officeart/2008/layout/AlternatingHexagons"/>
    <dgm:cxn modelId="{77AD1B95-92C2-4AD3-B213-BA48567118A7}" srcId="{39BABBAF-9239-4A95-946A-C4A4D3B1F31D}" destId="{5FF7FAC0-3632-40F2-9B50-CFBD49A74CF1}" srcOrd="2" destOrd="0" parTransId="{34A8B9AD-7BFE-4223-89F7-39CD98CD3D85}" sibTransId="{812DA82C-A132-4542-AD5D-A2CBF0872950}"/>
    <dgm:cxn modelId="{1E3CFFAC-5764-411B-85F7-0AAB421E08CF}" type="presOf" srcId="{F15FCAFC-8CCE-47FA-877B-A67ED0492320}" destId="{63D8A518-B3B0-4060-AC66-85328C44CF8C}" srcOrd="0" destOrd="0" presId="urn:microsoft.com/office/officeart/2008/layout/AlternatingHexagons"/>
    <dgm:cxn modelId="{55D4E1B3-8992-4F3E-A007-3BBF7312D277}" type="presOf" srcId="{E844B6F6-03DE-4C3C-BE81-3F8D98C15754}" destId="{1999361D-E7B2-46A7-B4E4-BEA210BB174A}" srcOrd="0" destOrd="0" presId="urn:microsoft.com/office/officeart/2008/layout/AlternatingHexagons"/>
    <dgm:cxn modelId="{A26064DD-1606-4DBD-BB4C-E9F057E43037}" type="presOf" srcId="{39BABBAF-9239-4A95-946A-C4A4D3B1F31D}" destId="{2F4884EA-81CC-44F6-A33D-3833072B1956}" srcOrd="0" destOrd="0" presId="urn:microsoft.com/office/officeart/2008/layout/AlternatingHexagons"/>
    <dgm:cxn modelId="{43BAFD56-394D-4E29-B59B-9409B22A5DC7}" type="presParOf" srcId="{2F4884EA-81CC-44F6-A33D-3833072B1956}" destId="{D9538093-3C27-4F0C-9074-6D0356C82D10}" srcOrd="0" destOrd="0" presId="urn:microsoft.com/office/officeart/2008/layout/AlternatingHexagons"/>
    <dgm:cxn modelId="{21E91805-7C36-4729-ACCF-915307F84999}" type="presParOf" srcId="{D9538093-3C27-4F0C-9074-6D0356C82D10}" destId="{63D8A518-B3B0-4060-AC66-85328C44CF8C}" srcOrd="0" destOrd="0" presId="urn:microsoft.com/office/officeart/2008/layout/AlternatingHexagons"/>
    <dgm:cxn modelId="{B521F878-5C4C-4B00-ABBE-539F1D8026AB}" type="presParOf" srcId="{D9538093-3C27-4F0C-9074-6D0356C82D10}" destId="{3E54ACC8-7132-435A-A4AF-59772F608689}" srcOrd="1" destOrd="0" presId="urn:microsoft.com/office/officeart/2008/layout/AlternatingHexagons"/>
    <dgm:cxn modelId="{A2BB7A55-8D99-4A7B-B459-FA56FF69A30F}" type="presParOf" srcId="{D9538093-3C27-4F0C-9074-6D0356C82D10}" destId="{D1B231A8-E853-4F31-A27C-50E1EC43AB95}" srcOrd="2" destOrd="0" presId="urn:microsoft.com/office/officeart/2008/layout/AlternatingHexagons"/>
    <dgm:cxn modelId="{592801B1-EB52-4E92-9C69-A850DE3666DA}" type="presParOf" srcId="{D9538093-3C27-4F0C-9074-6D0356C82D10}" destId="{F1334292-D226-4080-9D66-8D380B9E9A25}" srcOrd="3" destOrd="0" presId="urn:microsoft.com/office/officeart/2008/layout/AlternatingHexagons"/>
    <dgm:cxn modelId="{9DD064A5-B153-4140-96BB-78EAA36956D7}" type="presParOf" srcId="{D9538093-3C27-4F0C-9074-6D0356C82D10}" destId="{1999361D-E7B2-46A7-B4E4-BEA210BB174A}" srcOrd="4" destOrd="0" presId="urn:microsoft.com/office/officeart/2008/layout/AlternatingHexagons"/>
    <dgm:cxn modelId="{E67836BC-FBCD-4361-B41B-277404BAE467}" type="presParOf" srcId="{2F4884EA-81CC-44F6-A33D-3833072B1956}" destId="{A553AFCF-4E67-46A2-9176-2F3DF2507081}" srcOrd="1" destOrd="0" presId="urn:microsoft.com/office/officeart/2008/layout/AlternatingHexagons"/>
    <dgm:cxn modelId="{D02AAFC1-6209-41B1-B650-CE154B20AEDE}" type="presParOf" srcId="{2F4884EA-81CC-44F6-A33D-3833072B1956}" destId="{47C3CA86-5D9C-4EF3-BC42-0E5356E8C8A4}" srcOrd="2" destOrd="0" presId="urn:microsoft.com/office/officeart/2008/layout/AlternatingHexagons"/>
    <dgm:cxn modelId="{EE1B716D-5B61-42CD-B341-12FADCE54C4A}" type="presParOf" srcId="{47C3CA86-5D9C-4EF3-BC42-0E5356E8C8A4}" destId="{3960B77E-A9AE-4D4C-B0E3-4495CC1E49BD}" srcOrd="0" destOrd="0" presId="urn:microsoft.com/office/officeart/2008/layout/AlternatingHexagons"/>
    <dgm:cxn modelId="{B0D62E0E-F3FD-470D-98CB-7FF41A9CB717}" type="presParOf" srcId="{47C3CA86-5D9C-4EF3-BC42-0E5356E8C8A4}" destId="{2460C67B-F855-491F-B1D4-853FFEA00228}" srcOrd="1" destOrd="0" presId="urn:microsoft.com/office/officeart/2008/layout/AlternatingHexagons"/>
    <dgm:cxn modelId="{4D6979CC-B2E8-458C-97FD-0417FD12EA1F}" type="presParOf" srcId="{47C3CA86-5D9C-4EF3-BC42-0E5356E8C8A4}" destId="{AEDCEA9D-8A88-4624-A3E3-49786062CF54}" srcOrd="2" destOrd="0" presId="urn:microsoft.com/office/officeart/2008/layout/AlternatingHexagons"/>
    <dgm:cxn modelId="{6B0282D7-6FEB-4BB2-9D2F-31AE41BCC4F9}" type="presParOf" srcId="{47C3CA86-5D9C-4EF3-BC42-0E5356E8C8A4}" destId="{3FB89149-3BE9-4A6F-9573-D5B0999A0BD9}" srcOrd="3" destOrd="0" presId="urn:microsoft.com/office/officeart/2008/layout/AlternatingHexagons"/>
    <dgm:cxn modelId="{C21A50F9-8913-46F4-A3AC-932871D5B4EF}" type="presParOf" srcId="{47C3CA86-5D9C-4EF3-BC42-0E5356E8C8A4}" destId="{D3377C30-0FE2-4614-8A47-264E62294015}" srcOrd="4" destOrd="0" presId="urn:microsoft.com/office/officeart/2008/layout/AlternatingHexagons"/>
    <dgm:cxn modelId="{1A5CBD38-C32F-4A95-A3F8-6A91D659206B}" type="presParOf" srcId="{2F4884EA-81CC-44F6-A33D-3833072B1956}" destId="{771030B8-65FE-4FD7-80CE-EE39E551F2FC}" srcOrd="3" destOrd="0" presId="urn:microsoft.com/office/officeart/2008/layout/AlternatingHexagons"/>
    <dgm:cxn modelId="{42FB90AF-D64E-4DFE-AD1D-D9CAC16DB5A1}" type="presParOf" srcId="{2F4884EA-81CC-44F6-A33D-3833072B1956}" destId="{B011AA80-8BC6-4240-83E4-C62270694205}" srcOrd="4" destOrd="0" presId="urn:microsoft.com/office/officeart/2008/layout/AlternatingHexagons"/>
    <dgm:cxn modelId="{F4D0D6D4-E4FC-448F-9B0D-D84CDA5A98DE}" type="presParOf" srcId="{B011AA80-8BC6-4240-83E4-C62270694205}" destId="{AA8643D4-5F7F-4571-9BEC-E9E88214FAAF}" srcOrd="0" destOrd="0" presId="urn:microsoft.com/office/officeart/2008/layout/AlternatingHexagons"/>
    <dgm:cxn modelId="{7CE3BE27-CD22-4175-9C4C-4C14B1BC8A69}" type="presParOf" srcId="{B011AA80-8BC6-4240-83E4-C62270694205}" destId="{A7C1043E-1487-458F-BB63-613E8C020972}" srcOrd="1" destOrd="0" presId="urn:microsoft.com/office/officeart/2008/layout/AlternatingHexagons"/>
    <dgm:cxn modelId="{351405B8-D157-4727-BE32-D3EFE93E7691}" type="presParOf" srcId="{B011AA80-8BC6-4240-83E4-C62270694205}" destId="{D173D8A7-E130-44EA-B746-62F0259ADA28}" srcOrd="2" destOrd="0" presId="urn:microsoft.com/office/officeart/2008/layout/AlternatingHexagons"/>
    <dgm:cxn modelId="{5363E5FF-D374-4D95-A92A-D93BC38F977E}" type="presParOf" srcId="{B011AA80-8BC6-4240-83E4-C62270694205}" destId="{81A5CCC3-45BF-4BCB-A32D-7CA2504262B2}" srcOrd="3" destOrd="0" presId="urn:microsoft.com/office/officeart/2008/layout/AlternatingHexagons"/>
    <dgm:cxn modelId="{DC35E5D1-5E0A-4F55-BB68-062DBA4BD35F}" type="presParOf" srcId="{B011AA80-8BC6-4240-83E4-C62270694205}" destId="{9089E4B1-9E45-4D6D-9F35-CFE7294D099C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59AD2-77D8-4ACB-9C14-E1CFD8F4EC3A}">
      <dsp:nvSpPr>
        <dsp:cNvPr id="0" name=""/>
        <dsp:cNvSpPr/>
      </dsp:nvSpPr>
      <dsp:spPr>
        <a:xfrm rot="16200000">
          <a:off x="315" y="118024"/>
          <a:ext cx="3613733" cy="39272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Молекулярно-биологические методы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5400000">
        <a:off x="475973" y="1178203"/>
        <a:ext cx="3294822" cy="1806867"/>
      </dsp:txXfrm>
    </dsp:sp>
    <dsp:sp modelId="{DAE8C649-C258-4E51-9ACC-E3906EA1FA0D}">
      <dsp:nvSpPr>
        <dsp:cNvPr id="0" name=""/>
        <dsp:cNvSpPr/>
      </dsp:nvSpPr>
      <dsp:spPr>
        <a:xfrm rot="5400000">
          <a:off x="3976644" y="149699"/>
          <a:ext cx="3613733" cy="386387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Иммунологические методы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3851573" y="1178204"/>
        <a:ext cx="3231473" cy="1806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A518-B3B0-4060-AC66-85328C44CF8C}">
      <dsp:nvSpPr>
        <dsp:cNvPr id="0" name=""/>
        <dsp:cNvSpPr/>
      </dsp:nvSpPr>
      <dsp:spPr>
        <a:xfrm rot="5400000">
          <a:off x="1660120" y="1291304"/>
          <a:ext cx="1089060" cy="9836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HBsAg</a:t>
          </a:r>
          <a:endParaRPr lang="ru-RU" sz="1800" b="0" i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868843" y="1411303"/>
        <a:ext cx="671614" cy="743615"/>
      </dsp:txXfrm>
    </dsp:sp>
    <dsp:sp modelId="{3E54ACC8-7132-435A-A4AF-59772F608689}">
      <dsp:nvSpPr>
        <dsp:cNvPr id="0" name=""/>
        <dsp:cNvSpPr/>
      </dsp:nvSpPr>
      <dsp:spPr>
        <a:xfrm>
          <a:off x="2104613" y="2365295"/>
          <a:ext cx="1215392" cy="653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04613" y="2365295"/>
        <a:ext cx="1215392" cy="653436"/>
      </dsp:txXfrm>
    </dsp:sp>
    <dsp:sp modelId="{1999361D-E7B2-46A7-B4E4-BEA210BB174A}">
      <dsp:nvSpPr>
        <dsp:cNvPr id="0" name=""/>
        <dsp:cNvSpPr/>
      </dsp:nvSpPr>
      <dsp:spPr>
        <a:xfrm rot="5400000">
          <a:off x="636838" y="1309368"/>
          <a:ext cx="1089060" cy="947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ВИЧ</a:t>
          </a:r>
        </a:p>
      </dsp:txBody>
      <dsp:txXfrm rot="-5400000">
        <a:off x="855275" y="1408292"/>
        <a:ext cx="652185" cy="749636"/>
      </dsp:txXfrm>
    </dsp:sp>
    <dsp:sp modelId="{3960B77E-A9AE-4D4C-B0E3-4495CC1E49BD}">
      <dsp:nvSpPr>
        <dsp:cNvPr id="0" name=""/>
        <dsp:cNvSpPr/>
      </dsp:nvSpPr>
      <dsp:spPr>
        <a:xfrm rot="5400000">
          <a:off x="1146519" y="2233762"/>
          <a:ext cx="1089060" cy="947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anti-HBs</a:t>
          </a:r>
          <a:endParaRPr lang="ru-RU" sz="18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364956" y="2332686"/>
        <a:ext cx="652185" cy="749636"/>
      </dsp:txXfrm>
    </dsp:sp>
    <dsp:sp modelId="{2460C67B-F855-491F-B1D4-853FFEA00228}">
      <dsp:nvSpPr>
        <dsp:cNvPr id="0" name=""/>
        <dsp:cNvSpPr/>
      </dsp:nvSpPr>
      <dsp:spPr>
        <a:xfrm>
          <a:off x="573813" y="1451455"/>
          <a:ext cx="1176185" cy="653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77C30-0FE2-4614-8A47-264E62294015}">
      <dsp:nvSpPr>
        <dsp:cNvPr id="0" name=""/>
        <dsp:cNvSpPr/>
      </dsp:nvSpPr>
      <dsp:spPr>
        <a:xfrm rot="5400000">
          <a:off x="2169801" y="2233762"/>
          <a:ext cx="1089060" cy="947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388238" y="2332686"/>
        <a:ext cx="652185" cy="749636"/>
      </dsp:txXfrm>
    </dsp:sp>
    <dsp:sp modelId="{AA8643D4-5F7F-4571-9BEC-E9E88214FAAF}">
      <dsp:nvSpPr>
        <dsp:cNvPr id="0" name=""/>
        <dsp:cNvSpPr/>
      </dsp:nvSpPr>
      <dsp:spPr>
        <a:xfrm rot="5400000">
          <a:off x="1660120" y="3172109"/>
          <a:ext cx="1089060" cy="91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anti-</a:t>
          </a:r>
          <a:r>
            <a:rPr lang="en-US" sz="12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HBcor</a:t>
          </a:r>
          <a:r>
            <a:rPr lang="ru-RU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е</a:t>
          </a:r>
          <a:r>
            <a:rPr lang="en-US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IgG</a:t>
          </a:r>
          <a:endParaRPr lang="ru-RU" sz="1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886198" y="3254756"/>
        <a:ext cx="636903" cy="754286"/>
      </dsp:txXfrm>
    </dsp:sp>
    <dsp:sp modelId="{A7C1043E-1487-458F-BB63-613E8C020972}">
      <dsp:nvSpPr>
        <dsp:cNvPr id="0" name=""/>
        <dsp:cNvSpPr/>
      </dsp:nvSpPr>
      <dsp:spPr>
        <a:xfrm>
          <a:off x="2301105" y="2224178"/>
          <a:ext cx="962396" cy="96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anti-HCV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2301105" y="2224178"/>
        <a:ext cx="962396" cy="968477"/>
      </dsp:txXfrm>
    </dsp:sp>
    <dsp:sp modelId="{9089E4B1-9E45-4D6D-9F35-CFE7294D099C}">
      <dsp:nvSpPr>
        <dsp:cNvPr id="0" name=""/>
        <dsp:cNvSpPr/>
      </dsp:nvSpPr>
      <dsp:spPr>
        <a:xfrm rot="5400000">
          <a:off x="636838" y="3158157"/>
          <a:ext cx="1089060" cy="947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РПГА</a:t>
          </a:r>
        </a:p>
      </dsp:txBody>
      <dsp:txXfrm rot="-5400000">
        <a:off x="855275" y="3257081"/>
        <a:ext cx="652185" cy="749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A518-B3B0-4060-AC66-85328C44CF8C}">
      <dsp:nvSpPr>
        <dsp:cNvPr id="0" name=""/>
        <dsp:cNvSpPr/>
      </dsp:nvSpPr>
      <dsp:spPr>
        <a:xfrm rot="5400000">
          <a:off x="1087240" y="2193988"/>
          <a:ext cx="1069881" cy="9307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HCV</a:t>
          </a:r>
          <a:r>
            <a:rPr lang="ru-RU" sz="16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16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RNA </a:t>
          </a:r>
          <a:endParaRPr lang="ru-RU" sz="1600" b="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301831" y="2291169"/>
        <a:ext cx="640698" cy="736435"/>
      </dsp:txXfrm>
    </dsp:sp>
    <dsp:sp modelId="{3E54ACC8-7132-435A-A4AF-59772F608689}">
      <dsp:nvSpPr>
        <dsp:cNvPr id="0" name=""/>
        <dsp:cNvSpPr/>
      </dsp:nvSpPr>
      <dsp:spPr>
        <a:xfrm>
          <a:off x="0" y="2508976"/>
          <a:ext cx="1193987" cy="64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9361D-E7B2-46A7-B4E4-BEA210BB174A}">
      <dsp:nvSpPr>
        <dsp:cNvPr id="0" name=""/>
        <dsp:cNvSpPr/>
      </dsp:nvSpPr>
      <dsp:spPr>
        <a:xfrm rot="5400000">
          <a:off x="2650327" y="1240895"/>
          <a:ext cx="1069881" cy="9307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864918" y="1338076"/>
        <a:ext cx="640698" cy="736435"/>
      </dsp:txXfrm>
    </dsp:sp>
    <dsp:sp modelId="{3960B77E-A9AE-4D4C-B0E3-4495CC1E49BD}">
      <dsp:nvSpPr>
        <dsp:cNvPr id="0" name=""/>
        <dsp:cNvSpPr/>
      </dsp:nvSpPr>
      <dsp:spPr>
        <a:xfrm rot="5400000">
          <a:off x="2127704" y="2179106"/>
          <a:ext cx="1069881" cy="9307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HBV</a:t>
          </a:r>
          <a:r>
            <a:rPr lang="en-US" sz="1600" b="1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1600" b="0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DNA</a:t>
          </a:r>
          <a:r>
            <a:rPr lang="ru-RU" sz="1600" b="1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*</a:t>
          </a:r>
          <a:endParaRPr lang="ru-RU" sz="16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2342295" y="2276287"/>
        <a:ext cx="640698" cy="736435"/>
      </dsp:txXfrm>
    </dsp:sp>
    <dsp:sp modelId="{2460C67B-F855-491F-B1D4-853FFEA00228}">
      <dsp:nvSpPr>
        <dsp:cNvPr id="0" name=""/>
        <dsp:cNvSpPr/>
      </dsp:nvSpPr>
      <dsp:spPr>
        <a:xfrm>
          <a:off x="2658648" y="1400549"/>
          <a:ext cx="1155471" cy="64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77C30-0FE2-4614-8A47-264E62294015}">
      <dsp:nvSpPr>
        <dsp:cNvPr id="0" name=""/>
        <dsp:cNvSpPr/>
      </dsp:nvSpPr>
      <dsp:spPr>
        <a:xfrm rot="5400000">
          <a:off x="1637761" y="1249294"/>
          <a:ext cx="1069881" cy="9307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852352" y="1346475"/>
        <a:ext cx="640698" cy="736435"/>
      </dsp:txXfrm>
    </dsp:sp>
    <dsp:sp modelId="{AA8643D4-5F7F-4571-9BEC-E9E88214FAAF}">
      <dsp:nvSpPr>
        <dsp:cNvPr id="0" name=""/>
        <dsp:cNvSpPr/>
      </dsp:nvSpPr>
      <dsp:spPr>
        <a:xfrm rot="5400000">
          <a:off x="1629001" y="3087221"/>
          <a:ext cx="1069881" cy="9307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843592" y="3184402"/>
        <a:ext cx="640698" cy="736435"/>
      </dsp:txXfrm>
    </dsp:sp>
    <dsp:sp modelId="{A7C1043E-1487-458F-BB63-613E8C020972}">
      <dsp:nvSpPr>
        <dsp:cNvPr id="0" name=""/>
        <dsp:cNvSpPr/>
      </dsp:nvSpPr>
      <dsp:spPr>
        <a:xfrm>
          <a:off x="2196085" y="2308658"/>
          <a:ext cx="1193987" cy="64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9E4B1-9E45-4D6D-9F35-CFE7294D099C}">
      <dsp:nvSpPr>
        <dsp:cNvPr id="0" name=""/>
        <dsp:cNvSpPr/>
      </dsp:nvSpPr>
      <dsp:spPr>
        <a:xfrm rot="5400000">
          <a:off x="2650327" y="3088858"/>
          <a:ext cx="1069881" cy="9307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864918" y="3186039"/>
        <a:ext cx="640698" cy="73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FEC8D-1136-4EC9-80F4-BC06FE97B08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25C9-0ADB-4763-A251-71FFCDAC8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0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aseline="30000" dirty="0"/>
          </a:p>
          <a:p>
            <a:r>
              <a:rPr lang="ru-RU" altLang="ru-RU" dirty="0"/>
              <a:t>Оккультная форма инфекции определяется наличием ДНК ВГВ (т.е. </a:t>
            </a:r>
            <a:r>
              <a:rPr lang="ru-RU" altLang="ru-RU" dirty="0" err="1"/>
              <a:t>ковалентно</a:t>
            </a:r>
            <a:r>
              <a:rPr lang="ru-RU" altLang="ru-RU" dirty="0"/>
              <a:t> замкнутая кольцевая ДНК [</a:t>
            </a:r>
            <a:r>
              <a:rPr lang="ru-RU" altLang="ru-RU" dirty="0" err="1"/>
              <a:t>cccDNA</a:t>
            </a:r>
            <a:r>
              <a:rPr lang="ru-RU" altLang="ru-RU" dirty="0"/>
              <a:t>]) в печени и / или ДНК HBV в крови) при отсутствии поверхностного антигена гепатита В (</a:t>
            </a:r>
            <a:r>
              <a:rPr lang="ru-RU" altLang="ru-RU" dirty="0" err="1"/>
              <a:t>HBsAg</a:t>
            </a:r>
            <a:r>
              <a:rPr lang="ru-RU" altLang="ru-RU" dirty="0"/>
              <a:t>). </a:t>
            </a:r>
          </a:p>
          <a:p>
            <a:endParaRPr lang="ru-RU" alt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8524C-D06F-4BBA-97A5-7CE7EF23223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1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/>
              <a:t>О клинической значимости оккультного гепатита В можно говорить долго, поскольку он таит в себе всё те же угрозы, что и </a:t>
            </a:r>
            <a:r>
              <a:rPr lang="en-US" dirty="0" err="1"/>
              <a:t>HBsAg</a:t>
            </a:r>
            <a:r>
              <a:rPr lang="ru-RU" dirty="0"/>
              <a:t>-позитивная форма заболевания, однако не поддается учету и эпидемиологическому контролю, поскольку просто невозможно его диагностировать стандартными методиками. </a:t>
            </a:r>
            <a:r>
              <a:rPr lang="ru-RU" dirty="0" err="1"/>
              <a:t>Т.о</a:t>
            </a:r>
            <a:r>
              <a:rPr lang="ru-RU" dirty="0"/>
              <a:t>. он представляет скрытую </a:t>
            </a:r>
            <a:r>
              <a:rPr lang="ru-RU" dirty="0" err="1"/>
              <a:t>урозу</a:t>
            </a:r>
            <a:r>
              <a:rPr lang="ru-RU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Основные моменты – </a:t>
            </a:r>
            <a:r>
              <a:rPr lang="ru-RU" dirty="0" err="1"/>
              <a:t>еслит</a:t>
            </a:r>
            <a:r>
              <a:rPr lang="ru-RU" dirty="0"/>
              <a:t> без деталей - </a:t>
            </a:r>
            <a:r>
              <a:rPr lang="ru-RU" altLang="ru-RU" b="1" dirty="0"/>
              <a:t>сохраняется</a:t>
            </a:r>
            <a:r>
              <a:rPr lang="ru-RU" altLang="ru-RU" dirty="0"/>
              <a:t> риск спонтанной </a:t>
            </a:r>
            <a:r>
              <a:rPr lang="ru-RU" altLang="ru-RU" dirty="0" err="1"/>
              <a:t>серореверсии</a:t>
            </a:r>
            <a:r>
              <a:rPr lang="ru-RU" altLang="ru-RU" dirty="0"/>
              <a:t> при изменении иммунного статуса, </a:t>
            </a:r>
            <a:r>
              <a:rPr lang="ru-RU" altLang="ru-RU" b="1" dirty="0"/>
              <a:t>сохраняется</a:t>
            </a:r>
            <a:r>
              <a:rPr lang="ru-RU" altLang="ru-RU" dirty="0"/>
              <a:t> </a:t>
            </a:r>
            <a:r>
              <a:rPr lang="ru-RU" altLang="ru-RU" dirty="0" err="1"/>
              <a:t>инфекционность</a:t>
            </a:r>
            <a:r>
              <a:rPr lang="ru-RU" altLang="ru-RU" dirty="0"/>
              <a:t>, </a:t>
            </a:r>
            <a:r>
              <a:rPr lang="ru-RU" altLang="ru-RU" b="1" dirty="0"/>
              <a:t>сохраняются</a:t>
            </a:r>
            <a:r>
              <a:rPr lang="ru-RU" altLang="ru-RU" dirty="0"/>
              <a:t> риски, связанные с онкогенными свойствами вируса.</a:t>
            </a:r>
          </a:p>
          <a:p>
            <a:pPr>
              <a:defRPr/>
            </a:pPr>
            <a:r>
              <a:rPr lang="ru-RU" dirty="0"/>
              <a:t>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Для него характерны всё те же пути передачи, связанные с переливанием крови и трансплантацией печени (поэтому доноры являются группой особого интереса).</a:t>
            </a:r>
          </a:p>
          <a:p>
            <a:pPr>
              <a:defRPr/>
            </a:pPr>
            <a:r>
              <a:rPr lang="ru-RU" dirty="0"/>
              <a:t>Также способен передаваться вертикально (с потенциальным риском </a:t>
            </a:r>
            <a:r>
              <a:rPr lang="ru-RU" dirty="0" err="1"/>
              <a:t>серореверсии</a:t>
            </a:r>
            <a:r>
              <a:rPr lang="ru-RU" dirty="0"/>
              <a:t> у ребенка)</a:t>
            </a:r>
          </a:p>
          <a:p>
            <a:pPr>
              <a:defRPr/>
            </a:pPr>
            <a:r>
              <a:rPr lang="ru-RU" dirty="0"/>
              <a:t>Скрытая инфекция создает потенциальный риск для развития гепатоцеллюлярной карциномы, поскольку заболевание остается </a:t>
            </a:r>
            <a:r>
              <a:rPr lang="ru-RU" dirty="0" err="1"/>
              <a:t>недиагностированным</a:t>
            </a:r>
            <a:r>
              <a:rPr lang="ru-RU" dirty="0"/>
              <a:t>, однако это не сказывается на онкогенных свойствах вируса, на его способности интегрироваться в хозяйский геном даже при низкой ВН и при низкой скорости репликации. Ситуация, на самом деле, ужасающая, ведь, постепенно развиваясь, заболевание будет выявлено уже на поздних стадиях или не будет выявлено вовсе.</a:t>
            </a:r>
          </a:p>
          <a:p>
            <a:pPr>
              <a:defRPr/>
            </a:pPr>
            <a:r>
              <a:rPr lang="ru-RU" dirty="0"/>
              <a:t>Другой чудовищной угрозой для пациентов со скрытым гепатитом В является риск реактивации вируса, как правило, связанный с </a:t>
            </a:r>
            <a:r>
              <a:rPr lang="ru-RU" dirty="0" err="1"/>
              <a:t>иммуносупрессией</a:t>
            </a:r>
            <a:r>
              <a:rPr lang="ru-RU" dirty="0"/>
              <a:t>. Таким образом назначенная терапия может привести к развитию тяжелого гепатита.</a:t>
            </a:r>
          </a:p>
          <a:p>
            <a:pPr>
              <a:defRPr/>
            </a:pPr>
            <a:r>
              <a:rPr lang="ru-RU" dirty="0"/>
              <a:t>В связи с этим очевидна необходимость своевременного выявления оккультного гепатита, однако обнаружение его связано с рядом сложностей. Так, например, низкая вирусная нагрузка может не позволить выявить вирус.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747AD-EA24-4D41-91DC-EAA02024FFD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Благодарю за внимание!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190E4-1FB6-4A2D-992F-E347AB9C6E0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5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82DA0-8974-4E47-BF1C-396E2B2DF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6FE631-7FFC-44CA-BB58-CC24111C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6179A-FA63-4AFF-866A-C290AAED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2A407-39E1-467E-8814-3BDEA9B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DF0E4-060A-4AB2-BC55-378993AF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61F64-C896-4C10-9B59-0170BDE6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D22D0-9AC7-4D16-B456-F6B26B3CB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6E310-1B18-4563-B7F1-BC5DC4B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6C313-DCDE-4299-A2A9-056FE466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400B5-C4F1-4E80-8DA8-36AA105B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9D99A2-D98F-4866-9799-3E74C90E4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EC4881-0FA3-45BF-BC38-9C23F5C6A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4A2F7-1525-4598-8B62-863F0432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9C473-87CD-487B-9E8F-26FAD92D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2932A-FEB4-4391-9BEE-171CDB72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D4677-059C-405F-9F6E-BE5B7216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D22FF-7243-4699-9D68-B59BBBEC8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6D752-599E-40B9-939A-85C32677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93A59-161D-472F-A3B9-EA22A1A5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DBC65-6637-498A-9089-937E6FAA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0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2C1F-2A3A-441E-A83E-D0559E53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D2C6C-DE4B-4283-B5F1-EF29F818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F115E-C27E-4932-883F-1E64CE7D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CA485-9A75-400F-B878-85CEB322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BBDA5D-D3DC-43B9-907F-1227DB1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8BB76-C348-4BFD-9877-37692947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9E584-33F3-43A0-962C-8D17FC729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3D395-AE22-4588-B620-51F48E117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4AF0CD-CA1B-45C2-B420-A057B648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304C0-D105-4DFC-8252-3A64FCA3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D6F8D3-28B7-4666-8F27-4B25D461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894FE-E980-474D-9506-C91DC1A7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0DB19-6AF5-4805-8D0B-83F66C7C5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9BCD7A-8D98-4D5D-99EA-D753CE2E5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4DB77C-3BCC-49A8-87CB-5E3B521E1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45FDCD-3C4A-408D-8D3D-D2FE48C78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B259BE-02DC-46A6-9B3C-39676117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F3A6ED-BFFF-4CA5-839C-6DFA0A6C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75F452-02C5-41DB-97B6-60BA8D7C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5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48801-D76A-4E72-BFA7-0CC802F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DB7E6C-5546-4689-999A-23CBB314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5DC10D-6BAD-4083-A8D0-4695C788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A50325-215E-4BBB-B6F3-172A4B21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7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B1168-64B2-45A7-9E2D-5F9C9C8B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90153B-3E67-48D5-93DF-6EC2141C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091D30-D051-4E6E-A370-D87C6C1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7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AC411-2B8E-41C6-82B7-2EC70ECF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45753-F6BB-4732-AAEA-185832629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126AF-4AD4-4E0D-BBB3-138C7F380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E3DAC-6447-4DD9-9A64-88E5013A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7733B5-F541-40F4-91F4-77C7508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A561EB-6934-4069-97C9-123CF740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7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A0F36-61F1-4B89-A374-03ACC08A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585984-0C0F-4E3A-B5D7-9047D6BE1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0E811E-E98E-47D4-87B7-240621851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7B973-FF90-43A5-974B-A18BB092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F23CB-02BF-44C0-BEC1-CE8FECE8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D5C76A-2623-4758-81DD-ACF60E87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1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C50AD-C6CC-4D37-A0E4-0BA34C1E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0682D9-9133-48BD-9992-0AE87D2B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BED0-8DC6-4863-A3B5-CB599D622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73DF-2D74-4768-BF4B-02194CC7BE98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A4FBD-39B8-4808-8D6F-5BC2F7BB8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C47E2-3581-4C6E-ACC6-9273A5695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CCA8-D0A5-4F2A-9FD2-87F105FF0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CDBAA-5D22-4B04-86A9-21DA4734D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627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ЧАСТОТА ВСТРЕЧАЕМОСТИ МАРКЕРОВ СОЦИАЛЬНО-ЗНАЧИМЫХ ЗАБОЛЕВАНИЙ СРЕДИ ПАЦИЕНТОВ ГЕМОДИАЛИЗНОГО ЦЕНТРА</a:t>
            </a:r>
            <a:br>
              <a:rPr lang="ru-RU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415787-F6D8-4D02-A0B2-75F763A40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7738"/>
            <a:ext cx="9144000" cy="23876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2900" b="1" cap="none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Серикова Е.Н.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endParaRPr lang="ru-RU" b="1" cap="none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ФБУН «Санкт-Петербургский НИИ эпидемиологии и микробиологии имени Пастера»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Санкт-Петербург, 202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04BFB9B2-18B4-4AF3-AD9F-9C04E3CE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7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1537" y="230189"/>
            <a:ext cx="7654926" cy="75565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cs typeface="Arial" panose="020B0604020202020204" pitchFamily="34" charset="0"/>
              </a:rPr>
              <a:t>Вирусный гепатит В при </a:t>
            </a:r>
            <a:r>
              <a:rPr lang="en-US" altLang="ru-RU" sz="3200" dirty="0" err="1">
                <a:cs typeface="Arial" panose="020B0604020202020204" pitchFamily="34" charset="0"/>
              </a:rPr>
              <a:t>HBsAg</a:t>
            </a:r>
            <a:r>
              <a:rPr lang="ru-RU" altLang="ru-RU" sz="3200" dirty="0">
                <a:cs typeface="Arial" panose="020B0604020202020204" pitchFamily="34" charset="0"/>
              </a:rPr>
              <a:t>-негативной</a:t>
            </a:r>
            <a:r>
              <a:rPr lang="en-US" altLang="ru-RU" sz="3200" dirty="0">
                <a:cs typeface="Arial" panose="020B0604020202020204" pitchFamily="34" charset="0"/>
              </a:rPr>
              <a:t> (</a:t>
            </a:r>
            <a:r>
              <a:rPr lang="ru-RU" altLang="ru-RU" sz="3200" dirty="0">
                <a:cs typeface="Arial" panose="020B0604020202020204" pitchFamily="34" charset="0"/>
              </a:rPr>
              <a:t>оккультной, скрытой) форме заболевания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018005" y="1185982"/>
            <a:ext cx="99019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Оккультная форма заболевания характеризуется наличием ДНК ВГВ в ткани печени при отсутствии </a:t>
            </a:r>
            <a:r>
              <a:rPr kumimoji="0" lang="en-US" alt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HBsAg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в периферической крови и преимущественно низкой (неопределяемой) концентрацией ДНК ВГВ в плазме крови).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636838"/>
            <a:ext cx="262731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146425" y="3529013"/>
            <a:ext cx="1778000" cy="10588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>
            <a:off x="3971925" y="4926013"/>
            <a:ext cx="952500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1" name="Группа 3"/>
          <p:cNvGrpSpPr>
            <a:grpSpLocks/>
          </p:cNvGrpSpPr>
          <p:nvPr/>
        </p:nvGrpSpPr>
        <p:grpSpPr bwMode="auto">
          <a:xfrm>
            <a:off x="4924425" y="3132138"/>
            <a:ext cx="5562600" cy="2963862"/>
            <a:chOff x="3635896" y="2913040"/>
            <a:chExt cx="5364162" cy="3403187"/>
          </a:xfrm>
        </p:grpSpPr>
        <p:grpSp>
          <p:nvGrpSpPr>
            <p:cNvPr id="11274" name="Группа 1"/>
            <p:cNvGrpSpPr>
              <a:grpSpLocks/>
            </p:cNvGrpSpPr>
            <p:nvPr/>
          </p:nvGrpSpPr>
          <p:grpSpPr bwMode="auto">
            <a:xfrm>
              <a:off x="3655798" y="2913040"/>
              <a:ext cx="3395465" cy="812815"/>
              <a:chOff x="3882811" y="2776538"/>
              <a:chExt cx="3395465" cy="812815"/>
            </a:xfrm>
          </p:grpSpPr>
          <p:sp>
            <p:nvSpPr>
              <p:cNvPr id="10" name="Прямоугольник 3"/>
              <p:cNvSpPr>
                <a:spLocks noChangeArrowheads="1"/>
              </p:cNvSpPr>
              <p:nvPr/>
            </p:nvSpPr>
            <p:spPr bwMode="auto">
              <a:xfrm>
                <a:off x="3882811" y="2776538"/>
                <a:ext cx="1007311" cy="812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Ткани печени</a:t>
                </a:r>
              </a:p>
            </p:txBody>
          </p:sp>
          <p:cxnSp>
            <p:nvCxnSpPr>
              <p:cNvPr id="15" name="Прямая со стрелкой 14"/>
              <p:cNvCxnSpPr>
                <a:stCxn id="10" idx="3"/>
              </p:cNvCxnSpPr>
              <p:nvPr/>
            </p:nvCxnSpPr>
            <p:spPr>
              <a:xfrm flipV="1">
                <a:off x="4890122" y="3099175"/>
                <a:ext cx="926175" cy="309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3"/>
              <p:cNvSpPr>
                <a:spLocks noChangeArrowheads="1"/>
              </p:cNvSpPr>
              <p:nvPr/>
            </p:nvSpPr>
            <p:spPr bwMode="auto">
              <a:xfrm>
                <a:off x="5839260" y="2916894"/>
                <a:ext cx="1439016" cy="459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ДНК ВГВ +</a:t>
                </a:r>
              </a:p>
            </p:txBody>
          </p:sp>
        </p:grpSp>
        <p:grpSp>
          <p:nvGrpSpPr>
            <p:cNvPr id="11275" name="Группа 2"/>
            <p:cNvGrpSpPr>
              <a:grpSpLocks/>
            </p:cNvGrpSpPr>
            <p:nvPr/>
          </p:nvGrpSpPr>
          <p:grpSpPr bwMode="auto">
            <a:xfrm>
              <a:off x="3635896" y="3742419"/>
              <a:ext cx="5364162" cy="2573808"/>
              <a:chOff x="3779838" y="3585803"/>
              <a:chExt cx="5364162" cy="2573808"/>
            </a:xfrm>
          </p:grpSpPr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3779838" y="4468043"/>
                <a:ext cx="1007311" cy="812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Плазма крови</a:t>
                </a:r>
              </a:p>
            </p:txBody>
          </p: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4716729" y="4785212"/>
                <a:ext cx="2770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3"/>
              <p:cNvSpPr>
                <a:spLocks noChangeArrowheads="1"/>
              </p:cNvSpPr>
              <p:nvPr/>
            </p:nvSpPr>
            <p:spPr bwMode="auto">
              <a:xfrm>
                <a:off x="5186706" y="4172748"/>
                <a:ext cx="1324200" cy="116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HBsAg</a:t>
                </a:r>
                <a:r>
                  <a:rPr kumimoji="0" 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ДНК ВГВ</a:t>
                </a:r>
                <a:r>
                  <a:rPr kumimoji="0" 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-</a:t>
                </a:r>
                <a:r>
                  <a:rPr kumimoji="0" lang="ru-RU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/+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24" name="Прямая со стрелкой 23"/>
              <p:cNvCxnSpPr/>
              <p:nvPr/>
            </p:nvCxnSpPr>
            <p:spPr>
              <a:xfrm flipV="1">
                <a:off x="6529277" y="4280294"/>
                <a:ext cx="460792" cy="2952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>
                <a:off x="6529277" y="4993012"/>
                <a:ext cx="460792" cy="28982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1" name="Прямоугольник 3"/>
              <p:cNvSpPr>
                <a:spLocks noChangeArrowheads="1"/>
              </p:cNvSpPr>
              <p:nvPr/>
            </p:nvSpPr>
            <p:spPr bwMode="auto">
              <a:xfrm>
                <a:off x="6300788" y="4076700"/>
                <a:ext cx="719137" cy="424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8</a:t>
                </a:r>
                <a:r>
                  <a:rPr kumimoji="0" lang="en-US" alt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0%</a:t>
                </a:r>
                <a:endPara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282" name="Прямоугольник 3"/>
              <p:cNvSpPr>
                <a:spLocks noChangeArrowheads="1"/>
              </p:cNvSpPr>
              <p:nvPr/>
            </p:nvSpPr>
            <p:spPr bwMode="auto">
              <a:xfrm>
                <a:off x="6270625" y="5114925"/>
                <a:ext cx="719138" cy="424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2</a:t>
                </a:r>
                <a:r>
                  <a:rPr kumimoji="0" lang="en-US" alt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0%</a:t>
                </a:r>
                <a:endPara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Прямоугольник 3"/>
              <p:cNvSpPr>
                <a:spLocks noChangeArrowheads="1"/>
              </p:cNvSpPr>
              <p:nvPr/>
            </p:nvSpPr>
            <p:spPr bwMode="auto">
              <a:xfrm>
                <a:off x="7020686" y="3585803"/>
                <a:ext cx="2123314" cy="116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Серопозитивные</a:t>
                </a: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endParaRPr kumimoji="0" lang="en-US" alt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</a:t>
                </a:r>
                <a:r>
                  <a:rPr kumimoji="0" lang="en-US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anti-</a:t>
                </a:r>
                <a:r>
                  <a:rPr kumimoji="0" lang="en-US" alt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HBcore</a:t>
                </a:r>
                <a:r>
                  <a:rPr kumimoji="0" lang="en-US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+ </a:t>
                </a: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и/или </a:t>
                </a:r>
                <a:r>
                  <a:rPr kumimoji="0" lang="en-US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anti-HBs+</a:t>
                </a: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5004533" y="4149052"/>
                <a:ext cx="1481880" cy="13051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"/>
              <p:cNvSpPr>
                <a:spLocks noChangeArrowheads="1"/>
              </p:cNvSpPr>
              <p:nvPr/>
            </p:nvSpPr>
            <p:spPr bwMode="auto">
              <a:xfrm>
                <a:off x="7020686" y="4993012"/>
                <a:ext cx="2123314" cy="116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Серонегативные</a:t>
                </a: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endParaRPr kumimoji="0" lang="en-US" alt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anti-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HBcore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-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</a:t>
                </a:r>
                <a:r>
                  <a:rPr kumimoji="0" lang="en-US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anti-HBs</a:t>
                </a:r>
                <a:r>
                  <a:rPr kumimoji="0" 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- </a:t>
                </a:r>
                <a:r>
                  <a:rPr kumimoji="0" lang="ru-RU" alt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sp>
        <p:nvSpPr>
          <p:cNvPr id="11273" name="Прямоугольник 2"/>
          <p:cNvSpPr>
            <a:spLocks noChangeArrowheads="1"/>
          </p:cNvSpPr>
          <p:nvPr/>
        </p:nvSpPr>
        <p:spPr bwMode="auto">
          <a:xfrm>
            <a:off x="6335714" y="2430463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Statements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Taormina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expert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meeting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occult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hepatitis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virus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infection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Journal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Hepatology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Vol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49, №4, P.652-657, 2008</a:t>
            </a:r>
          </a:p>
        </p:txBody>
      </p:sp>
      <p:pic>
        <p:nvPicPr>
          <p:cNvPr id="26" name="Рисунок 4" descr="Паст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9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92313" y="73025"/>
            <a:ext cx="8229600" cy="7127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cs typeface="Arial" panose="020B0604020202020204" pitchFamily="34" charset="0"/>
              </a:rPr>
              <a:t>Клиническая значимость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cs typeface="Arial" panose="020B0604020202020204" pitchFamily="34" charset="0"/>
              </a:rPr>
              <a:t>HBsAg-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cs typeface="Arial" panose="020B0604020202020204" pitchFamily="34" charset="0"/>
              </a:rPr>
              <a:t>негативного (</a:t>
            </a:r>
            <a:r>
              <a:rPr lang="ru-RU" altLang="ru-RU" sz="2800" b="1" dirty="0">
                <a:solidFill>
                  <a:schemeClr val="tx2">
                    <a:lumMod val="10000"/>
                  </a:schemeClr>
                </a:solidFill>
                <a:cs typeface="Arial" panose="020B0604020202020204" pitchFamily="34" charset="0"/>
              </a:rPr>
              <a:t>скрытого) гепатита В </a:t>
            </a:r>
            <a:endParaRPr lang="ru-RU" sz="2800" b="1" dirty="0">
              <a:solidFill>
                <a:schemeClr val="tx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41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769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1D0D-697A-4267-9C64-6CD9BE16EC0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7412" name="Группа 6"/>
          <p:cNvGrpSpPr>
            <a:grpSpLocks/>
          </p:cNvGrpSpPr>
          <p:nvPr/>
        </p:nvGrpSpPr>
        <p:grpSpPr bwMode="auto">
          <a:xfrm>
            <a:off x="4883150" y="2490788"/>
            <a:ext cx="2305050" cy="2178050"/>
            <a:chOff x="2641772" y="2857523"/>
            <a:chExt cx="2304550" cy="2177079"/>
          </a:xfrm>
        </p:grpSpPr>
        <p:sp>
          <p:nvSpPr>
            <p:cNvPr id="8" name="Овал 7"/>
            <p:cNvSpPr/>
            <p:nvPr/>
          </p:nvSpPr>
          <p:spPr>
            <a:xfrm>
              <a:off x="2641772" y="2857523"/>
              <a:ext cx="2304550" cy="21770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2908414" y="3176468"/>
              <a:ext cx="1803009" cy="1539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Оккультный гепатит В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1952626" y="4643438"/>
            <a:ext cx="2581275" cy="1447800"/>
          </a:xfrm>
          <a:prstGeom prst="ellipse">
            <a:avLst/>
          </a:prstGeom>
          <a:solidFill>
            <a:srgbClr val="F38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4" name="Прямоугольник 10"/>
          <p:cNvSpPr>
            <a:spLocks noChangeArrowheads="1"/>
          </p:cNvSpPr>
          <p:nvPr/>
        </p:nvSpPr>
        <p:spPr bwMode="auto">
          <a:xfrm>
            <a:off x="2320925" y="4857751"/>
            <a:ext cx="2160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Способствует прогрессированию ХВГВ вплоть до цирроза и ГЦК</a:t>
            </a:r>
          </a:p>
        </p:txBody>
      </p:sp>
      <p:sp>
        <p:nvSpPr>
          <p:cNvPr id="12" name="Овал 11"/>
          <p:cNvSpPr/>
          <p:nvPr/>
        </p:nvSpPr>
        <p:spPr>
          <a:xfrm>
            <a:off x="1631950" y="2924176"/>
            <a:ext cx="2535238" cy="1362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52625" y="939801"/>
            <a:ext cx="2560638" cy="1489075"/>
          </a:xfrm>
          <a:prstGeom prst="ellipse">
            <a:avLst/>
          </a:prstGeom>
          <a:solidFill>
            <a:srgbClr val="46F2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96188" y="900114"/>
            <a:ext cx="2813050" cy="15208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53376" y="2786064"/>
            <a:ext cx="2606675" cy="15763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81875" y="4551363"/>
            <a:ext cx="3143250" cy="1663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0" name="Прямоугольник 17"/>
          <p:cNvSpPr>
            <a:spLocks noChangeArrowheads="1"/>
          </p:cNvSpPr>
          <p:nvPr/>
        </p:nvSpPr>
        <p:spPr bwMode="auto">
          <a:xfrm>
            <a:off x="1952626" y="3065463"/>
            <a:ext cx="2714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Реактивациия патологического процесса при иммуносупрессии</a:t>
            </a:r>
          </a:p>
        </p:txBody>
      </p:sp>
      <p:sp>
        <p:nvSpPr>
          <p:cNvPr id="17421" name="Прямоугольник 18"/>
          <p:cNvSpPr>
            <a:spLocks noChangeArrowheads="1"/>
          </p:cNvSpPr>
          <p:nvPr/>
        </p:nvSpPr>
        <p:spPr bwMode="auto">
          <a:xfrm>
            <a:off x="2208214" y="1352550"/>
            <a:ext cx="253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Риск  передачи ВГВ при гемодиализе</a:t>
            </a:r>
          </a:p>
        </p:txBody>
      </p:sp>
      <p:sp>
        <p:nvSpPr>
          <p:cNvPr id="17422" name="Прямоугольник 19"/>
          <p:cNvSpPr>
            <a:spLocks noChangeArrowheads="1"/>
          </p:cNvSpPr>
          <p:nvPr/>
        </p:nvSpPr>
        <p:spPr bwMode="auto">
          <a:xfrm>
            <a:off x="7747001" y="1270000"/>
            <a:ext cx="267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Риск  передачи ВГВ при переливании крови </a:t>
            </a:r>
          </a:p>
        </p:txBody>
      </p:sp>
      <p:sp>
        <p:nvSpPr>
          <p:cNvPr id="17423" name="Прямоугольник 21"/>
          <p:cNvSpPr>
            <a:spLocks noChangeArrowheads="1"/>
          </p:cNvSpPr>
          <p:nvPr/>
        </p:nvSpPr>
        <p:spPr bwMode="auto">
          <a:xfrm>
            <a:off x="7524750" y="4857751"/>
            <a:ext cx="3143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Влияние на эффективность противовирусной терапии у пациентов с хронической HCV-инфекцией</a:t>
            </a:r>
          </a:p>
        </p:txBody>
      </p:sp>
      <p:sp>
        <p:nvSpPr>
          <p:cNvPr id="17424" name="Прямоугольник 22"/>
          <p:cNvSpPr>
            <a:spLocks noChangeArrowheads="1"/>
          </p:cNvSpPr>
          <p:nvPr/>
        </p:nvSpPr>
        <p:spPr bwMode="auto">
          <a:xfrm>
            <a:off x="8204200" y="3000376"/>
            <a:ext cx="246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Причина существенной доли криптогенных заболеваний печени</a:t>
            </a:r>
          </a:p>
        </p:txBody>
      </p:sp>
      <p:cxnSp>
        <p:nvCxnSpPr>
          <p:cNvPr id="32" name="Прямая со стрелкой 31"/>
          <p:cNvCxnSpPr>
            <a:stCxn id="8" idx="3"/>
          </p:cNvCxnSpPr>
          <p:nvPr/>
        </p:nvCxnSpPr>
        <p:spPr>
          <a:xfrm flipH="1">
            <a:off x="4440238" y="4349751"/>
            <a:ext cx="781050" cy="677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" idx="2"/>
          </p:cNvCxnSpPr>
          <p:nvPr/>
        </p:nvCxnSpPr>
        <p:spPr>
          <a:xfrm rot="10800000">
            <a:off x="4238626" y="3571875"/>
            <a:ext cx="644525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1"/>
          </p:cNvCxnSpPr>
          <p:nvPr/>
        </p:nvCxnSpPr>
        <p:spPr>
          <a:xfrm flipH="1" flipV="1">
            <a:off x="4481514" y="2058989"/>
            <a:ext cx="739775" cy="75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8" idx="7"/>
          </p:cNvCxnSpPr>
          <p:nvPr/>
        </p:nvCxnSpPr>
        <p:spPr>
          <a:xfrm rot="5400000" flipH="1" flipV="1">
            <a:off x="6854032" y="1996282"/>
            <a:ext cx="809625" cy="817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6"/>
            <a:endCxn id="15" idx="2"/>
          </p:cNvCxnSpPr>
          <p:nvPr/>
        </p:nvCxnSpPr>
        <p:spPr>
          <a:xfrm flipV="1">
            <a:off x="7188201" y="3573463"/>
            <a:ext cx="76517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5"/>
          </p:cNvCxnSpPr>
          <p:nvPr/>
        </p:nvCxnSpPr>
        <p:spPr>
          <a:xfrm rot="16200000" flipH="1">
            <a:off x="6933407" y="4266407"/>
            <a:ext cx="579438" cy="74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3" name="Rectangle 1"/>
          <p:cNvSpPr>
            <a:spLocks noChangeArrowheads="1"/>
          </p:cNvSpPr>
          <p:nvPr/>
        </p:nvSpPr>
        <p:spPr bwMode="auto">
          <a:xfrm>
            <a:off x="1524001" y="6167438"/>
            <a:ext cx="916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Hasegawa I,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Orito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E, Tanaka Y, et al Liver Int. 2005; 25: 247–253;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Levast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M,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Larrat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S,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Thelu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MA, et al J Med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Virol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. 2010; 82: 747–754; </a:t>
            </a:r>
            <a:endParaRPr kumimoji="0" lang="ru-RU" alt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Raimondo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G,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Caccamo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G, F</a:t>
            </a:r>
            <a:r>
              <a:rPr kumimoji="0" lang="ru-RU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ilomia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R,et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al 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Semin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Immunopathol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. 2013; 35(1): 39-52; 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Covolo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L,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Pollicino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T,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Raimondo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G,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Donato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 F. Dig Liver </a:t>
            </a:r>
            <a:endParaRPr kumimoji="0" lang="ru-RU" alt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Dis.2013; 45(3): 238-44.</a:t>
            </a:r>
          </a:p>
        </p:txBody>
      </p:sp>
      <p:pic>
        <p:nvPicPr>
          <p:cNvPr id="27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2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2701BFF1-016B-49DF-9244-28A4621C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6AE2621-F8C7-45C3-A18C-E115CBECC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615850"/>
              </p:ext>
            </p:extLst>
          </p:nvPr>
        </p:nvGraphicFramePr>
        <p:xfrm>
          <a:off x="1870734" y="727024"/>
          <a:ext cx="8283919" cy="540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91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05CB7-4543-4224-B518-DE3E5BF9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A21F5640-654F-493D-BE8D-DE4EEBDF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2EE33B1-3901-4D62-9726-2861FC694140}"/>
              </a:ext>
            </a:extLst>
          </p:cNvPr>
          <p:cNvSpPr/>
          <p:nvPr/>
        </p:nvSpPr>
        <p:spPr>
          <a:xfrm>
            <a:off x="1086050" y="1687513"/>
            <a:ext cx="10019899" cy="445340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Диагностика оккультной формы течения ХВГВ требует разработки и внедрения в лабораторный скрининг высокочувствительных молекулярных методов выявления ДНК ВГВ при низкой вирусной нагрузке. </a:t>
            </a:r>
          </a:p>
          <a:p>
            <a:pPr algn="just"/>
            <a:endParaRPr lang="ru-RU" sz="2400" b="0" i="0" dirty="0">
              <a:solidFill>
                <a:srgbClr val="242021"/>
              </a:solidFill>
              <a:effectLst/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Пациенты, проходящие заместительную терапию с использованием программного гемодиализа, находятся в группе риска инфицирования ВГВ и могут представлять угрозу распространения ВГВ в связи с сохранением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инфекционности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 при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HBsAg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-негативной форме течения заболевания как для других пациентов, так и для медицинских работников. </a:t>
            </a:r>
            <a:endParaRPr lang="ru-RU" sz="2400" dirty="0"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8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2133600" y="2224087"/>
            <a:ext cx="8229600" cy="19192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/>
              <a:t>Благодарю за внимание!</a:t>
            </a:r>
            <a:br>
              <a:rPr lang="ru-RU" altLang="ru-RU" b="1" dirty="0"/>
            </a:br>
            <a:br>
              <a:rPr lang="ru-RU" altLang="ru-RU" b="1" dirty="0"/>
            </a:br>
            <a:r>
              <a:rPr lang="en-US" altLang="ru-RU" sz="2800" b="1" dirty="0"/>
              <a:t>shenna1@yandex.ru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72707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6" y="115889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1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BFD00-1871-4609-9896-8074F080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1" y="350951"/>
            <a:ext cx="110008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Процедура гемодиализа – сложный инвазивный метод экстракорпорального очищения крови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50B564-1A3A-4730-BAF1-66A0BBC7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6" y="1634856"/>
            <a:ext cx="6527007" cy="4351338"/>
          </a:xfrm>
          <a:effectLst>
            <a:softEdge rad="279400"/>
          </a:effectLst>
        </p:spPr>
      </p:pic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43A8956A-D307-4AC0-B391-CA7C47B5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758720-7587-4D0A-9B8A-045BBDF22895}"/>
              </a:ext>
            </a:extLst>
          </p:cNvPr>
          <p:cNvSpPr txBox="1"/>
          <p:nvPr/>
        </p:nvSpPr>
        <p:spPr>
          <a:xfrm>
            <a:off x="7043286" y="5986194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https://www.bbraun.ru/ru/patients/renal-care-for-patients/diagnosis-renal-failure/hemodialysis.html</a:t>
            </a:r>
          </a:p>
        </p:txBody>
      </p:sp>
    </p:spTree>
    <p:extLst>
      <p:ext uri="{BB962C8B-B14F-4D97-AF65-F5344CB8AC3E}">
        <p14:creationId xmlns:p14="http://schemas.microsoft.com/office/powerpoint/2010/main" val="195140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C7798A0-04DA-4DDD-964F-C1927B4614C6}"/>
              </a:ext>
            </a:extLst>
          </p:cNvPr>
          <p:cNvGrpSpPr/>
          <p:nvPr/>
        </p:nvGrpSpPr>
        <p:grpSpPr>
          <a:xfrm>
            <a:off x="685103" y="1673353"/>
            <a:ext cx="10821793" cy="2903854"/>
            <a:chOff x="2099442" y="4569543"/>
            <a:chExt cx="10821793" cy="229641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C65ED68-DF1F-47EE-BB9B-74F22E157E4D}"/>
                </a:ext>
              </a:extLst>
            </p:cNvPr>
            <p:cNvSpPr/>
            <p:nvPr/>
          </p:nvSpPr>
          <p:spPr>
            <a:xfrm>
              <a:off x="2099442" y="4569543"/>
              <a:ext cx="10821793" cy="2296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47898E-EF7E-4933-ACA8-5C073AB85B15}"/>
                </a:ext>
              </a:extLst>
            </p:cNvPr>
            <p:cNvSpPr txBox="1"/>
            <p:nvPr/>
          </p:nvSpPr>
          <p:spPr>
            <a:xfrm>
              <a:off x="2719918" y="5545812"/>
              <a:ext cx="9683634" cy="1258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0" i="0" dirty="0">
                  <a:solidFill>
                    <a:srgbClr val="24202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анализ распространенности серологических и молекулярно-биологических маркеров ВГВ среди пациентов, получающих заместительную терапию методом программного гемодиализа.</a:t>
              </a:r>
              <a:endPara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10635E-5CA1-4A9F-8255-52037FF8CB01}"/>
                </a:ext>
              </a:extLst>
            </p:cNvPr>
            <p:cNvSpPr txBox="1"/>
            <p:nvPr/>
          </p:nvSpPr>
          <p:spPr>
            <a:xfrm>
              <a:off x="5117659" y="4796067"/>
              <a:ext cx="488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ЦЕЛЬ ИССЛЕДОВАНИЯ</a:t>
              </a:r>
            </a:p>
          </p:txBody>
        </p:sp>
      </p:grpSp>
      <p:pic>
        <p:nvPicPr>
          <p:cNvPr id="8" name="Рисунок 4" descr="Пастер">
            <a:extLst>
              <a:ext uri="{FF2B5EF4-FFF2-40B4-BE49-F238E27FC236}">
                <a16:creationId xmlns:a16="http://schemas.microsoft.com/office/drawing/2014/main" id="{4BB52A5A-4B92-42C1-954A-7B21598E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4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5C46474-A1C3-4E9C-A50D-1E6988D46358}"/>
              </a:ext>
            </a:extLst>
          </p:cNvPr>
          <p:cNvGrpSpPr/>
          <p:nvPr/>
        </p:nvGrpSpPr>
        <p:grpSpPr>
          <a:xfrm>
            <a:off x="-939852" y="1046797"/>
            <a:ext cx="13553665" cy="5415009"/>
            <a:chOff x="0" y="0"/>
            <a:chExt cx="22960118" cy="5799139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15A17FC3-75B5-4EE7-B0DF-2F86B673F1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7483848"/>
                </p:ext>
              </p:extLst>
            </p:nvPr>
          </p:nvGraphicFramePr>
          <p:xfrm>
            <a:off x="5349874" y="539750"/>
            <a:ext cx="12858753" cy="44586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28A0A460-A94C-4A74-B807-119828DA77D6}"/>
                </a:ext>
              </a:extLst>
            </p:cNvPr>
            <p:cNvSpPr txBox="1"/>
            <p:nvPr/>
          </p:nvSpPr>
          <p:spPr>
            <a:xfrm>
              <a:off x="7215849" y="650232"/>
              <a:ext cx="9075974" cy="1151102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Образцы сыворотки крови (173), </a:t>
              </a:r>
              <a:r>
                <a:rPr lang="ru-RU" sz="2000" b="0" i="0" dirty="0">
                  <a:solidFill>
                    <a:srgbClr val="24202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пациентов, получающих заместительную терапию методом программного гемодиализа.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aphicFrame>
          <p:nvGraphicFramePr>
            <p:cNvPr id="7" name="Схема 6">
              <a:extLst>
                <a:ext uri="{FF2B5EF4-FFF2-40B4-BE49-F238E27FC236}">
                  <a16:creationId xmlns:a16="http://schemas.microsoft.com/office/drawing/2014/main" id="{FEA84A4C-FD28-48D6-AE57-F38EF8D345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5483960"/>
                </p:ext>
              </p:extLst>
            </p:nvPr>
          </p:nvGraphicFramePr>
          <p:xfrm>
            <a:off x="16312035" y="0"/>
            <a:ext cx="6648083" cy="57991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Схема 7">
              <a:extLst>
                <a:ext uri="{FF2B5EF4-FFF2-40B4-BE49-F238E27FC236}">
                  <a16:creationId xmlns:a16="http://schemas.microsoft.com/office/drawing/2014/main" id="{F76AB879-BC68-4483-8EE7-1A84FCEF52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4408317"/>
                </p:ext>
              </p:extLst>
            </p:nvPr>
          </p:nvGraphicFramePr>
          <p:xfrm>
            <a:off x="0" y="0"/>
            <a:ext cx="6524624" cy="56642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E105EF4-059A-42A1-B2B3-C2017B82E1B2}"/>
                </a:ext>
              </a:extLst>
            </p:cNvPr>
            <p:cNvSpPr txBox="1"/>
            <p:nvPr/>
          </p:nvSpPr>
          <p:spPr>
            <a:xfrm>
              <a:off x="7215847" y="3690170"/>
              <a:ext cx="9075974" cy="1151102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* С использованием коммерческого набора и метода </a:t>
              </a:r>
              <a:r>
                <a:rPr kumimoji="0" lang="ru-RU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детекции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ДНК ВГВ при низкой вирусной</a:t>
              </a:r>
              <a:r>
                <a:rPr kumimoji="0" lang="ru-RU" sz="20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нагрузке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1B8668-8E68-4639-BFA8-C65A1458AFA3}"/>
              </a:ext>
            </a:extLst>
          </p:cNvPr>
          <p:cNvSpPr txBox="1"/>
          <p:nvPr/>
        </p:nvSpPr>
        <p:spPr>
          <a:xfrm>
            <a:off x="838200" y="253078"/>
            <a:ext cx="1011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Материалы и методы</a:t>
            </a:r>
          </a:p>
        </p:txBody>
      </p:sp>
      <p:pic>
        <p:nvPicPr>
          <p:cNvPr id="11" name="Рисунок 4" descr="Пастер">
            <a:extLst>
              <a:ext uri="{FF2B5EF4-FFF2-40B4-BE49-F238E27FC236}">
                <a16:creationId xmlns:a16="http://schemas.microsoft.com/office/drawing/2014/main" id="{E00CFB82-0002-4569-AADC-E92B62F0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7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2701BFF1-016B-49DF-9244-28A4621C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5C011EB-C30C-4B45-BC0E-73C7D242E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052186"/>
              </p:ext>
            </p:extLst>
          </p:nvPr>
        </p:nvGraphicFramePr>
        <p:xfrm>
          <a:off x="1848051" y="716158"/>
          <a:ext cx="8296977" cy="471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1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D1BEEA0-FB52-41A5-A4C3-96B33CBC4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09485"/>
              </p:ext>
            </p:extLst>
          </p:nvPr>
        </p:nvGraphicFramePr>
        <p:xfrm>
          <a:off x="2483317" y="558265"/>
          <a:ext cx="7582683" cy="588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Пастер">
            <a:extLst>
              <a:ext uri="{FF2B5EF4-FFF2-40B4-BE49-F238E27FC236}">
                <a16:creationId xmlns:a16="http://schemas.microsoft.com/office/drawing/2014/main" id="{863CF3BA-0AA9-462D-90D5-B3C81B52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7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BD0C9E51-AF85-4A78-984E-B4F6C1F5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1085494-F6C2-4695-9345-814249C3D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383701"/>
              </p:ext>
            </p:extLst>
          </p:nvPr>
        </p:nvGraphicFramePr>
        <p:xfrm>
          <a:off x="1237064" y="602273"/>
          <a:ext cx="9750391" cy="582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614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D0ED5B-129E-40D5-8105-657CA1672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77764"/>
              </p:ext>
            </p:extLst>
          </p:nvPr>
        </p:nvGraphicFramePr>
        <p:xfrm>
          <a:off x="475488" y="1123524"/>
          <a:ext cx="10792968" cy="396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Пастер">
            <a:extLst>
              <a:ext uri="{FF2B5EF4-FFF2-40B4-BE49-F238E27FC236}">
                <a16:creationId xmlns:a16="http://schemas.microsoft.com/office/drawing/2014/main" id="{A65B20B3-9837-4AD6-AB23-48CB2ECB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8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2701BFF1-016B-49DF-9244-28A4621C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6AE2621-F8C7-45C3-A18C-E115CBECCEE9}"/>
              </a:ext>
            </a:extLst>
          </p:cNvPr>
          <p:cNvGraphicFramePr>
            <a:graphicFrameLocks/>
          </p:cNvGraphicFramePr>
          <p:nvPr/>
        </p:nvGraphicFramePr>
        <p:xfrm>
          <a:off x="1870734" y="727024"/>
          <a:ext cx="8283919" cy="540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431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763</Words>
  <Application>Microsoft Macintosh PowerPoint</Application>
  <PresentationFormat>Широкоэкранный</PresentationFormat>
  <Paragraphs>78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Microsoft Yi Baiti</vt:lpstr>
      <vt:lpstr>Тема Office</vt:lpstr>
      <vt:lpstr>ЧАСТОТА ВСТРЕЧАЕМОСТИ МАРКЕРОВ СОЦИАЛЬНО-ЗНАЧИМЫХ ЗАБОЛЕВАНИЙ СРЕДИ ПАЦИЕНТОВ ГЕМОДИАЛИЗНОГО ЦЕНТРА </vt:lpstr>
      <vt:lpstr>Процедура гемодиализа – сложный инвазивный метод экстракорпорального очищения крови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Вирусный гепатит В при HBsAg-негативной (оккультной, скрытой) форме заболевания</vt:lpstr>
      <vt:lpstr>Клиническая значимость HBsAg-негативного (скрытого) гепатита В </vt:lpstr>
      <vt:lpstr>Презентация PowerPoint</vt:lpstr>
      <vt:lpstr>Выводы</vt:lpstr>
      <vt:lpstr>Благодарю за внимание!  shenna1@yandex.ru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Microsoft Office User</cp:lastModifiedBy>
  <cp:revision>4</cp:revision>
  <dcterms:created xsi:type="dcterms:W3CDTF">2021-04-09T08:33:09Z</dcterms:created>
  <dcterms:modified xsi:type="dcterms:W3CDTF">2021-04-13T07:13:59Z</dcterms:modified>
</cp:coreProperties>
</file>