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notesMasterIdLst>
    <p:notesMasterId r:id="rId12"/>
  </p:notesMasterIdLst>
  <p:sldIdLst>
    <p:sldId id="256" r:id="rId2"/>
    <p:sldId id="257" r:id="rId3"/>
    <p:sldId id="275" r:id="rId4"/>
    <p:sldId id="258" r:id="rId5"/>
    <p:sldId id="271" r:id="rId6"/>
    <p:sldId id="264" r:id="rId7"/>
    <p:sldId id="263" r:id="rId8"/>
    <p:sldId id="273" r:id="rId9"/>
    <p:sldId id="267" r:id="rId10"/>
    <p:sldId id="269" r:id="rId11"/>
  </p:sldIdLst>
  <p:sldSz cx="12192000" cy="6858000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44B92"/>
    <a:srgbClr val="055AAF"/>
    <a:srgbClr val="99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0" autoAdjust="0"/>
    <p:restoredTop sz="94667"/>
  </p:normalViewPr>
  <p:slideViewPr>
    <p:cSldViewPr snapToGrid="0">
      <p:cViewPr varScale="1">
        <p:scale>
          <a:sx n="110" d="100"/>
          <a:sy n="110" d="100"/>
        </p:scale>
        <p:origin x="56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37B2A62-6C94-46AE-96A8-6983D3434B5C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232C118-0264-4D27-885A-6C3451511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448C9E-FC6D-43DC-AE63-9CB6514FAEA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19FDB-C0E7-4011-ADDA-C7B6EAC4B6F0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4AD39-4ACA-4825-81BE-03514D3C8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2E7AA-F382-43A8-9C0F-A6FD0E676C1E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B3214-E072-4028-B193-DE03A8A7F1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697AC-D6A0-4B0C-AAB4-CDE2CCC987F2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13B5F-2F3B-4789-AA30-45C9E41F1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D2589-5313-423D-9AF1-3EA2D0180271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7DDC1-AFF9-405B-A50D-D913FBE374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B350E-E511-4C94-8CBE-217C78030E84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756BE-62DD-4AA0-BE12-1DA5B0F993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9CCF5-7A12-4F9F-8463-040273EABDBA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69139-B511-45F5-9D41-8A8204B81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88311-F2C5-45C1-B266-4BC466F46019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E5FE6-90ED-4AAF-94EC-0267E4697E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FC18D-EAAC-4B2C-94EB-11D1AEAE5EE3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45172-64F9-4D57-AA3F-926D1099E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2B739-18C8-491D-91FF-1E76F504A735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E8740-BFA0-493D-B377-1B1591CB55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C06EF-C1CA-4708-850A-565DF4B801E2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14888-9A75-44FB-9EF4-CEC971CB6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F9923-D1A5-4E9E-B570-714C39F1C9CD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C26E6-A622-48F1-AD6F-0589914E1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08C040-F3C7-4056-A63E-A5018CAE6144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56FB2E-6A25-4DE7-A79E-1913019D3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6113" y="0"/>
            <a:ext cx="51958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3"/>
          <p:cNvSpPr>
            <a:spLocks noGrp="1"/>
          </p:cNvSpPr>
          <p:nvPr>
            <p:ph type="ctrTitle"/>
          </p:nvPr>
        </p:nvSpPr>
        <p:spPr>
          <a:xfrm>
            <a:off x="1408113" y="1223963"/>
            <a:ext cx="8693150" cy="2014537"/>
          </a:xfrm>
        </p:spPr>
        <p:txBody>
          <a:bodyPr/>
          <a:lstStyle/>
          <a:p>
            <a:pPr eaLnBrk="1" hangingPunct="1"/>
            <a:r>
              <a:rPr lang="ru-RU" sz="2400" b="1">
                <a:latin typeface="Times New Roman" pitchFamily="18" charset="0"/>
              </a:rPr>
              <a:t>ОТРАБОТКА УСЛОВИЙ ПОДГОТОВКИ ПРОБ</a:t>
            </a:r>
            <a:br>
              <a:rPr lang="ru-RU" sz="2400" b="1">
                <a:latin typeface="Times New Roman" pitchFamily="18" charset="0"/>
              </a:rPr>
            </a:br>
            <a:r>
              <a:rPr lang="ru-RU" sz="2400" b="1">
                <a:latin typeface="Times New Roman" pitchFamily="18" charset="0"/>
              </a:rPr>
              <a:t> ДЛЯ АНАЛИЗА АНТИБИОТИКОВ И ПЕСТИЦИДОВ</a:t>
            </a:r>
            <a:br>
              <a:rPr lang="ru-RU" sz="2400" b="1">
                <a:latin typeface="Times New Roman" pitchFamily="18" charset="0"/>
              </a:rPr>
            </a:br>
            <a:r>
              <a:rPr lang="ru-RU" sz="2400" b="1">
                <a:latin typeface="Times New Roman" pitchFamily="18" charset="0"/>
              </a:rPr>
              <a:t> В  ПИТЬЕВОМ МОЛОКЕ МЕТОДОМ ВЭЖХ </a:t>
            </a:r>
            <a:br>
              <a:rPr lang="ru-RU" sz="2400" b="1">
                <a:latin typeface="Times New Roman" pitchFamily="18" charset="0"/>
              </a:rPr>
            </a:br>
            <a:r>
              <a:rPr lang="ru-RU" sz="2400" b="1">
                <a:latin typeface="Times New Roman" pitchFamily="18" charset="0"/>
              </a:rPr>
              <a:t>С ИСПОЛЬЗОВАНИЕМ БИБЛИОТЕКИ УФ-СПЕКТРОВ</a:t>
            </a:r>
            <a:r>
              <a:rPr lang="ru-RU" sz="2400"/>
              <a:t> </a:t>
            </a:r>
            <a:br>
              <a:rPr lang="ru-RU" sz="2400" b="1">
                <a:latin typeface="Times New Roman" pitchFamily="18" charset="0"/>
                <a:cs typeface="Times New Roman" pitchFamily="18" charset="0"/>
              </a:rPr>
            </a:b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463" y="4010025"/>
            <a:ext cx="7767637" cy="1096963"/>
          </a:xfrm>
        </p:spPr>
        <p:txBody>
          <a:bodyPr/>
          <a:lstStyle/>
          <a:p>
            <a:pPr eaLnBrk="1" hangingPunct="1"/>
            <a:r>
              <a:rPr lang="ru-RU" sz="2000" i="1">
                <a:latin typeface="Times New Roman" pitchFamily="18" charset="0"/>
                <a:cs typeface="Times New Roman" pitchFamily="18" charset="0"/>
              </a:rPr>
              <a:t>М.О. Старчикова, Пустобаева М.С., Т.Д. Карнажицкая </a:t>
            </a:r>
          </a:p>
          <a:p>
            <a:pPr eaLnBrk="1" hangingPunct="1"/>
            <a:r>
              <a:rPr lang="ru-RU" sz="2000" i="1">
                <a:latin typeface="Times New Roman" pitchFamily="18" charset="0"/>
                <a:cs typeface="Times New Roman" pitchFamily="18" charset="0"/>
              </a:rPr>
              <a:t>Научный руководитель – доктор биол. наук Т.С. Уланова </a:t>
            </a:r>
          </a:p>
          <a:p>
            <a:pPr eaLnBrk="1" hangingPunct="1"/>
            <a:endParaRPr lang="ru-RU" sz="2000" i="1"/>
          </a:p>
        </p:txBody>
      </p:sp>
      <p:sp>
        <p:nvSpPr>
          <p:cNvPr id="14340" name="Прямоугольник 4"/>
          <p:cNvSpPr>
            <a:spLocks noChangeArrowheads="1"/>
          </p:cNvSpPr>
          <p:nvPr/>
        </p:nvSpPr>
        <p:spPr bwMode="auto">
          <a:xfrm>
            <a:off x="1795463" y="5918200"/>
            <a:ext cx="93519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Times New Roman" pitchFamily="18" charset="0"/>
                <a:cs typeface="Times New Roman" pitchFamily="18" charset="0"/>
              </a:rPr>
              <a:t>Федеральное бюджетное учреждение науки «Федеральный научный центр медико-профилактических технологий управления рисками здоровью населения» </a:t>
            </a:r>
          </a:p>
        </p:txBody>
      </p:sp>
      <p:pic>
        <p:nvPicPr>
          <p:cNvPr id="14341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700" y="5935663"/>
            <a:ext cx="709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5700713"/>
            <a:ext cx="10418763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7700" y="0"/>
            <a:ext cx="5194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36600" y="2612354"/>
            <a:ext cx="6443084" cy="8595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Спасибо за внимание!</a:t>
            </a:r>
          </a:p>
        </p:txBody>
      </p:sp>
      <p:sp>
        <p:nvSpPr>
          <p:cNvPr id="25603" name="Прямоугольник 1"/>
          <p:cNvSpPr>
            <a:spLocks noChangeArrowheads="1"/>
          </p:cNvSpPr>
          <p:nvPr/>
        </p:nvSpPr>
        <p:spPr bwMode="auto">
          <a:xfrm>
            <a:off x="11779250" y="6491288"/>
            <a:ext cx="41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10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35"/>
          <p:cNvSpPr>
            <a:spLocks noChangeArrowheads="1"/>
          </p:cNvSpPr>
          <p:nvPr/>
        </p:nvSpPr>
        <p:spPr bwMode="auto">
          <a:xfrm rot="-10238457">
            <a:off x="5016500" y="4953000"/>
            <a:ext cx="2959100" cy="1739900"/>
          </a:xfrm>
          <a:prstGeom prst="curvedDownArrow">
            <a:avLst>
              <a:gd name="adj1" fmla="val 34015"/>
              <a:gd name="adj2" fmla="val 68029"/>
              <a:gd name="adj3" fmla="val 33333"/>
            </a:avLst>
          </a:prstGeom>
          <a:solidFill>
            <a:srgbClr val="CCFFCC">
              <a:alpha val="89018"/>
            </a:srgbClr>
          </a:solidFill>
          <a:ln w="9525">
            <a:solidFill>
              <a:srgbClr val="33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63" name="AutoShape 34"/>
          <p:cNvSpPr>
            <a:spLocks noChangeArrowheads="1"/>
          </p:cNvSpPr>
          <p:nvPr/>
        </p:nvSpPr>
        <p:spPr bwMode="auto">
          <a:xfrm rot="516187">
            <a:off x="3632200" y="622300"/>
            <a:ext cx="2959100" cy="1739900"/>
          </a:xfrm>
          <a:prstGeom prst="curvedDownArrow">
            <a:avLst>
              <a:gd name="adj1" fmla="val 34015"/>
              <a:gd name="adj2" fmla="val 68029"/>
              <a:gd name="adj3" fmla="val 33333"/>
            </a:avLst>
          </a:prstGeom>
          <a:solidFill>
            <a:srgbClr val="66CCFF">
              <a:alpha val="43921"/>
            </a:srgbClr>
          </a:solidFill>
          <a:ln w="9525">
            <a:solidFill>
              <a:srgbClr val="055AA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5364" name="Picture 33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2516188"/>
            <a:ext cx="2857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9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0675" y="3692525"/>
            <a:ext cx="5168900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Прямоугольник 4"/>
          <p:cNvSpPr>
            <a:spLocks noChangeArrowheads="1"/>
          </p:cNvSpPr>
          <p:nvPr/>
        </p:nvSpPr>
        <p:spPr bwMode="auto">
          <a:xfrm>
            <a:off x="11893550" y="64912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2</a:t>
            </a:r>
          </a:p>
        </p:txBody>
      </p:sp>
      <p:sp>
        <p:nvSpPr>
          <p:cNvPr id="15367" name="AutoShape 27" descr="moloko-ingibitory-300x225"/>
          <p:cNvSpPr>
            <a:spLocks noChangeAspect="1" noChangeArrowheads="1"/>
          </p:cNvSpPr>
          <p:nvPr/>
        </p:nvSpPr>
        <p:spPr bwMode="auto">
          <a:xfrm>
            <a:off x="4667250" y="2357438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368" name="Picture 31" descr="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" y="800100"/>
            <a:ext cx="46672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Rectangle 36"/>
          <p:cNvSpPr>
            <a:spLocks noChangeArrowheads="1"/>
          </p:cNvSpPr>
          <p:nvPr/>
        </p:nvSpPr>
        <p:spPr bwMode="auto">
          <a:xfrm rot="-5400000">
            <a:off x="4688682" y="1351756"/>
            <a:ext cx="236696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solidFill>
                  <a:schemeClr val="hlink"/>
                </a:solidFill>
                <a:latin typeface="Times New Roman" pitchFamily="18" charset="0"/>
              </a:rPr>
              <a:t>          </a:t>
            </a:r>
            <a:r>
              <a:rPr lang="ru-RU" sz="1600" b="1">
                <a:solidFill>
                  <a:schemeClr val="hlink"/>
                </a:solidFill>
                <a:latin typeface="Times New Roman" pitchFamily="18" charset="0"/>
              </a:rPr>
              <a:t>Антибиотики</a:t>
            </a:r>
          </a:p>
          <a:p>
            <a:r>
              <a:rPr lang="ru-RU" sz="1400" b="1">
                <a:latin typeface="Times New Roman" pitchFamily="18" charset="0"/>
              </a:rPr>
              <a:t>                       </a:t>
            </a:r>
          </a:p>
        </p:txBody>
      </p:sp>
      <p:sp>
        <p:nvSpPr>
          <p:cNvPr id="15370" name="Rectangle 37"/>
          <p:cNvSpPr>
            <a:spLocks noChangeArrowheads="1"/>
          </p:cNvSpPr>
          <p:nvPr/>
        </p:nvSpPr>
        <p:spPr bwMode="auto">
          <a:xfrm rot="-5400000">
            <a:off x="5132388" y="5438775"/>
            <a:ext cx="1238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solidFill>
                  <a:srgbClr val="339966"/>
                </a:solidFill>
                <a:latin typeface="Times New Roman" pitchFamily="18" charset="0"/>
              </a:rPr>
              <a:t>Пестициды</a:t>
            </a:r>
          </a:p>
        </p:txBody>
      </p:sp>
      <p:sp>
        <p:nvSpPr>
          <p:cNvPr id="15371" name="Rectangle 39"/>
          <p:cNvSpPr>
            <a:spLocks noChangeArrowheads="1"/>
          </p:cNvSpPr>
          <p:nvPr/>
        </p:nvSpPr>
        <p:spPr bwMode="auto">
          <a:xfrm>
            <a:off x="582613" y="3754438"/>
            <a:ext cx="4397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</a:rPr>
              <a:t>Лечение и профилактика</a:t>
            </a:r>
          </a:p>
          <a:p>
            <a:pPr algn="ctr"/>
            <a:r>
              <a:rPr lang="ru-RU">
                <a:latin typeface="Times New Roman" pitchFamily="18" charset="0"/>
              </a:rPr>
              <a:t> заболеваний крупного рогатого скота</a:t>
            </a:r>
          </a:p>
        </p:txBody>
      </p:sp>
      <p:sp>
        <p:nvSpPr>
          <p:cNvPr id="15372" name="Rectangle 40"/>
          <p:cNvSpPr>
            <a:spLocks noChangeArrowheads="1"/>
          </p:cNvSpPr>
          <p:nvPr/>
        </p:nvSpPr>
        <p:spPr bwMode="auto">
          <a:xfrm>
            <a:off x="7448550" y="2868613"/>
            <a:ext cx="332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Обработка кормов пестицидами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V="1">
            <a:off x="482600" y="4545013"/>
            <a:ext cx="4359275" cy="4762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Прямая соединительная линия 9"/>
          <p:cNvCxnSpPr>
            <a:cxnSpLocks noChangeShapeType="1"/>
          </p:cNvCxnSpPr>
          <p:nvPr/>
        </p:nvCxnSpPr>
        <p:spPr bwMode="auto">
          <a:xfrm flipV="1">
            <a:off x="6956425" y="2771775"/>
            <a:ext cx="4600575" cy="7938"/>
          </a:xfrm>
          <a:prstGeom prst="line">
            <a:avLst/>
          </a:prstGeom>
          <a:noFill/>
          <a:ln w="6350" algn="ctr">
            <a:solidFill>
              <a:srgbClr val="339966"/>
            </a:solidFill>
            <a:miter lim="800000"/>
            <a:headEnd/>
            <a:tailEnd/>
          </a:ln>
          <a:effectLst>
            <a:outerShdw dist="38100" dir="5400000" algn="t" rotWithShape="0">
              <a:srgbClr val="000000">
                <a:alpha val="39999"/>
              </a:srgbClr>
            </a:outerShdw>
          </a:effectLst>
        </p:spPr>
      </p:cxnSp>
      <p:pic>
        <p:nvPicPr>
          <p:cNvPr id="15375" name="Picture 45" descr="1_00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83350" y="3403600"/>
            <a:ext cx="19558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48" descr="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39800" y="4813300"/>
            <a:ext cx="3276600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Picture 50" descr="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794625" y="655638"/>
            <a:ext cx="26416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3263900" y="0"/>
            <a:ext cx="5648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</a:rPr>
              <a:t>Источники загрязнения питьевого молока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452688" y="200025"/>
            <a:ext cx="6956425" cy="1200150"/>
          </a:xfrm>
          <a:prstGeom prst="rect">
            <a:avLst/>
          </a:prstGeom>
          <a:solidFill>
            <a:srgbClr val="66CCFF">
              <a:alpha val="31000"/>
            </a:srgbClr>
          </a:solidFill>
          <a:ln w="12700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инструментальные методы определения остаточных количеств антибиотиков и пестицидов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46213" y="5021263"/>
            <a:ext cx="3454400" cy="641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Масс-спектрометрический детектор  </a:t>
            </a:r>
            <a:r>
              <a:rPr lang="ru-RU" i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(ВЭЖХ–МС)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00125" y="3206750"/>
            <a:ext cx="3641725" cy="641350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Спектрофотометрический детектор </a:t>
            </a:r>
            <a:r>
              <a:rPr lang="ru-RU" i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(ВЭЖХ–СФ) </a:t>
            </a:r>
          </a:p>
        </p:txBody>
      </p:sp>
      <p:cxnSp>
        <p:nvCxnSpPr>
          <p:cNvPr id="17412" name="Прямая со стрелкой 12"/>
          <p:cNvCxnSpPr>
            <a:cxnSpLocks noChangeShapeType="1"/>
          </p:cNvCxnSpPr>
          <p:nvPr/>
        </p:nvCxnSpPr>
        <p:spPr bwMode="auto">
          <a:xfrm flipH="1">
            <a:off x="2657475" y="1489075"/>
            <a:ext cx="962025" cy="523875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miter lim="800000"/>
            <a:headEnd/>
            <a:tailEnd type="triangle" w="med" len="med"/>
          </a:ln>
        </p:spPr>
      </p:cxnSp>
      <p:cxnSp>
        <p:nvCxnSpPr>
          <p:cNvPr id="17413" name="Прямая со стрелкой 14"/>
          <p:cNvCxnSpPr>
            <a:cxnSpLocks noChangeShapeType="1"/>
          </p:cNvCxnSpPr>
          <p:nvPr/>
        </p:nvCxnSpPr>
        <p:spPr bwMode="auto">
          <a:xfrm>
            <a:off x="8124825" y="1477963"/>
            <a:ext cx="920750" cy="514350"/>
          </a:xfrm>
          <a:prstGeom prst="straightConnector1">
            <a:avLst/>
          </a:prstGeom>
          <a:noFill/>
          <a:ln w="25400" algn="ctr">
            <a:solidFill>
              <a:schemeClr val="hlink"/>
            </a:solidFill>
            <a:miter lim="800000"/>
            <a:headEnd/>
            <a:tailEnd type="triangle" w="med" len="med"/>
          </a:ln>
        </p:spPr>
      </p:cxnSp>
      <p:sp>
        <p:nvSpPr>
          <p:cNvPr id="17414" name="Прямоугольник 1"/>
          <p:cNvSpPr>
            <a:spLocks noChangeArrowheads="1"/>
          </p:cNvSpPr>
          <p:nvPr/>
        </p:nvSpPr>
        <p:spPr bwMode="auto">
          <a:xfrm>
            <a:off x="11893550" y="64912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3</a:t>
            </a: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771525" y="2230438"/>
            <a:ext cx="3589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Высокоэффективная жидкостная хроматография</a:t>
            </a:r>
          </a:p>
        </p:txBody>
      </p:sp>
      <p:sp>
        <p:nvSpPr>
          <p:cNvPr id="4" name="Прямоугольник 4"/>
          <p:cNvSpPr/>
          <p:nvPr/>
        </p:nvSpPr>
        <p:spPr>
          <a:xfrm>
            <a:off x="1433513" y="4094163"/>
            <a:ext cx="3454400" cy="641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Электрохимический</a:t>
            </a:r>
          </a:p>
          <a:p>
            <a:pPr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детектор  </a:t>
            </a:r>
            <a:r>
              <a:rPr lang="ru-RU" i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(ВЭЖХ–ЭХД)</a:t>
            </a: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7845425" y="2141538"/>
            <a:ext cx="35893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Газовая</a:t>
            </a:r>
          </a:p>
          <a:p>
            <a:pPr algn="ctr"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хроматография</a:t>
            </a:r>
          </a:p>
        </p:txBody>
      </p:sp>
      <p:sp>
        <p:nvSpPr>
          <p:cNvPr id="6" name="Прямоугольник 4"/>
          <p:cNvSpPr/>
          <p:nvPr/>
        </p:nvSpPr>
        <p:spPr>
          <a:xfrm>
            <a:off x="8393113" y="4729163"/>
            <a:ext cx="3454400" cy="641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Масс-спектрометрический детектор  </a:t>
            </a:r>
            <a:r>
              <a:rPr lang="ru-RU" i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(ГХ–МС)</a:t>
            </a:r>
          </a:p>
        </p:txBody>
      </p:sp>
      <p:sp>
        <p:nvSpPr>
          <p:cNvPr id="7" name="Прямоугольник 4"/>
          <p:cNvSpPr/>
          <p:nvPr/>
        </p:nvSpPr>
        <p:spPr>
          <a:xfrm>
            <a:off x="8329613" y="2989263"/>
            <a:ext cx="3149600" cy="641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Пламенно-ионизационный детектор  </a:t>
            </a:r>
            <a:r>
              <a:rPr lang="ru-RU" i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(ГХ–ПИД)</a:t>
            </a:r>
          </a:p>
        </p:txBody>
      </p:sp>
      <p:pic>
        <p:nvPicPr>
          <p:cNvPr id="17420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975" y="3224213"/>
            <a:ext cx="292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7275" y="4113213"/>
            <a:ext cx="292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9975" y="5065713"/>
            <a:ext cx="292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3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7975" y="3059113"/>
            <a:ext cx="292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4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3375" y="3910013"/>
            <a:ext cx="292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4"/>
          <p:cNvSpPr/>
          <p:nvPr/>
        </p:nvSpPr>
        <p:spPr>
          <a:xfrm>
            <a:off x="8355013" y="3840163"/>
            <a:ext cx="3149600" cy="641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Детектор электронного захвата  </a:t>
            </a:r>
            <a:r>
              <a:rPr lang="ru-RU" i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(ГХ–ДЭЗ)</a:t>
            </a:r>
          </a:p>
        </p:txBody>
      </p:sp>
      <p:pic>
        <p:nvPicPr>
          <p:cNvPr id="17426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91475" y="4748213"/>
            <a:ext cx="292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7" name="Picture 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0850" y="3975100"/>
            <a:ext cx="29337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8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6075" y="2058988"/>
            <a:ext cx="1558925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6113" y="0"/>
            <a:ext cx="51958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11893550" y="64912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4</a:t>
            </a:r>
          </a:p>
        </p:txBody>
      </p:sp>
      <p:sp>
        <p:nvSpPr>
          <p:cNvPr id="18435" name="Прямоугольник 4"/>
          <p:cNvSpPr>
            <a:spLocks noChangeArrowheads="1"/>
          </p:cNvSpPr>
          <p:nvPr/>
        </p:nvSpPr>
        <p:spPr bwMode="auto">
          <a:xfrm>
            <a:off x="1166813" y="1841500"/>
            <a:ext cx="76993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Цель работы</a:t>
            </a:r>
            <a:r>
              <a:rPr lang="ru-RU" sz="2000" i="1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>
                <a:latin typeface="Times New Roman" pitchFamily="18" charset="0"/>
              </a:rPr>
              <a:t>отработка условий подготовки проб для скрининговых исследований антибиотиков, пестицидов и других токсичных органических соединений в питьевом молоке методом высокоэффективной жидкостной хроматографии с использованием библиотеки УФ-спектров.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22"/>
          <p:cNvSpPr>
            <a:spLocks noChangeArrowheads="1"/>
          </p:cNvSpPr>
          <p:nvPr/>
        </p:nvSpPr>
        <p:spPr bwMode="auto">
          <a:xfrm>
            <a:off x="11891963" y="6491288"/>
            <a:ext cx="300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5</a:t>
            </a:r>
          </a:p>
        </p:txBody>
      </p:sp>
      <p:sp>
        <p:nvSpPr>
          <p:cNvPr id="19458" name="Прямоугольник 5"/>
          <p:cNvSpPr>
            <a:spLocks noChangeArrowheads="1"/>
          </p:cNvSpPr>
          <p:nvPr/>
        </p:nvSpPr>
        <p:spPr bwMode="auto">
          <a:xfrm>
            <a:off x="3814763" y="419100"/>
            <a:ext cx="4286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Материалы и методы</a:t>
            </a:r>
            <a:r>
              <a:rPr lang="ru-RU" sz="3200" b="1" i="1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9459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3775" y="2665413"/>
            <a:ext cx="292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6475" y="3846513"/>
            <a:ext cx="292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1320800" y="3786188"/>
            <a:ext cx="64897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>
                <a:latin typeface="Times New Roman" pitchFamily="18" charset="0"/>
              </a:rPr>
              <a:t>Для выбора подвижной фазы изучены смеси растворителей</a:t>
            </a:r>
            <a:r>
              <a:rPr lang="ru-RU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2000" b="1">
                <a:latin typeface="Times New Roman" pitchFamily="18" charset="0"/>
              </a:rPr>
              <a:t>метанола</a:t>
            </a:r>
            <a:r>
              <a:rPr lang="ru-RU" sz="2000">
                <a:latin typeface="Times New Roman" pitchFamily="18" charset="0"/>
              </a:rPr>
              <a:t> и </a:t>
            </a:r>
            <a:r>
              <a:rPr lang="ru-RU" sz="2000" b="1">
                <a:latin typeface="Times New Roman" pitchFamily="18" charset="0"/>
              </a:rPr>
              <a:t>ацетонитрила</a:t>
            </a:r>
            <a:r>
              <a:rPr lang="ru-RU" sz="2000">
                <a:latin typeface="Times New Roman" pitchFamily="18" charset="0"/>
              </a:rPr>
              <a:t> с дистиллированной водой.</a:t>
            </a:r>
          </a:p>
        </p:txBody>
      </p:sp>
      <p:sp>
        <p:nvSpPr>
          <p:cNvPr id="19462" name="Rectangle 15"/>
          <p:cNvSpPr>
            <a:spLocks noChangeArrowheads="1"/>
          </p:cNvSpPr>
          <p:nvPr/>
        </p:nvSpPr>
        <p:spPr bwMode="auto">
          <a:xfrm>
            <a:off x="1312863" y="4822825"/>
            <a:ext cx="669766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latin typeface="Times New Roman" pitchFamily="18" charset="0"/>
              </a:rPr>
              <a:t>В качестве экстрагента для проведения пробоподготовки исследовали эффективность применения растворителей </a:t>
            </a:r>
            <a:r>
              <a:rPr lang="ru-RU" sz="2000" b="1">
                <a:latin typeface="Times New Roman" pitchFamily="18" charset="0"/>
              </a:rPr>
              <a:t>ацетонитрила</a:t>
            </a:r>
            <a:r>
              <a:rPr lang="ru-RU" sz="2000">
                <a:latin typeface="Times New Roman" pitchFamily="18" charset="0"/>
              </a:rPr>
              <a:t> с добавлением и без добавления </a:t>
            </a:r>
            <a:r>
              <a:rPr lang="ru-RU" sz="2000" b="1">
                <a:latin typeface="Times New Roman" pitchFamily="18" charset="0"/>
              </a:rPr>
              <a:t>уксусной кислоты</a:t>
            </a:r>
            <a:r>
              <a:rPr lang="ru-RU" sz="2000">
                <a:latin typeface="Times New Roman" pitchFamily="18" charset="0"/>
              </a:rPr>
              <a:t>.</a:t>
            </a:r>
          </a:p>
          <a:p>
            <a:endParaRPr lang="ru-RU" sz="2000">
              <a:latin typeface="Times New Roman" pitchFamily="18" charset="0"/>
            </a:endParaRPr>
          </a:p>
        </p:txBody>
      </p:sp>
      <p:pic>
        <p:nvPicPr>
          <p:cNvPr id="19463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075" y="4862513"/>
            <a:ext cx="292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Rectangle 22"/>
          <p:cNvSpPr>
            <a:spLocks noChangeArrowheads="1"/>
          </p:cNvSpPr>
          <p:nvPr/>
        </p:nvSpPr>
        <p:spPr bwMode="auto">
          <a:xfrm>
            <a:off x="1308100" y="2608263"/>
            <a:ext cx="96789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5715000" algn="l"/>
              </a:tabLst>
            </a:pPr>
            <a:r>
              <a:rPr lang="ru-RU" sz="2000">
                <a:latin typeface="Times New Roman" pitchFamily="18" charset="0"/>
              </a:rPr>
              <a:t>Для отработки условий пробоподготовки и последующих скрининговых исследований использовали </a:t>
            </a:r>
            <a:r>
              <a:rPr lang="ru-RU" sz="2000" b="1">
                <a:latin typeface="Times New Roman" pitchFamily="18" charset="0"/>
              </a:rPr>
              <a:t>образцы домашнего коровьего молока</a:t>
            </a:r>
            <a:r>
              <a:rPr lang="ru-RU" sz="2000">
                <a:latin typeface="Times New Roman" pitchFamily="18" charset="0"/>
              </a:rPr>
              <a:t> с массовой долей жира 4,5-6,0 % и  </a:t>
            </a:r>
            <a:r>
              <a:rPr lang="ru-RU" sz="2000" b="1">
                <a:latin typeface="Times New Roman" pitchFamily="18" charset="0"/>
              </a:rPr>
              <a:t>молока, приобретенного в розничной сети</a:t>
            </a:r>
            <a:r>
              <a:rPr lang="ru-RU" sz="2000">
                <a:latin typeface="Times New Roman" pitchFamily="18" charset="0"/>
              </a:rPr>
              <a:t> с массовой долей жира 2,5 %.</a:t>
            </a:r>
          </a:p>
        </p:txBody>
      </p:sp>
      <p:pic>
        <p:nvPicPr>
          <p:cNvPr id="19465" name="Picture 25" descr="1_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6225" y="3695700"/>
            <a:ext cx="3567113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6" name="Rectangle 33"/>
          <p:cNvSpPr>
            <a:spLocks noChangeArrowheads="1"/>
          </p:cNvSpPr>
          <p:nvPr/>
        </p:nvSpPr>
        <p:spPr bwMode="auto">
          <a:xfrm>
            <a:off x="1254125" y="1420813"/>
            <a:ext cx="101679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latin typeface="Times New Roman" pitchFamily="18" charset="0"/>
              </a:rPr>
              <a:t>Исследования проводили на жидкостном хроматографе </a:t>
            </a:r>
            <a:r>
              <a:rPr lang="en-US" sz="2000" b="1">
                <a:latin typeface="Times New Roman" pitchFamily="18" charset="0"/>
              </a:rPr>
              <a:t>Shimadzu LC</a:t>
            </a:r>
            <a:r>
              <a:rPr lang="ru-RU" sz="2000" b="1">
                <a:latin typeface="Times New Roman" pitchFamily="18" charset="0"/>
              </a:rPr>
              <a:t>-20</a:t>
            </a:r>
            <a:r>
              <a:rPr lang="en-US" sz="2000" b="1">
                <a:latin typeface="Times New Roman" pitchFamily="18" charset="0"/>
              </a:rPr>
              <a:t>AD Prominence</a:t>
            </a:r>
            <a:r>
              <a:rPr lang="ru-RU" sz="2000">
                <a:latin typeface="Times New Roman" pitchFamily="18" charset="0"/>
              </a:rPr>
              <a:t> (Япония) с использованием диодно-матричного детектора и обращено-фазной колонки </a:t>
            </a:r>
            <a:r>
              <a:rPr lang="en-US" sz="2000">
                <a:latin typeface="Times New Roman" pitchFamily="18" charset="0"/>
              </a:rPr>
              <a:t>C</a:t>
            </a:r>
            <a:r>
              <a:rPr lang="ru-RU" sz="2000">
                <a:latin typeface="Times New Roman" pitchFamily="18" charset="0"/>
              </a:rPr>
              <a:t>18. </a:t>
            </a:r>
          </a:p>
        </p:txBody>
      </p:sp>
      <p:pic>
        <p:nvPicPr>
          <p:cNvPr id="19467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1075" y="1471613"/>
            <a:ext cx="292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11893550" y="64912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6</a:t>
            </a:r>
          </a:p>
        </p:txBody>
      </p:sp>
      <p:pic>
        <p:nvPicPr>
          <p:cNvPr id="20482" name="Picture 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863" y="774700"/>
            <a:ext cx="3268662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34"/>
          <p:cNvSpPr>
            <a:spLocks noChangeArrowheads="1"/>
          </p:cNvSpPr>
          <p:nvPr/>
        </p:nvSpPr>
        <p:spPr bwMode="auto">
          <a:xfrm>
            <a:off x="4430713" y="4425950"/>
            <a:ext cx="665638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tabLst>
                <a:tab pos="5715000" algn="l"/>
              </a:tabLst>
            </a:pPr>
            <a:r>
              <a:rPr lang="ru-RU" sz="2000">
                <a:latin typeface="Times New Roman" pitchFamily="18" charset="0"/>
              </a:rPr>
              <a:t>Идентификацию химических соединений проводили на диодно-матричном детекторе при сравнении спектров поглощения в УФ-области полученных хроматографических пиков  с УФ-спектрами из </a:t>
            </a:r>
            <a:r>
              <a:rPr lang="ru-RU" sz="2000" b="1">
                <a:latin typeface="Times New Roman" pitchFamily="18" charset="0"/>
              </a:rPr>
              <a:t>библиотеки</a:t>
            </a:r>
            <a:r>
              <a:rPr lang="ru-RU" sz="2000">
                <a:latin typeface="Times New Roman" pitchFamily="18" charset="0"/>
              </a:rPr>
              <a:t> </a:t>
            </a:r>
            <a:r>
              <a:rPr lang="ru-RU" sz="2000" b="1">
                <a:latin typeface="Times New Roman" pitchFamily="18" charset="0"/>
              </a:rPr>
              <a:t>«</a:t>
            </a:r>
            <a:r>
              <a:rPr lang="en-US" sz="2000" b="1">
                <a:latin typeface="Times New Roman" pitchFamily="18" charset="0"/>
              </a:rPr>
              <a:t>UV Spectra library for Photodiode Array Detectors</a:t>
            </a:r>
            <a:r>
              <a:rPr lang="ru-RU" sz="2000" b="1">
                <a:latin typeface="Times New Roman" pitchFamily="18" charset="0"/>
              </a:rPr>
              <a:t>»</a:t>
            </a:r>
            <a:r>
              <a:rPr lang="ru-RU" sz="2000">
                <a:latin typeface="Times New Roman" pitchFamily="18" charset="0"/>
              </a:rPr>
              <a:t> </a:t>
            </a:r>
            <a:r>
              <a:rPr lang="en-US" sz="2000">
                <a:latin typeface="Times New Roman" pitchFamily="18" charset="0"/>
              </a:rPr>
              <a:t>version</a:t>
            </a:r>
            <a:r>
              <a:rPr lang="ru-RU" sz="2000">
                <a:latin typeface="Times New Roman" pitchFamily="18" charset="0"/>
              </a:rPr>
              <a:t> 2007, </a:t>
            </a:r>
            <a:r>
              <a:rPr lang="en-US" sz="2000">
                <a:latin typeface="Times New Roman" pitchFamily="18" charset="0"/>
              </a:rPr>
              <a:t>Berlin</a:t>
            </a:r>
            <a:r>
              <a:rPr lang="ru-RU" sz="2000">
                <a:latin typeface="Times New Roman" pitchFamily="18" charset="0"/>
              </a:rPr>
              <a:t>/</a:t>
            </a:r>
            <a:r>
              <a:rPr lang="en-US" sz="2000">
                <a:latin typeface="Times New Roman" pitchFamily="18" charset="0"/>
              </a:rPr>
              <a:t>Germany</a:t>
            </a:r>
            <a:r>
              <a:rPr lang="ru-RU" sz="2000">
                <a:latin typeface="Times New Roman" pitchFamily="18" charset="0"/>
              </a:rPr>
              <a:t> 2007. </a:t>
            </a:r>
          </a:p>
        </p:txBody>
      </p:sp>
      <p:sp>
        <p:nvSpPr>
          <p:cNvPr id="20484" name="Rectangle 36"/>
          <p:cNvSpPr>
            <a:spLocks noChangeArrowheads="1"/>
          </p:cNvSpPr>
          <p:nvPr/>
        </p:nvSpPr>
        <p:spPr bwMode="auto">
          <a:xfrm>
            <a:off x="739775" y="5202238"/>
            <a:ext cx="33289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Times New Roman" pitchFamily="18" charset="0"/>
              </a:rPr>
              <a:t>Хроматограф</a:t>
            </a:r>
          </a:p>
          <a:p>
            <a:pPr algn="ctr"/>
            <a:r>
              <a:rPr lang="ru-RU" sz="1400">
                <a:latin typeface="Times New Roman" pitchFamily="18" charset="0"/>
              </a:rPr>
              <a:t> </a:t>
            </a:r>
            <a:r>
              <a:rPr lang="en-US" sz="1400">
                <a:latin typeface="Times New Roman" pitchFamily="18" charset="0"/>
              </a:rPr>
              <a:t>Shimadzu LC</a:t>
            </a:r>
            <a:r>
              <a:rPr lang="ru-RU" sz="1400">
                <a:latin typeface="Times New Roman" pitchFamily="18" charset="0"/>
              </a:rPr>
              <a:t>-20</a:t>
            </a:r>
            <a:r>
              <a:rPr lang="en-US" sz="1400">
                <a:latin typeface="Times New Roman" pitchFamily="18" charset="0"/>
              </a:rPr>
              <a:t>AD Prominence</a:t>
            </a:r>
            <a:endParaRPr lang="ru-RU" sz="1400">
              <a:latin typeface="Times New Roman" pitchFamily="18" charset="0"/>
            </a:endParaRPr>
          </a:p>
        </p:txBody>
      </p:sp>
      <p:pic>
        <p:nvPicPr>
          <p:cNvPr id="20485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9875" y="4443413"/>
            <a:ext cx="292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38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21138" y="779463"/>
            <a:ext cx="4881562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942388" y="825500"/>
            <a:ext cx="2132012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Rectangle 39"/>
          <p:cNvSpPr>
            <a:spLocks noChangeArrowheads="1"/>
          </p:cNvSpPr>
          <p:nvPr/>
        </p:nvSpPr>
        <p:spPr bwMode="auto">
          <a:xfrm>
            <a:off x="3851275" y="3830638"/>
            <a:ext cx="80025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Times New Roman" pitchFamily="18" charset="0"/>
              </a:rPr>
              <a:t>Сравнение спектра поглощения полученного хроматографического пика</a:t>
            </a:r>
          </a:p>
          <a:p>
            <a:pPr algn="ctr"/>
            <a:r>
              <a:rPr lang="ru-RU" sz="1400">
                <a:latin typeface="Times New Roman" pitchFamily="18" charset="0"/>
              </a:rPr>
              <a:t> со спектрами из библиотеки</a:t>
            </a:r>
            <a:endParaRPr lang="ru-RU"/>
          </a:p>
        </p:txBody>
      </p:sp>
      <p:sp>
        <p:nvSpPr>
          <p:cNvPr id="20489" name="Rectangle 10"/>
          <p:cNvSpPr>
            <a:spLocks noChangeArrowheads="1"/>
          </p:cNvSpPr>
          <p:nvPr/>
        </p:nvSpPr>
        <p:spPr bwMode="auto">
          <a:xfrm>
            <a:off x="3865563" y="152400"/>
            <a:ext cx="4248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rgbClr val="2F5597"/>
                </a:solidFill>
                <a:latin typeface="Times New Roman" pitchFamily="18" charset="0"/>
              </a:rPr>
              <a:t>Материалы и методы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50"/>
          <p:cNvSpPr>
            <a:spLocks noChangeArrowheads="1"/>
          </p:cNvSpPr>
          <p:nvPr/>
        </p:nvSpPr>
        <p:spPr bwMode="auto">
          <a:xfrm>
            <a:off x="965200" y="1968500"/>
            <a:ext cx="3822700" cy="711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1506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727325" y="1389063"/>
            <a:ext cx="2921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40"/>
          <p:cNvSpPr>
            <a:spLocks noChangeArrowheads="1"/>
          </p:cNvSpPr>
          <p:nvPr/>
        </p:nvSpPr>
        <p:spPr bwMode="auto">
          <a:xfrm>
            <a:off x="2214563" y="131603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Times New Roman" pitchFamily="18" charset="0"/>
              </a:rPr>
              <a:t>5 мл молока</a:t>
            </a:r>
          </a:p>
        </p:txBody>
      </p:sp>
      <p:sp>
        <p:nvSpPr>
          <p:cNvPr id="21508" name="Rectangle 48"/>
          <p:cNvSpPr>
            <a:spLocks noChangeArrowheads="1"/>
          </p:cNvSpPr>
          <p:nvPr/>
        </p:nvSpPr>
        <p:spPr bwMode="auto">
          <a:xfrm>
            <a:off x="2260600" y="1333500"/>
            <a:ext cx="1333500" cy="3556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Rectangle 67"/>
          <p:cNvSpPr>
            <a:spLocks noChangeArrowheads="1"/>
          </p:cNvSpPr>
          <p:nvPr/>
        </p:nvSpPr>
        <p:spPr bwMode="auto">
          <a:xfrm>
            <a:off x="8978900" y="2781300"/>
            <a:ext cx="1676400" cy="3429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Rectangle 56"/>
          <p:cNvSpPr>
            <a:spLocks noChangeArrowheads="1"/>
          </p:cNvSpPr>
          <p:nvPr/>
        </p:nvSpPr>
        <p:spPr bwMode="auto">
          <a:xfrm>
            <a:off x="1003300" y="5499100"/>
            <a:ext cx="3251200" cy="7366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1" name="Rectangle 54"/>
          <p:cNvSpPr>
            <a:spLocks noChangeArrowheads="1"/>
          </p:cNvSpPr>
          <p:nvPr/>
        </p:nvSpPr>
        <p:spPr bwMode="auto">
          <a:xfrm>
            <a:off x="990600" y="4178300"/>
            <a:ext cx="3759200" cy="9779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2" name="Rectangle 52"/>
          <p:cNvSpPr>
            <a:spLocks noChangeArrowheads="1"/>
          </p:cNvSpPr>
          <p:nvPr/>
        </p:nvSpPr>
        <p:spPr bwMode="auto">
          <a:xfrm>
            <a:off x="977900" y="3098800"/>
            <a:ext cx="3784600" cy="7112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3" name="Rectangle 65"/>
          <p:cNvSpPr>
            <a:spLocks noChangeArrowheads="1"/>
          </p:cNvSpPr>
          <p:nvPr/>
        </p:nvSpPr>
        <p:spPr bwMode="auto">
          <a:xfrm>
            <a:off x="8305800" y="3619500"/>
            <a:ext cx="2946400" cy="15367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4" name="Rectangle 62"/>
          <p:cNvSpPr>
            <a:spLocks noChangeArrowheads="1"/>
          </p:cNvSpPr>
          <p:nvPr/>
        </p:nvSpPr>
        <p:spPr bwMode="auto">
          <a:xfrm>
            <a:off x="8775700" y="5524500"/>
            <a:ext cx="2197100" cy="4826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5" name="Прямоугольник 1"/>
          <p:cNvSpPr>
            <a:spLocks noChangeArrowheads="1"/>
          </p:cNvSpPr>
          <p:nvPr/>
        </p:nvSpPr>
        <p:spPr bwMode="auto">
          <a:xfrm>
            <a:off x="11893550" y="64912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7</a:t>
            </a:r>
          </a:p>
        </p:txBody>
      </p:sp>
      <p:sp>
        <p:nvSpPr>
          <p:cNvPr id="21516" name="Прямоугольник 5"/>
          <p:cNvSpPr>
            <a:spLocks noChangeArrowheads="1"/>
          </p:cNvSpPr>
          <p:nvPr/>
        </p:nvSpPr>
        <p:spPr bwMode="auto">
          <a:xfrm>
            <a:off x="4435475" y="0"/>
            <a:ext cx="3719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Результаты и обсуждение</a:t>
            </a:r>
          </a:p>
        </p:txBody>
      </p:sp>
      <p:pic>
        <p:nvPicPr>
          <p:cNvPr id="21517" name="Picture 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1913" y="1606550"/>
            <a:ext cx="2713037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55138" y="1123950"/>
            <a:ext cx="9318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9" name="Rectangle 41"/>
          <p:cNvSpPr>
            <a:spLocks noChangeArrowheads="1"/>
          </p:cNvSpPr>
          <p:nvPr/>
        </p:nvSpPr>
        <p:spPr bwMode="auto">
          <a:xfrm>
            <a:off x="835025" y="2028825"/>
            <a:ext cx="40338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</a:rPr>
              <a:t>экстракция 10 мл смеси</a:t>
            </a:r>
          </a:p>
          <a:p>
            <a:pPr algn="ctr"/>
            <a:r>
              <a:rPr lang="ru-RU" sz="1600" b="1">
                <a:latin typeface="Times New Roman" pitchFamily="18" charset="0"/>
              </a:rPr>
              <a:t> ацетонитрила и уксусной кислоты (99:1) </a:t>
            </a:r>
          </a:p>
        </p:txBody>
      </p:sp>
      <p:sp>
        <p:nvSpPr>
          <p:cNvPr id="21520" name="Rectangle 42"/>
          <p:cNvSpPr>
            <a:spLocks noChangeArrowheads="1"/>
          </p:cNvSpPr>
          <p:nvPr/>
        </p:nvSpPr>
        <p:spPr bwMode="auto">
          <a:xfrm>
            <a:off x="922338" y="3114675"/>
            <a:ext cx="39211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</a:rPr>
              <a:t>добавление буферной смеси солей из набора по методу </a:t>
            </a:r>
            <a:r>
              <a:rPr lang="en-US" sz="1600" b="1">
                <a:latin typeface="Times New Roman" pitchFamily="18" charset="0"/>
              </a:rPr>
              <a:t>QuEChERS</a:t>
            </a:r>
            <a:r>
              <a:rPr lang="ru-RU" sz="1600" b="1">
                <a:latin typeface="Times New Roman" pitchFamily="18" charset="0"/>
              </a:rPr>
              <a:t> </a:t>
            </a:r>
          </a:p>
        </p:txBody>
      </p:sp>
      <p:sp>
        <p:nvSpPr>
          <p:cNvPr id="21521" name="Rectangle 43"/>
          <p:cNvSpPr>
            <a:spLocks noChangeArrowheads="1"/>
          </p:cNvSpPr>
          <p:nvPr/>
        </p:nvSpPr>
        <p:spPr bwMode="auto">
          <a:xfrm>
            <a:off x="669925" y="4210050"/>
            <a:ext cx="44386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</a:rPr>
              <a:t>центрифугирование 5 мин при </a:t>
            </a:r>
          </a:p>
          <a:p>
            <a:pPr algn="ctr"/>
            <a:r>
              <a:rPr lang="ru-RU" sz="1600" b="1">
                <a:latin typeface="Times New Roman" pitchFamily="18" charset="0"/>
              </a:rPr>
              <a:t>скорости вращения 5000 об/мин и температуре 4 °С </a:t>
            </a:r>
          </a:p>
        </p:txBody>
      </p:sp>
      <p:sp>
        <p:nvSpPr>
          <p:cNvPr id="21522" name="Rectangle 44"/>
          <p:cNvSpPr>
            <a:spLocks noChangeArrowheads="1"/>
          </p:cNvSpPr>
          <p:nvPr/>
        </p:nvSpPr>
        <p:spPr bwMode="auto">
          <a:xfrm>
            <a:off x="1116013" y="5540375"/>
            <a:ext cx="32416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</a:rPr>
              <a:t>очистка ацетонитрильного экстракта смесью сорбентов</a:t>
            </a:r>
            <a:endParaRPr lang="en-US" sz="1600" b="1">
              <a:latin typeface="Times New Roman" pitchFamily="18" charset="0"/>
            </a:endParaRPr>
          </a:p>
        </p:txBody>
      </p:sp>
      <p:sp>
        <p:nvSpPr>
          <p:cNvPr id="21523" name="Rectangle 46"/>
          <p:cNvSpPr>
            <a:spLocks noChangeArrowheads="1"/>
          </p:cNvSpPr>
          <p:nvPr/>
        </p:nvSpPr>
        <p:spPr bwMode="auto">
          <a:xfrm>
            <a:off x="8267700" y="4117975"/>
            <a:ext cx="29464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</a:rPr>
              <a:t>остаток растворяли в 1 мл смеси метанола с водой (50:50, объемные доли) </a:t>
            </a:r>
          </a:p>
        </p:txBody>
      </p:sp>
      <p:sp>
        <p:nvSpPr>
          <p:cNvPr id="21524" name="Rectangle 47"/>
          <p:cNvSpPr>
            <a:spLocks noChangeArrowheads="1"/>
          </p:cNvSpPr>
          <p:nvPr/>
        </p:nvSpPr>
        <p:spPr bwMode="auto">
          <a:xfrm>
            <a:off x="9124950" y="2779713"/>
            <a:ext cx="1543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 b="1">
                <a:latin typeface="Times New Roman" pitchFamily="18" charset="0"/>
              </a:rPr>
              <a:t>анализ 10 мкл </a:t>
            </a:r>
          </a:p>
        </p:txBody>
      </p:sp>
      <p:pic>
        <p:nvPicPr>
          <p:cNvPr id="21525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740025" y="2405063"/>
            <a:ext cx="2921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6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752725" y="3548063"/>
            <a:ext cx="2921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7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752725" y="4881563"/>
            <a:ext cx="2921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28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02125" y="5503863"/>
            <a:ext cx="2921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29" name="Rectangle 58"/>
          <p:cNvSpPr>
            <a:spLocks noChangeArrowheads="1"/>
          </p:cNvSpPr>
          <p:nvPr/>
        </p:nvSpPr>
        <p:spPr bwMode="auto">
          <a:xfrm>
            <a:off x="4813300" y="5473700"/>
            <a:ext cx="3378200" cy="812800"/>
          </a:xfrm>
          <a:prstGeom prst="rect">
            <a:avLst/>
          </a:prstGeom>
          <a:solidFill>
            <a:schemeClr val="accent1">
              <a:alpha val="0"/>
            </a:schemeClr>
          </a:solidFill>
          <a:ln w="9525">
            <a:solidFill>
              <a:srgbClr val="66CC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30" name="Rectangle 59"/>
          <p:cNvSpPr>
            <a:spLocks noChangeArrowheads="1"/>
          </p:cNvSpPr>
          <p:nvPr/>
        </p:nvSpPr>
        <p:spPr bwMode="auto">
          <a:xfrm>
            <a:off x="4721225" y="5467350"/>
            <a:ext cx="34353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latin typeface="Times New Roman" pitchFamily="18" charset="0"/>
              </a:rPr>
              <a:t>центрифугирование 5 мин при скорости вращения 5000 об/мин и температуре 4 °С </a:t>
            </a:r>
          </a:p>
        </p:txBody>
      </p:sp>
      <p:pic>
        <p:nvPicPr>
          <p:cNvPr id="21531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6425" y="5453063"/>
            <a:ext cx="2921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2" name="Rectangle 61"/>
          <p:cNvSpPr>
            <a:spLocks noChangeArrowheads="1"/>
          </p:cNvSpPr>
          <p:nvPr/>
        </p:nvSpPr>
        <p:spPr bwMode="auto">
          <a:xfrm>
            <a:off x="8826500" y="5599113"/>
            <a:ext cx="2628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>
                <a:latin typeface="Times New Roman" pitchFamily="18" charset="0"/>
              </a:rPr>
              <a:t>отбор 4 мл экстракта</a:t>
            </a:r>
            <a:endParaRPr lang="ru-RU" sz="1600" b="1"/>
          </a:p>
        </p:txBody>
      </p:sp>
      <p:pic>
        <p:nvPicPr>
          <p:cNvPr id="21533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9661525" y="4894263"/>
            <a:ext cx="2921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4" name="Rectangle 64"/>
          <p:cNvSpPr>
            <a:spLocks noChangeArrowheads="1"/>
          </p:cNvSpPr>
          <p:nvPr/>
        </p:nvSpPr>
        <p:spPr bwMode="auto">
          <a:xfrm>
            <a:off x="8802688" y="3681413"/>
            <a:ext cx="19732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>
                <a:latin typeface="Times New Roman" pitchFamily="18" charset="0"/>
              </a:rPr>
              <a:t>упаривание досуха,</a:t>
            </a:r>
          </a:p>
        </p:txBody>
      </p:sp>
      <p:pic>
        <p:nvPicPr>
          <p:cNvPr id="21535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9686925" y="3001963"/>
            <a:ext cx="2921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36" name="Rectangle 33"/>
          <p:cNvSpPr>
            <a:spLocks noChangeArrowheads="1"/>
          </p:cNvSpPr>
          <p:nvPr/>
        </p:nvSpPr>
        <p:spPr bwMode="auto">
          <a:xfrm>
            <a:off x="869950" y="427038"/>
            <a:ext cx="103393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latin typeface="Times New Roman" pitchFamily="18" charset="0"/>
              </a:rPr>
              <a:t>Отработаны условия пробоподготовки образцов питьевого молока для обнаружения определенных классов пестицидов методом ВЭЖХ. </a:t>
            </a:r>
          </a:p>
        </p:txBody>
      </p:sp>
      <p:sp>
        <p:nvSpPr>
          <p:cNvPr id="21537" name="Rectangle 34"/>
          <p:cNvSpPr>
            <a:spLocks noChangeArrowheads="1"/>
          </p:cNvSpPr>
          <p:nvPr/>
        </p:nvSpPr>
        <p:spPr bwMode="auto">
          <a:xfrm>
            <a:off x="4722813" y="1039813"/>
            <a:ext cx="3667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055AAF"/>
                </a:solidFill>
                <a:latin typeface="Times New Roman" pitchFamily="18" charset="0"/>
              </a:rPr>
              <a:t>Схема подготовки проб молока: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5"/>
          <p:cNvSpPr>
            <a:spLocks noChangeArrowheads="1"/>
          </p:cNvSpPr>
          <p:nvPr/>
        </p:nvSpPr>
        <p:spPr bwMode="auto">
          <a:xfrm>
            <a:off x="4092575" y="179388"/>
            <a:ext cx="3719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Результаты и обсуждение</a:t>
            </a:r>
          </a:p>
        </p:txBody>
      </p:sp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11893550" y="64912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8</a:t>
            </a:r>
          </a:p>
        </p:txBody>
      </p:sp>
      <p:pic>
        <p:nvPicPr>
          <p:cNvPr id="22531" name="Picture 50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6475" y="1231900"/>
            <a:ext cx="4878388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51"/>
          <p:cNvSpPr>
            <a:spLocks noChangeArrowheads="1"/>
          </p:cNvSpPr>
          <p:nvPr/>
        </p:nvSpPr>
        <p:spPr bwMode="auto">
          <a:xfrm>
            <a:off x="2401888" y="1350963"/>
            <a:ext cx="1103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Times New Roman" pitchFamily="18" charset="0"/>
              </a:rPr>
              <a:t>Famoxadone</a:t>
            </a:r>
          </a:p>
        </p:txBody>
      </p:sp>
      <p:sp>
        <p:nvSpPr>
          <p:cNvPr id="22533" name="Line 52"/>
          <p:cNvSpPr>
            <a:spLocks noChangeShapeType="1"/>
          </p:cNvSpPr>
          <p:nvPr/>
        </p:nvSpPr>
        <p:spPr bwMode="auto">
          <a:xfrm flipV="1">
            <a:off x="2133600" y="1587500"/>
            <a:ext cx="228600" cy="10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2534" name="Picture 54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0138" y="1068388"/>
            <a:ext cx="4856162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Прямоугольник 7"/>
          <p:cNvSpPr>
            <a:spLocks noChangeArrowheads="1"/>
          </p:cNvSpPr>
          <p:nvPr/>
        </p:nvSpPr>
        <p:spPr bwMode="auto">
          <a:xfrm>
            <a:off x="673100" y="4699000"/>
            <a:ext cx="5586413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i="1">
                <a:latin typeface="Times New Roman" pitchFamily="18" charset="0"/>
                <a:cs typeface="Times New Roman" pitchFamily="18" charset="0"/>
              </a:rPr>
              <a:t>Хроматограмма пробы молока.</a:t>
            </a:r>
          </a:p>
          <a:p>
            <a:pPr algn="ctr"/>
            <a:r>
              <a:rPr lang="ru-RU" sz="1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>
                <a:latin typeface="Times New Roman" pitchFamily="18" charset="0"/>
              </a:rPr>
              <a:t>Условия хроматографирования: элюент – смесь воды и метанола  в соотношении 50:50 (объемные доли).</a:t>
            </a:r>
          </a:p>
          <a:p>
            <a:pPr algn="ctr"/>
            <a:r>
              <a:rPr lang="ru-RU" sz="1400" i="1">
                <a:latin typeface="Times New Roman" pitchFamily="18" charset="0"/>
              </a:rPr>
              <a:t> Скорость потока элюента 0,2 см</a:t>
            </a:r>
            <a:r>
              <a:rPr lang="ru-RU" sz="1400" i="1" baseline="30000">
                <a:latin typeface="Times New Roman" pitchFamily="18" charset="0"/>
              </a:rPr>
              <a:t>3</a:t>
            </a:r>
            <a:r>
              <a:rPr lang="ru-RU" sz="1400" i="1">
                <a:latin typeface="Times New Roman" pitchFamily="18" charset="0"/>
              </a:rPr>
              <a:t>/мин, объем вводимой пробы 10 мкл, длина волны 250 нм </a:t>
            </a:r>
          </a:p>
        </p:txBody>
      </p:sp>
      <p:sp>
        <p:nvSpPr>
          <p:cNvPr id="22536" name="Rectangle 58"/>
          <p:cNvSpPr>
            <a:spLocks noChangeArrowheads="1"/>
          </p:cNvSpPr>
          <p:nvPr/>
        </p:nvSpPr>
        <p:spPr bwMode="auto">
          <a:xfrm>
            <a:off x="6396038" y="4587875"/>
            <a:ext cx="47545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400" i="1">
                <a:latin typeface="Times New Roman" pitchFamily="18" charset="0"/>
              </a:rPr>
              <a:t>Сравнение спектра поглощения фамоксадона</a:t>
            </a:r>
          </a:p>
          <a:p>
            <a:pPr algn="ctr"/>
            <a:r>
              <a:rPr lang="ru-RU" sz="1400" i="1">
                <a:latin typeface="Times New Roman" pitchFamily="18" charset="0"/>
              </a:rPr>
              <a:t> с библиотечными данными. Сходимость наложения спектров составило 99,3%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7700" y="0"/>
            <a:ext cx="5194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4333875" y="296863"/>
            <a:ext cx="1525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2F5597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</a:p>
        </p:txBody>
      </p:sp>
      <p:pic>
        <p:nvPicPr>
          <p:cNvPr id="23555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375" y="976313"/>
            <a:ext cx="292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8"/>
          <p:cNvSpPr>
            <a:spLocks noChangeArrowheads="1"/>
          </p:cNvSpPr>
          <p:nvPr/>
        </p:nvSpPr>
        <p:spPr bwMode="auto">
          <a:xfrm>
            <a:off x="1165225" y="904875"/>
            <a:ext cx="89423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latin typeface="Times New Roman" pitchFamily="18" charset="0"/>
              </a:rPr>
              <a:t>Отработаны условия пробоподготовки образцов питьевого молока для обнаружения определенных классов пестицидов методом ВЭЖХ.</a:t>
            </a:r>
            <a:r>
              <a:rPr lang="ru-RU" sz="2000" i="1"/>
              <a:t> 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7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0275" y="2609850"/>
            <a:ext cx="21590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Прямоугольник 10"/>
          <p:cNvSpPr>
            <a:spLocks noChangeArrowheads="1"/>
          </p:cNvSpPr>
          <p:nvPr/>
        </p:nvSpPr>
        <p:spPr bwMode="auto">
          <a:xfrm>
            <a:off x="1241425" y="2547938"/>
            <a:ext cx="757555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latin typeface="Times New Roman" pitchFamily="18" charset="0"/>
              </a:rPr>
              <a:t>Сравнение спектров хроматографических пиков в пробах коммерческого молока с библиотечными данными показало наличие фамоксадона в 1 пробе (сходимость наложения спектров 99,3 %), сулафлуофена в 1 пробе (сходимость наложения спектров 99,1 %). В остальных пробах, в том числе домашнего молока, пестициды и антибиотики не обнаружены.</a:t>
            </a:r>
            <a:r>
              <a:rPr lang="ru-RU" sz="2400">
                <a:latin typeface="Times New Roman" pitchFamily="18" charset="0"/>
              </a:rPr>
              <a:t> </a:t>
            </a:r>
          </a:p>
        </p:txBody>
      </p:sp>
      <p:sp>
        <p:nvSpPr>
          <p:cNvPr id="23559" name="Прямоугольник 1"/>
          <p:cNvSpPr>
            <a:spLocks noChangeArrowheads="1"/>
          </p:cNvSpPr>
          <p:nvPr/>
        </p:nvSpPr>
        <p:spPr bwMode="auto">
          <a:xfrm>
            <a:off x="11893550" y="6491288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</a:rPr>
              <a:t>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1996</TotalTime>
  <Words>566</Words>
  <Application>Microsoft Macintosh PowerPoint</Application>
  <PresentationFormat>Широкоэкранный</PresentationFormat>
  <Paragraphs>70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ОТРАБОТКА УСЛОВИЙ ПОДГОТОВКИ ПРОБ  ДЛЯ АНАЛИЗА АНТИБИОТИКОВ И ПЕСТИЦИДОВ  В  ПИТЬЕВОМ МОЛОКЕ МЕТОДОМ ВЭЖХ  С ИСПОЛЬЗОВАНИЕМ БИБЛИОТЕКИ УФ-СПЕКТРОВ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Microsoft Office User</cp:lastModifiedBy>
  <cp:revision>125</cp:revision>
  <dcterms:created xsi:type="dcterms:W3CDTF">2020-04-20T12:36:55Z</dcterms:created>
  <dcterms:modified xsi:type="dcterms:W3CDTF">2021-04-13T07:16:55Z</dcterms:modified>
</cp:coreProperties>
</file>