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5" r:id="rId7"/>
    <p:sldId id="268" r:id="rId8"/>
    <p:sldId id="267" r:id="rId9"/>
    <p:sldId id="269" r:id="rId10"/>
    <p:sldId id="272" r:id="rId11"/>
    <p:sldId id="264" r:id="rId12"/>
    <p:sldId id="271" r:id="rId13"/>
    <p:sldId id="270" r:id="rId14"/>
    <p:sldId id="260" r:id="rId1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05" autoAdjust="0"/>
  </p:normalViewPr>
  <p:slideViewPr>
    <p:cSldViewPr snapToGrid="0">
      <p:cViewPr varScale="1">
        <p:scale>
          <a:sx n="117" d="100"/>
          <a:sy n="117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defRPr cap="all"/>
          </a:pPr>
          <a:r>
            <a:rPr lang="ru-RU" sz="1200" b="1" noProof="0" dirty="0">
              <a:solidFill>
                <a:schemeClr val="tx1"/>
              </a:solidFill>
            </a:rPr>
            <a:t>Очистка гексаном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sz="1800" b="1" noProof="0" dirty="0">
            <a:solidFill>
              <a:schemeClr val="tx1"/>
            </a:solidFill>
          </a:endParaRPr>
        </a:p>
      </dgm:t>
    </dgm:pt>
    <dgm:pt modelId="{D86AF01C-9CBC-41F8-9354-48CD82BDFDC9}" type="sibTrans" cxnId="{F82329C8-C3B2-4E9B-9033-528488D72705}">
      <dgm:prSet custT="1"/>
      <dgm:spPr/>
      <dgm:t>
        <a:bodyPr rtlCol="0"/>
        <a:lstStyle/>
        <a:p>
          <a:pPr rtl="0"/>
          <a:endParaRPr lang="ru-RU" sz="1000" b="1" noProof="0" dirty="0">
            <a:solidFill>
              <a:schemeClr val="tx1"/>
            </a:solidFill>
          </a:endParaRPr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defRPr cap="all"/>
          </a:pPr>
          <a:r>
            <a:rPr lang="ru-RU" sz="1200" b="1" noProof="0" dirty="0">
              <a:solidFill>
                <a:schemeClr val="tx1"/>
              </a:solidFill>
            </a:rPr>
            <a:t>Твердо-фазная экстракция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sz="1800" b="1" noProof="0" dirty="0">
            <a:solidFill>
              <a:schemeClr val="tx1"/>
            </a:solidFill>
          </a:endParaRPr>
        </a:p>
      </dgm:t>
    </dgm:pt>
    <dgm:pt modelId="{5D260F18-25D2-4074-87F1-7E78DDA61C58}" type="sibTrans" cxnId="{420EF6C4-7321-43BE-A2FC-253606B1E06A}">
      <dgm:prSet custT="1"/>
      <dgm:spPr/>
      <dgm:t>
        <a:bodyPr rtlCol="0"/>
        <a:lstStyle/>
        <a:p>
          <a:pPr rtl="0"/>
          <a:endParaRPr lang="ru-RU" sz="1000" b="1" noProof="0" dirty="0">
            <a:solidFill>
              <a:schemeClr val="tx1"/>
            </a:solidFill>
          </a:endParaRPr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defRPr cap="all"/>
          </a:pPr>
          <a:r>
            <a:rPr lang="ru-RU" sz="1200" b="1" noProof="0" dirty="0">
              <a:solidFill>
                <a:schemeClr val="tx1"/>
              </a:solidFill>
            </a:rPr>
            <a:t>Экстракция с помощью шейкера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sz="1800" b="1" noProof="0" dirty="0">
            <a:solidFill>
              <a:schemeClr val="tx1"/>
            </a:solidFill>
          </a:endParaRPr>
        </a:p>
      </dgm:t>
    </dgm:pt>
    <dgm:pt modelId="{1CEF1965-C516-4C44-BAE3-2FA3F5116930}" type="sibTrans" cxnId="{516EC545-1971-48B3-978C-4756FCDCCFD9}">
      <dgm:prSet custT="1"/>
      <dgm:spPr/>
      <dgm:t>
        <a:bodyPr rtlCol="0"/>
        <a:lstStyle/>
        <a:p>
          <a:pPr rtl="0"/>
          <a:endParaRPr lang="ru-RU" sz="1000" b="1" noProof="0" dirty="0">
            <a:solidFill>
              <a:schemeClr val="tx1"/>
            </a:solidFill>
          </a:endParaRPr>
        </a:p>
      </dgm:t>
    </dgm:pt>
    <dgm:pt modelId="{2CB74136-C144-49AB-A714-4CC91FC0DD9E}">
      <dgm:prSet phldrT="[Text]"/>
      <dgm:spPr/>
      <dgm:t>
        <a:bodyPr rtlCol="0"/>
        <a:lstStyle/>
        <a:p>
          <a:pPr rtl="0">
            <a:defRPr cap="all"/>
          </a:pPr>
          <a:r>
            <a:rPr lang="ru-RU" b="1" noProof="0" dirty="0">
              <a:solidFill>
                <a:schemeClr val="tx1"/>
              </a:solidFill>
            </a:rPr>
            <a:t>Элюирование целевых соединений</a:t>
          </a:r>
        </a:p>
      </dgm:t>
    </dgm:pt>
    <dgm:pt modelId="{A5418997-E309-4536-8A0E-5EE1B9D6FAAC}" type="parTrans" cxnId="{FF161E98-501C-4882-A022-20950CD360D3}">
      <dgm:prSet/>
      <dgm:spPr/>
      <dgm:t>
        <a:bodyPr/>
        <a:lstStyle/>
        <a:p>
          <a:endParaRPr lang="ru-RU"/>
        </a:p>
      </dgm:t>
    </dgm:pt>
    <dgm:pt modelId="{FB0C99CA-D8CA-4754-9284-94FDD0924FA8}" type="sibTrans" cxnId="{FF161E98-501C-4882-A022-20950CD360D3}">
      <dgm:prSet/>
      <dgm:spPr/>
      <dgm:t>
        <a:bodyPr/>
        <a:lstStyle/>
        <a:p>
          <a:endParaRPr lang="ru-RU"/>
        </a:p>
      </dgm:t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  <dgm:pt modelId="{8B117542-81F1-4B92-82EC-908599DD2023}" type="pres">
      <dgm:prSet presAssocID="{4AF52931-E4CA-4429-AACB-B8747CDB2409}" presName="node" presStyleLbl="node1" presStyleIdx="0" presStyleCnt="4" custRadScaleRad="93037" custRadScaleInc="-30274">
        <dgm:presLayoutVars>
          <dgm:bulletEnabled val="1"/>
        </dgm:presLayoutVars>
      </dgm:prSet>
      <dgm:spPr/>
    </dgm:pt>
    <dgm:pt modelId="{67719278-2171-45C5-8BB2-FABF7B5A3B82}" type="pres">
      <dgm:prSet presAssocID="{D86AF01C-9CBC-41F8-9354-48CD82BDFDC9}" presName="sibTrans" presStyleLbl="sibTrans2D1" presStyleIdx="0" presStyleCnt="4"/>
      <dgm:spPr/>
    </dgm:pt>
    <dgm:pt modelId="{53536233-896B-4CD6-A80D-AA07A5344EF9}" type="pres">
      <dgm:prSet presAssocID="{D86AF01C-9CBC-41F8-9354-48CD82BDFDC9}" presName="connectorText" presStyleLbl="sibTrans2D1" presStyleIdx="0" presStyleCnt="4"/>
      <dgm:spPr/>
    </dgm:pt>
    <dgm:pt modelId="{12634DEF-EB28-4610-9B13-DE68830D508A}" type="pres">
      <dgm:prSet presAssocID="{81BEB84D-9A77-49C6-9301-B3359FCAC75F}" presName="node" presStyleLbl="node1" presStyleIdx="1" presStyleCnt="4" custRadScaleRad="192299" custRadScaleInc="-53559">
        <dgm:presLayoutVars>
          <dgm:bulletEnabled val="1"/>
        </dgm:presLayoutVars>
      </dgm:prSet>
      <dgm:spPr/>
    </dgm:pt>
    <dgm:pt modelId="{451E4303-6F5A-46C2-8C5B-2FE1AE9ACF6C}" type="pres">
      <dgm:prSet presAssocID="{5D260F18-25D2-4074-87F1-7E78DDA61C58}" presName="sibTrans" presStyleLbl="sibTrans2D1" presStyleIdx="1" presStyleCnt="4"/>
      <dgm:spPr/>
    </dgm:pt>
    <dgm:pt modelId="{6D33CD08-0864-4178-A749-D36E082CFD38}" type="pres">
      <dgm:prSet presAssocID="{5D260F18-25D2-4074-87F1-7E78DDA61C58}" presName="connectorText" presStyleLbl="sibTrans2D1" presStyleIdx="1" presStyleCnt="4"/>
      <dgm:spPr/>
    </dgm:pt>
    <dgm:pt modelId="{4C21D6BD-1ACE-4E44-8B14-671C583E4616}" type="pres">
      <dgm:prSet presAssocID="{2CB74136-C144-49AB-A714-4CC91FC0DD9E}" presName="node" presStyleLbl="node1" presStyleIdx="2" presStyleCnt="4" custRadScaleRad="195077" custRadScaleInc="-84698">
        <dgm:presLayoutVars>
          <dgm:bulletEnabled val="1"/>
        </dgm:presLayoutVars>
      </dgm:prSet>
      <dgm:spPr/>
    </dgm:pt>
    <dgm:pt modelId="{55F30ABD-2C42-4C96-9C6D-87138AE5AC65}" type="pres">
      <dgm:prSet presAssocID="{FB0C99CA-D8CA-4754-9284-94FDD0924FA8}" presName="sibTrans" presStyleLbl="sibTrans2D1" presStyleIdx="2" presStyleCnt="4" custAng="20547478" custLinFactY="86321" custLinFactNeighborX="12000" custLinFactNeighborY="100000"/>
      <dgm:spPr/>
    </dgm:pt>
    <dgm:pt modelId="{51C25897-B069-44AC-BF1F-4AA7ED694708}" type="pres">
      <dgm:prSet presAssocID="{FB0C99CA-D8CA-4754-9284-94FDD0924FA8}" presName="connectorText" presStyleLbl="sibTrans2D1" presStyleIdx="2" presStyleCnt="4"/>
      <dgm:spPr/>
    </dgm:pt>
    <dgm:pt modelId="{50F60CD2-A400-4158-B8EA-358853D7B1C9}" type="pres">
      <dgm:prSet presAssocID="{BFF9359E-E9B1-4B73-BACC-2C7988765B16}" presName="node" presStyleLbl="node1" presStyleIdx="3" presStyleCnt="4" custRadScaleRad="180811" custRadScaleInc="11074">
        <dgm:presLayoutVars>
          <dgm:bulletEnabled val="1"/>
        </dgm:presLayoutVars>
      </dgm:prSet>
      <dgm:spPr/>
    </dgm:pt>
    <dgm:pt modelId="{D0B7038B-092B-4802-840E-2BFF28F2E64A}" type="pres">
      <dgm:prSet presAssocID="{1CEF1965-C516-4C44-BAE3-2FA3F5116930}" presName="sibTrans" presStyleLbl="sibTrans2D1" presStyleIdx="3" presStyleCnt="4" custLinFactNeighborX="-11070" custLinFactNeighborY="-19259"/>
      <dgm:spPr/>
    </dgm:pt>
    <dgm:pt modelId="{CE36E7EA-50B1-499B-83FF-3F87779BA0A2}" type="pres">
      <dgm:prSet presAssocID="{1CEF1965-C516-4C44-BAE3-2FA3F5116930}" presName="connectorText" presStyleLbl="sibTrans2D1" presStyleIdx="3" presStyleCnt="4"/>
      <dgm:spPr/>
    </dgm:pt>
  </dgm:ptLst>
  <dgm:cxnLst>
    <dgm:cxn modelId="{A0728000-2279-4A19-A82D-A826DB9B36C1}" type="presOf" srcId="{5D260F18-25D2-4074-87F1-7E78DDA61C58}" destId="{451E4303-6F5A-46C2-8C5B-2FE1AE9ACF6C}" srcOrd="0" destOrd="0" presId="urn:microsoft.com/office/officeart/2005/8/layout/cycle2"/>
    <dgm:cxn modelId="{CB0CD716-BE90-4C78-91C1-59C04F4FDB51}" type="presOf" srcId="{81BEB84D-9A77-49C6-9301-B3359FCAC75F}" destId="{12634DEF-EB28-4610-9B13-DE68830D508A}" srcOrd="0" destOrd="0" presId="urn:microsoft.com/office/officeart/2005/8/layout/cycle2"/>
    <dgm:cxn modelId="{EED47825-64DE-4FF4-BCE1-560F4408EBB4}" type="presOf" srcId="{5D260F18-25D2-4074-87F1-7E78DDA61C58}" destId="{6D33CD08-0864-4178-A749-D36E082CFD38}" srcOrd="1" destOrd="0" presId="urn:microsoft.com/office/officeart/2005/8/layout/cycle2"/>
    <dgm:cxn modelId="{15526630-7874-4BDE-9BF8-6C17DD4BC52A}" type="presOf" srcId="{2CB74136-C144-49AB-A714-4CC91FC0DD9E}" destId="{4C21D6BD-1ACE-4E44-8B14-671C583E4616}" srcOrd="0" destOrd="0" presId="urn:microsoft.com/office/officeart/2005/8/layout/cycle2"/>
    <dgm:cxn modelId="{6FF33332-DDAB-48AD-9B79-B062E942A55C}" type="presOf" srcId="{1CEF1965-C516-4C44-BAE3-2FA3F5116930}" destId="{CE36E7EA-50B1-499B-83FF-3F87779BA0A2}" srcOrd="1" destOrd="0" presId="urn:microsoft.com/office/officeart/2005/8/layout/cycle2"/>
    <dgm:cxn modelId="{A3ACF833-1DDA-4EF9-B47A-F6CDE49F0C3E}" type="presOf" srcId="{FB0C99CA-D8CA-4754-9284-94FDD0924FA8}" destId="{51C25897-B069-44AC-BF1F-4AA7ED694708}" srcOrd="1" destOrd="0" presId="urn:microsoft.com/office/officeart/2005/8/layout/cycle2"/>
    <dgm:cxn modelId="{516EC545-1971-48B3-978C-4756FCDCCFD9}" srcId="{C7720856-93F0-4CC7-B7FD-2466914A11D4}" destId="{BFF9359E-E9B1-4B73-BACC-2C7988765B16}" srcOrd="3" destOrd="0" parTransId="{6E0A40FA-1B79-4089-8B9A-3BA22865FE4E}" sibTransId="{1CEF1965-C516-4C44-BAE3-2FA3F5116930}"/>
    <dgm:cxn modelId="{56C92372-A108-498D-9874-AC1A6826DA72}" type="presOf" srcId="{D86AF01C-9CBC-41F8-9354-48CD82BDFDC9}" destId="{53536233-896B-4CD6-A80D-AA07A5344EF9}" srcOrd="1" destOrd="0" presId="urn:microsoft.com/office/officeart/2005/8/layout/cycle2"/>
    <dgm:cxn modelId="{7E86857E-526C-4D85-A2E5-3C8D05F48364}" type="presOf" srcId="{D86AF01C-9CBC-41F8-9354-48CD82BDFDC9}" destId="{67719278-2171-45C5-8BB2-FABF7B5A3B82}" srcOrd="0" destOrd="0" presId="urn:microsoft.com/office/officeart/2005/8/layout/cycle2"/>
    <dgm:cxn modelId="{1EB1E08A-1059-4FA2-B41E-0E40BB97EC8B}" type="presOf" srcId="{FB0C99CA-D8CA-4754-9284-94FDD0924FA8}" destId="{55F30ABD-2C42-4C96-9C6D-87138AE5AC65}" srcOrd="0" destOrd="0" presId="urn:microsoft.com/office/officeart/2005/8/layout/cycle2"/>
    <dgm:cxn modelId="{FF161E98-501C-4882-A022-20950CD360D3}" srcId="{C7720856-93F0-4CC7-B7FD-2466914A11D4}" destId="{2CB74136-C144-49AB-A714-4CC91FC0DD9E}" srcOrd="2" destOrd="0" parTransId="{A5418997-E309-4536-8A0E-5EE1B9D6FAAC}" sibTransId="{FB0C99CA-D8CA-4754-9284-94FDD0924FA8}"/>
    <dgm:cxn modelId="{97371ABD-A918-4AEC-AD4C-70A9070B734E}" type="presOf" srcId="{4AF52931-E4CA-4429-AACB-B8747CDB2409}" destId="{8B117542-81F1-4B92-82EC-908599DD2023}" srcOrd="0" destOrd="0" presId="urn:microsoft.com/office/officeart/2005/8/layout/cycle2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240427CE-5503-4507-9AAB-5AAB0CA5D52B}" type="presOf" srcId="{1CEF1965-C516-4C44-BAE3-2FA3F5116930}" destId="{D0B7038B-092B-4802-840E-2BFF28F2E64A}" srcOrd="0" destOrd="0" presId="urn:microsoft.com/office/officeart/2005/8/layout/cycle2"/>
    <dgm:cxn modelId="{FF3D82D2-C4A7-4774-8B1C-248DC3678276}" type="presOf" srcId="{C7720856-93F0-4CC7-B7FD-2466914A11D4}" destId="{CFF0578C-D7F7-460F-9A5B-2648300DC722}" srcOrd="0" destOrd="0" presId="urn:microsoft.com/office/officeart/2005/8/layout/cycle2"/>
    <dgm:cxn modelId="{A1A031E7-A00E-44B1-A212-67C595705CD6}" type="presOf" srcId="{BFF9359E-E9B1-4B73-BACC-2C7988765B16}" destId="{50F60CD2-A400-4158-B8EA-358853D7B1C9}" srcOrd="0" destOrd="0" presId="urn:microsoft.com/office/officeart/2005/8/layout/cycle2"/>
    <dgm:cxn modelId="{0E34F841-E9AD-4604-92E3-557E9A2E2DC8}" type="presParOf" srcId="{CFF0578C-D7F7-460F-9A5B-2648300DC722}" destId="{8B117542-81F1-4B92-82EC-908599DD2023}" srcOrd="0" destOrd="0" presId="urn:microsoft.com/office/officeart/2005/8/layout/cycle2"/>
    <dgm:cxn modelId="{E4519218-3D53-4F8D-8C4F-0C0DA02BAB8B}" type="presParOf" srcId="{CFF0578C-D7F7-460F-9A5B-2648300DC722}" destId="{67719278-2171-45C5-8BB2-FABF7B5A3B82}" srcOrd="1" destOrd="0" presId="urn:microsoft.com/office/officeart/2005/8/layout/cycle2"/>
    <dgm:cxn modelId="{3E9D4B5F-9CEF-4D23-88C4-5FF4FF3269E0}" type="presParOf" srcId="{67719278-2171-45C5-8BB2-FABF7B5A3B82}" destId="{53536233-896B-4CD6-A80D-AA07A5344EF9}" srcOrd="0" destOrd="0" presId="urn:microsoft.com/office/officeart/2005/8/layout/cycle2"/>
    <dgm:cxn modelId="{1241BBAC-69D4-456F-9605-0D846A59B72A}" type="presParOf" srcId="{CFF0578C-D7F7-460F-9A5B-2648300DC722}" destId="{12634DEF-EB28-4610-9B13-DE68830D508A}" srcOrd="2" destOrd="0" presId="urn:microsoft.com/office/officeart/2005/8/layout/cycle2"/>
    <dgm:cxn modelId="{5F1D60F0-8BA8-41A8-AC7C-92C1066D1DDD}" type="presParOf" srcId="{CFF0578C-D7F7-460F-9A5B-2648300DC722}" destId="{451E4303-6F5A-46C2-8C5B-2FE1AE9ACF6C}" srcOrd="3" destOrd="0" presId="urn:microsoft.com/office/officeart/2005/8/layout/cycle2"/>
    <dgm:cxn modelId="{8A3E6818-6B35-49E0-86C2-A442762263F6}" type="presParOf" srcId="{451E4303-6F5A-46C2-8C5B-2FE1AE9ACF6C}" destId="{6D33CD08-0864-4178-A749-D36E082CFD38}" srcOrd="0" destOrd="0" presId="urn:microsoft.com/office/officeart/2005/8/layout/cycle2"/>
    <dgm:cxn modelId="{F2A05F26-2EEF-43D8-ABAE-E77B6A1E2E43}" type="presParOf" srcId="{CFF0578C-D7F7-460F-9A5B-2648300DC722}" destId="{4C21D6BD-1ACE-4E44-8B14-671C583E4616}" srcOrd="4" destOrd="0" presId="urn:microsoft.com/office/officeart/2005/8/layout/cycle2"/>
    <dgm:cxn modelId="{16191568-F1C9-4B0F-B2D0-3EFB37F30E78}" type="presParOf" srcId="{CFF0578C-D7F7-460F-9A5B-2648300DC722}" destId="{55F30ABD-2C42-4C96-9C6D-87138AE5AC65}" srcOrd="5" destOrd="0" presId="urn:microsoft.com/office/officeart/2005/8/layout/cycle2"/>
    <dgm:cxn modelId="{885BC8FF-CC3E-4177-9AEF-D9BCE56D6A5A}" type="presParOf" srcId="{55F30ABD-2C42-4C96-9C6D-87138AE5AC65}" destId="{51C25897-B069-44AC-BF1F-4AA7ED694708}" srcOrd="0" destOrd="0" presId="urn:microsoft.com/office/officeart/2005/8/layout/cycle2"/>
    <dgm:cxn modelId="{C0E34703-C6B3-4A5D-9892-6A00CCA18C50}" type="presParOf" srcId="{CFF0578C-D7F7-460F-9A5B-2648300DC722}" destId="{50F60CD2-A400-4158-B8EA-358853D7B1C9}" srcOrd="6" destOrd="0" presId="urn:microsoft.com/office/officeart/2005/8/layout/cycle2"/>
    <dgm:cxn modelId="{02F47AFD-15BA-4F2E-B4D5-8FD507D16485}" type="presParOf" srcId="{CFF0578C-D7F7-460F-9A5B-2648300DC722}" destId="{D0B7038B-092B-4802-840E-2BFF28F2E64A}" srcOrd="7" destOrd="0" presId="urn:microsoft.com/office/officeart/2005/8/layout/cycle2"/>
    <dgm:cxn modelId="{1C2BD235-BEAA-4000-B1CB-8E2C34346DC4}" type="presParOf" srcId="{D0B7038B-092B-4802-840E-2BFF28F2E64A}" destId="{CE36E7EA-50B1-499B-83FF-3F87779BA0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7542-81F1-4B92-82EC-908599DD2023}">
      <dsp:nvSpPr>
        <dsp:cNvPr id="0" name=""/>
        <dsp:cNvSpPr/>
      </dsp:nvSpPr>
      <dsp:spPr>
        <a:xfrm>
          <a:off x="2199562" y="168774"/>
          <a:ext cx="1646588" cy="1646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noProof="0" dirty="0">
              <a:solidFill>
                <a:schemeClr val="tx1"/>
              </a:solidFill>
            </a:rPr>
            <a:t>Очистка гексаном</a:t>
          </a:r>
        </a:p>
      </dsp:txBody>
      <dsp:txXfrm>
        <a:off x="2440699" y="409911"/>
        <a:ext cx="1164314" cy="1164314"/>
      </dsp:txXfrm>
    </dsp:sp>
    <dsp:sp modelId="{67719278-2171-45C5-8BB2-FABF7B5A3B82}">
      <dsp:nvSpPr>
        <dsp:cNvPr id="0" name=""/>
        <dsp:cNvSpPr/>
      </dsp:nvSpPr>
      <dsp:spPr>
        <a:xfrm rot="240762">
          <a:off x="4134517" y="816859"/>
          <a:ext cx="703364" cy="5557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noProof="0" dirty="0">
            <a:solidFill>
              <a:schemeClr val="tx1"/>
            </a:solidFill>
          </a:endParaRPr>
        </a:p>
      </dsp:txBody>
      <dsp:txXfrm>
        <a:off x="4134721" y="922171"/>
        <a:ext cx="536647" cy="333433"/>
      </dsp:txXfrm>
    </dsp:sp>
    <dsp:sp modelId="{12634DEF-EB28-4610-9B13-DE68830D508A}">
      <dsp:nvSpPr>
        <dsp:cNvPr id="0" name=""/>
        <dsp:cNvSpPr/>
      </dsp:nvSpPr>
      <dsp:spPr>
        <a:xfrm>
          <a:off x="5165964" y="376866"/>
          <a:ext cx="1646588" cy="1646588"/>
        </a:xfrm>
        <a:prstGeom prst="ellipse">
          <a:avLst/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noProof="0" dirty="0">
              <a:solidFill>
                <a:schemeClr val="tx1"/>
              </a:solidFill>
            </a:rPr>
            <a:t>Твердо-фазная экстракция</a:t>
          </a:r>
        </a:p>
      </dsp:txBody>
      <dsp:txXfrm>
        <a:off x="5407101" y="618003"/>
        <a:ext cx="1164314" cy="1164314"/>
      </dsp:txXfrm>
    </dsp:sp>
    <dsp:sp modelId="{451E4303-6F5A-46C2-8C5B-2FE1AE9ACF6C}">
      <dsp:nvSpPr>
        <dsp:cNvPr id="0" name=""/>
        <dsp:cNvSpPr/>
      </dsp:nvSpPr>
      <dsp:spPr>
        <a:xfrm rot="5919938">
          <a:off x="5353277" y="2462235"/>
          <a:ext cx="802566" cy="5557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8064"/>
                <a:satOff val="-2807"/>
                <a:lumOff val="19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58064"/>
                <a:satOff val="-2807"/>
                <a:lumOff val="19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58064"/>
                <a:satOff val="-2807"/>
                <a:lumOff val="19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noProof="0" dirty="0">
            <a:solidFill>
              <a:schemeClr val="tx1"/>
            </a:solidFill>
          </a:endParaRPr>
        </a:p>
      </dsp:txBody>
      <dsp:txXfrm rot="10800000">
        <a:off x="5449195" y="2490973"/>
        <a:ext cx="635849" cy="333433"/>
      </dsp:txXfrm>
    </dsp:sp>
    <dsp:sp modelId="{4C21D6BD-1ACE-4E44-8B14-671C583E4616}">
      <dsp:nvSpPr>
        <dsp:cNvPr id="0" name=""/>
        <dsp:cNvSpPr/>
      </dsp:nvSpPr>
      <dsp:spPr>
        <a:xfrm>
          <a:off x="4689723" y="3501649"/>
          <a:ext cx="1646588" cy="1646588"/>
        </a:xfrm>
        <a:prstGeom prst="ellipse">
          <a:avLst/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300" b="1" kern="1200" noProof="0" dirty="0">
              <a:solidFill>
                <a:schemeClr val="tx1"/>
              </a:solidFill>
            </a:rPr>
            <a:t>Элюирование целевых соединений</a:t>
          </a:r>
        </a:p>
      </dsp:txBody>
      <dsp:txXfrm>
        <a:off x="4930860" y="3742786"/>
        <a:ext cx="1164314" cy="1164314"/>
      </dsp:txXfrm>
    </dsp:sp>
    <dsp:sp modelId="{55F30ABD-2C42-4C96-9C6D-87138AE5AC65}">
      <dsp:nvSpPr>
        <dsp:cNvPr id="0" name=""/>
        <dsp:cNvSpPr/>
      </dsp:nvSpPr>
      <dsp:spPr>
        <a:xfrm rot="11149136">
          <a:off x="2518600" y="4090286"/>
          <a:ext cx="1834809" cy="5557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16128"/>
                <a:satOff val="-5613"/>
                <a:lumOff val="39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916128"/>
                <a:satOff val="-5613"/>
                <a:lumOff val="39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916128"/>
                <a:satOff val="-5613"/>
                <a:lumOff val="39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2684887" y="4209882"/>
        <a:ext cx="1668092" cy="333433"/>
      </dsp:txXfrm>
    </dsp:sp>
    <dsp:sp modelId="{50F60CD2-A400-4158-B8EA-358853D7B1C9}">
      <dsp:nvSpPr>
        <dsp:cNvPr id="0" name=""/>
        <dsp:cNvSpPr/>
      </dsp:nvSpPr>
      <dsp:spPr>
        <a:xfrm>
          <a:off x="0" y="1476016"/>
          <a:ext cx="1646588" cy="1646588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200" b="1" kern="1200" noProof="0" dirty="0">
              <a:solidFill>
                <a:schemeClr val="tx1"/>
              </a:solidFill>
            </a:rPr>
            <a:t>Экстракция с помощью шейкера</a:t>
          </a:r>
        </a:p>
      </dsp:txBody>
      <dsp:txXfrm>
        <a:off x="241137" y="1717153"/>
        <a:ext cx="1164314" cy="1164314"/>
      </dsp:txXfrm>
    </dsp:sp>
    <dsp:sp modelId="{D0B7038B-092B-4802-840E-2BFF28F2E64A}">
      <dsp:nvSpPr>
        <dsp:cNvPr id="0" name=""/>
        <dsp:cNvSpPr/>
      </dsp:nvSpPr>
      <dsp:spPr>
        <a:xfrm rot="19756571">
          <a:off x="1616089" y="1267790"/>
          <a:ext cx="483420" cy="5557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noProof="0" dirty="0">
            <a:solidFill>
              <a:schemeClr val="tx1"/>
            </a:solidFill>
          </a:endParaRPr>
        </a:p>
      </dsp:txBody>
      <dsp:txXfrm>
        <a:off x="1626267" y="1415982"/>
        <a:ext cx="338394" cy="333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16C3876-1021-46A1-BA9F-C270BEFFA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B8C2F1-D5ED-4A0A-BCBC-7FC7CBFD0F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140A-278A-49D5-BF0F-33DA7B03A4EB}" type="datetime1">
              <a:rPr lang="ru-RU" smtClean="0"/>
              <a:t>13.04.2021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7F7C49-6C83-4018-8338-1084D821AB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FB98C4-0EBD-4598-9698-CAECA17744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51BC5-5BF4-4D05-BA20-742209105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61BC-A3DA-419A-875D-89AD614DE7A1}" type="datetime1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7868-6AE5-4E0F-9CF1-081AC4FB8B2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044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7868-6AE5-4E0F-9CF1-081AC4FB8B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9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7868-6AE5-4E0F-9CF1-081AC4FB8B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6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7868-6AE5-4E0F-9CF1-081AC4FB8B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5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7868-6AE5-4E0F-9CF1-081AC4FB8B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4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DDD23-387B-48D6-8335-50E594DD7A23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F5474D-2C0F-4514-AE03-407EAC856D26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2CDD9-5766-4472-A5BA-F3039DDB0F2D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5A366C-3E1F-44FA-B4BE-5D88539FE0BC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4" name="Надпись 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A2D32-1D69-4FC4-8E1D-ECDF2BB55ACA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43DF3-2722-424F-B616-421C02884CCE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 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76008-2FFA-4ECB-9526-71D57D1557A3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Вертикальный текст 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96AB69-A74D-470B-8121-8937B5D138F2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Вертикальный текст 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B4479E-4E35-48F4-8BE4-268B8FCF309C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F1221E-4E6A-4CFF-B626-56CE89C35DDB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 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 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46B6E-46F4-40CA-AA90-1549D4FF15B3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167818-0F5C-4041-A9B2-24E7807B574A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 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 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7FA2DC-2F48-44F7-B5D6-676B16803285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 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Объект 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 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A3F44-55F6-4112-9AB1-920762FA0E72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0D9863-9110-4414-9187-B8A4DB8B3B3D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E22577-1150-4857-A9F5-F64042E763B6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 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75C3B-2228-4BCF-A74E-E5D343FD9D2A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 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8F415-D4F3-445E-80BA-2A46728571FE}" type="datetime1">
              <a:rPr lang="ru-RU" noProof="0" smtClean="0"/>
              <a:t>13.04.2021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 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7E3CF6E-B91C-47E4-A801-D4D8DF71137F}" type="datetime1">
              <a:rPr lang="ru-RU" noProof="0" smtClean="0"/>
              <a:t>13.04.2021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s://www.hpc-standards.com/produktbilder/6379.jp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2" name="Рисунок 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ашка Петри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Рисунок 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893" y="1539327"/>
            <a:ext cx="7275960" cy="285850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ИНСЕКТИЦИДЫ КЛАССА ФЕНИЛПИРАЗОЛОВ: МЕТОД КОНТРОЛЯ В ЗЕРНЕ РИСА И КОФЕ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09152"/>
            <a:ext cx="6261101" cy="1371599"/>
          </a:xfrm>
        </p:spPr>
        <p:txBody>
          <a:bodyPr rtlCol="0">
            <a:normAutofit/>
          </a:bodyPr>
          <a:lstStyle/>
          <a:p>
            <a:pPr algn="l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ФБУН ФНЦГ им. Ф.Ф. Эрисмана Роспотребнадзора г. Мытищи</a:t>
            </a:r>
          </a:p>
          <a:p>
            <a:pPr rtl="0"/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E28E2F7-5322-48FE-8C97-27AC972E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22" y="117930"/>
            <a:ext cx="1943458" cy="13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526017-D772-4109-BF21-C35E4EB99824}"/>
              </a:ext>
            </a:extLst>
          </p:cNvPr>
          <p:cNvSpPr txBox="1"/>
          <p:nvPr/>
        </p:nvSpPr>
        <p:spPr>
          <a:xfrm>
            <a:off x="-16893" y="4963181"/>
            <a:ext cx="6106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 А.В.,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Гречина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М.С.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87DBB-0829-4572-9588-30581A67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521" y="6386614"/>
            <a:ext cx="764215" cy="365125"/>
          </a:xfrm>
        </p:spPr>
        <p:txBody>
          <a:bodyPr/>
          <a:lstStyle/>
          <a:p>
            <a:pPr rtl="0"/>
            <a:fld id="{6D22F896-40B5-4ADD-8801-0D06FADFA095}" type="slidenum">
              <a:rPr lang="ru-RU" sz="4400" noProof="0" smtClean="0"/>
              <a:t>1</a:t>
            </a:fld>
            <a:endParaRPr lang="ru-RU" sz="4400" noProof="0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A1EAD43-07F3-43B2-B54C-407B20389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8176"/>
              </p:ext>
            </p:extLst>
          </p:nvPr>
        </p:nvGraphicFramePr>
        <p:xfrm>
          <a:off x="315686" y="1579878"/>
          <a:ext cx="11397342" cy="51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6287">
                  <a:extLst>
                    <a:ext uri="{9D8B030D-6E8A-4147-A177-3AD203B41FA5}">
                      <a16:colId xmlns:a16="http://schemas.microsoft.com/office/drawing/2014/main" val="4038518423"/>
                    </a:ext>
                  </a:extLst>
                </a:gridCol>
                <a:gridCol w="1899901">
                  <a:extLst>
                    <a:ext uri="{9D8B030D-6E8A-4147-A177-3AD203B41FA5}">
                      <a16:colId xmlns:a16="http://schemas.microsoft.com/office/drawing/2014/main" val="1276483757"/>
                    </a:ext>
                  </a:extLst>
                </a:gridCol>
                <a:gridCol w="1899901">
                  <a:extLst>
                    <a:ext uri="{9D8B030D-6E8A-4147-A177-3AD203B41FA5}">
                      <a16:colId xmlns:a16="http://schemas.microsoft.com/office/drawing/2014/main" val="691851634"/>
                    </a:ext>
                  </a:extLst>
                </a:gridCol>
                <a:gridCol w="1557649">
                  <a:extLst>
                    <a:ext uri="{9D8B030D-6E8A-4147-A177-3AD203B41FA5}">
                      <a16:colId xmlns:a16="http://schemas.microsoft.com/office/drawing/2014/main" val="1029856044"/>
                    </a:ext>
                  </a:extLst>
                </a:gridCol>
                <a:gridCol w="1996802">
                  <a:extLst>
                    <a:ext uri="{9D8B030D-6E8A-4147-A177-3AD203B41FA5}">
                      <a16:colId xmlns:a16="http://schemas.microsoft.com/office/drawing/2014/main" val="2318879981"/>
                    </a:ext>
                  </a:extLst>
                </a:gridCol>
                <a:gridCol w="1996802">
                  <a:extLst>
                    <a:ext uri="{9D8B030D-6E8A-4147-A177-3AD203B41FA5}">
                      <a16:colId xmlns:a16="http://schemas.microsoft.com/office/drawing/2014/main" val="721769363"/>
                    </a:ext>
                  </a:extLst>
                </a:gridCol>
              </a:tblGrid>
              <a:tr h="574146">
                <a:tc rowSpan="2">
                  <a:txBody>
                    <a:bodyPr/>
                    <a:lstStyle/>
                    <a:p>
                      <a:pPr marL="2159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Анализируемый объект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21590" algn="ctr"/>
                      <a:r>
                        <a:rPr lang="ru-RU" sz="1800" kern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Метрологические параметры, Р = 0,95, n = 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56176"/>
                  </a:ext>
                </a:extLst>
              </a:tr>
              <a:tr h="1821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обнаружения,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мг/кг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определяемых концентраций, мг/кг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извлечения вещества,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Стандартное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Доверительный интервал среднего результата,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2326540"/>
                  </a:ext>
                </a:extLst>
              </a:tr>
              <a:tr h="364216">
                <a:tc gridSpan="6">
                  <a:txBody>
                    <a:bodyPr/>
                    <a:lstStyle/>
                    <a:p>
                      <a:pPr marL="21590" 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Этипрол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03923"/>
                  </a:ext>
                </a:extLst>
              </a:tr>
              <a:tr h="48625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 – 0,040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6932997"/>
                  </a:ext>
                </a:extLst>
              </a:tr>
              <a:tr h="48625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Кофе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– 0,10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109897"/>
                  </a:ext>
                </a:extLst>
              </a:tr>
              <a:tr h="488026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Этипрол-сульфон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58952"/>
                  </a:ext>
                </a:extLst>
              </a:tr>
              <a:tr h="48625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 – 0,040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67802"/>
                  </a:ext>
                </a:extLst>
              </a:tr>
              <a:tr h="48625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Кофе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– 0,10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3238522"/>
                  </a:ext>
                </a:extLst>
              </a:tr>
            </a:tbl>
          </a:graphicData>
        </a:graphic>
      </p:graphicFrame>
      <p:sp>
        <p:nvSpPr>
          <p:cNvPr id="6" name="AutoShape 2">
            <a:extLst>
              <a:ext uri="{FF2B5EF4-FFF2-40B4-BE49-F238E27FC236}">
                <a16:creationId xmlns:a16="http://schemas.microsoft.com/office/drawing/2014/main" id="{0880FA94-127E-4A6F-A3E4-F06A651B3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9C04680-2544-4B83-B722-26159DEE8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540CD01-CF80-4C1A-9145-81B205E3A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CA9BDE-A63A-453D-88A7-DF4F92D3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14" y="379549"/>
            <a:ext cx="100853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Полнота извлечения веществ, стандартное отклонение, доверительный интервал среднего результата для всего диапазона измерений (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=20)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C4FB0E91-1155-4BCA-8566-9AE1B41074B7}"/>
              </a:ext>
            </a:extLst>
          </p:cNvPr>
          <p:cNvSpPr txBox="1">
            <a:spLocks/>
          </p:cNvSpPr>
          <p:nvPr/>
        </p:nvSpPr>
        <p:spPr>
          <a:xfrm>
            <a:off x="11039913" y="6386614"/>
            <a:ext cx="1068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ru-RU" sz="4400" smtClean="0"/>
              <a:pPr/>
              <a:t>10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0906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 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2" name="Рисунок 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492" y="1893518"/>
            <a:ext cx="4616707" cy="2334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sz="4800" dirty="0"/>
              <a:t>Спасибо за внимание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BD5795-84F6-4D29-A9E6-A77C5837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" y="1473745"/>
            <a:ext cx="6915347" cy="41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33F7ED-B959-400F-A08A-18936DF5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 useBgFill="1"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24" name="Рисунок 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937" y="611539"/>
            <a:ext cx="4907063" cy="735908"/>
          </a:xfrm>
          <a:noFill/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/>
              <a:t>Потребительская корзина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354763-CCF6-4919-B907-D6B617E1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3" y="660047"/>
            <a:ext cx="4042267" cy="27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2BD0DA-E7FB-4812-975D-D48C4F28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58" y="3886422"/>
            <a:ext cx="4054872" cy="2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DCBDF-46CB-40A0-800B-F1B7BAAD8C4F}"/>
              </a:ext>
            </a:extLst>
          </p:cNvPr>
          <p:cNvSpPr txBox="1"/>
          <p:nvPr/>
        </p:nvSpPr>
        <p:spPr>
          <a:xfrm>
            <a:off x="6049137" y="1924389"/>
            <a:ext cx="1230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рис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C78B7-5DE7-4A3F-9EFC-A81DCA0BA05F}"/>
              </a:ext>
            </a:extLst>
          </p:cNvPr>
          <p:cNvSpPr txBox="1"/>
          <p:nvPr/>
        </p:nvSpPr>
        <p:spPr>
          <a:xfrm>
            <a:off x="565424" y="1924389"/>
            <a:ext cx="198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кофе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3BC969E-96EA-46D9-9EA5-4F9E0C378C82}"/>
              </a:ext>
            </a:extLst>
          </p:cNvPr>
          <p:cNvCxnSpPr/>
          <p:nvPr/>
        </p:nvCxnSpPr>
        <p:spPr>
          <a:xfrm flipH="1">
            <a:off x="1469571" y="1447800"/>
            <a:ext cx="707572" cy="415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EB0EF00-EE79-45A0-878F-3AF9581DDC00}"/>
              </a:ext>
            </a:extLst>
          </p:cNvPr>
          <p:cNvCxnSpPr/>
          <p:nvPr/>
        </p:nvCxnSpPr>
        <p:spPr>
          <a:xfrm>
            <a:off x="5415077" y="1447800"/>
            <a:ext cx="631372" cy="476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BAEDF1-5994-4DFF-9F4D-8453BD56C6B2}"/>
              </a:ext>
            </a:extLst>
          </p:cNvPr>
          <p:cNvSpPr txBox="1"/>
          <p:nvPr/>
        </p:nvSpPr>
        <p:spPr>
          <a:xfrm>
            <a:off x="4449618" y="3241780"/>
            <a:ext cx="3526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 риса: около 113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тыс.тонн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1EBA1F-E025-4F8B-A448-F803903DF757}"/>
              </a:ext>
            </a:extLst>
          </p:cNvPr>
          <p:cNvSpPr txBox="1"/>
          <p:nvPr/>
        </p:nvSpPr>
        <p:spPr>
          <a:xfrm>
            <a:off x="193304" y="3241781"/>
            <a:ext cx="3671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 кофе: около 200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тыс.тонн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317D7-A374-4573-BCB5-4A3539A8BDF1}"/>
              </a:ext>
            </a:extLst>
          </p:cNvPr>
          <p:cNvSpPr txBox="1"/>
          <p:nvPr/>
        </p:nvSpPr>
        <p:spPr>
          <a:xfrm>
            <a:off x="4539342" y="4526608"/>
            <a:ext cx="3610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экспорту: Индия,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85D4C-2418-42D0-8433-A20146ECB1CC}"/>
              </a:ext>
            </a:extLst>
          </p:cNvPr>
          <p:cNvSpPr txBox="1"/>
          <p:nvPr/>
        </p:nvSpPr>
        <p:spPr>
          <a:xfrm>
            <a:off x="193304" y="4453642"/>
            <a:ext cx="3507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экспорту: Вьетнам, Бразилия, Италия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9AC619-015A-4EDC-815D-DF08318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7AB00EB4-DFD3-47C6-A1D2-A55B69D684D3}"/>
              </a:ext>
            </a:extLst>
          </p:cNvPr>
          <p:cNvSpPr txBox="1">
            <a:spLocks/>
          </p:cNvSpPr>
          <p:nvPr/>
        </p:nvSpPr>
        <p:spPr>
          <a:xfrm>
            <a:off x="11344521" y="63866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ru-RU" sz="4400" smtClean="0"/>
              <a:pPr/>
              <a:t>2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 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 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Прямоугольник 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28" name="Рисунок 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Формула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3" y="6664"/>
            <a:ext cx="4024741" cy="6857990"/>
          </a:xfrm>
          <a:prstGeom prst="rect">
            <a:avLst/>
          </a:prstGeom>
        </p:spPr>
      </p:pic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716" y="281061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ЭТИПРОЛ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50EB5-69AE-45FA-A5D8-1757E3629948}"/>
              </a:ext>
            </a:extLst>
          </p:cNvPr>
          <p:cNvSpPr txBox="1"/>
          <p:nvPr/>
        </p:nvSpPr>
        <p:spPr>
          <a:xfrm>
            <a:off x="7834549" y="2385986"/>
            <a:ext cx="3681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410" indent="-179705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Брутто формула: C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78851-AB79-46F9-908E-4D82CF5F5920}"/>
              </a:ext>
            </a:extLst>
          </p:cNvPr>
          <p:cNvSpPr txBox="1"/>
          <p:nvPr/>
        </p:nvSpPr>
        <p:spPr>
          <a:xfrm>
            <a:off x="7737712" y="3315911"/>
            <a:ext cx="3975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410" indent="-179705" algn="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Молекулярная масса: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397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 descr="Ethiprole">
            <a:hlinkClick r:id="rId5"/>
            <a:extLst>
              <a:ext uri="{FF2B5EF4-FFF2-40B4-BE49-F238E27FC236}">
                <a16:creationId xmlns:a16="http://schemas.microsoft.com/office/drawing/2014/main" id="{61FA0AE9-8668-4EB2-ABBD-204E519F8DE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58" y="2440612"/>
            <a:ext cx="3012130" cy="317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B45668-6C58-48F5-B9E4-D0570ABF0022}"/>
              </a:ext>
            </a:extLst>
          </p:cNvPr>
          <p:cNvSpPr txBox="1"/>
          <p:nvPr/>
        </p:nvSpPr>
        <p:spPr>
          <a:xfrm>
            <a:off x="4447262" y="1120405"/>
            <a:ext cx="658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5-амино-1-(2,6-дихлор-α,α,α-</a:t>
            </a:r>
            <a:r>
              <a:rPr lang="ru-RU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трифтор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-п-</a:t>
            </a:r>
            <a:r>
              <a:rPr lang="ru-RU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толил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)-4-этилсульфинилпиразол-3-карбонитрил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FBD6B-4360-4F0E-AE49-C6C9AED64A0A}"/>
              </a:ext>
            </a:extLst>
          </p:cNvPr>
          <p:cNvSpPr txBox="1"/>
          <p:nvPr/>
        </p:nvSpPr>
        <p:spPr>
          <a:xfrm>
            <a:off x="8049499" y="40132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фенилпиразолы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E44E97-EFA7-49C6-B95E-CC22C1C32D74}"/>
              </a:ext>
            </a:extLst>
          </p:cNvPr>
          <p:cNvSpPr txBox="1"/>
          <p:nvPr/>
        </p:nvSpPr>
        <p:spPr>
          <a:xfrm>
            <a:off x="8049499" y="4710581"/>
            <a:ext cx="239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Тип: инсектицид</a:t>
            </a:r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2ECC6BE9-3488-4918-98F1-7F984B71A6A9}"/>
              </a:ext>
            </a:extLst>
          </p:cNvPr>
          <p:cNvSpPr txBox="1">
            <a:spLocks/>
          </p:cNvSpPr>
          <p:nvPr/>
        </p:nvSpPr>
        <p:spPr>
          <a:xfrm>
            <a:off x="11344521" y="63866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ru-RU" sz="4400" smtClean="0"/>
              <a:pPr/>
              <a:t>3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716" y="281061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ЭТИПРОЛ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B45668-6C58-48F5-B9E4-D0570ABF0022}"/>
              </a:ext>
            </a:extLst>
          </p:cNvPr>
          <p:cNvSpPr txBox="1"/>
          <p:nvPr/>
        </p:nvSpPr>
        <p:spPr>
          <a:xfrm>
            <a:off x="4622702" y="1231471"/>
            <a:ext cx="65809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Механизм действия: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Воздействуя на нервную систему грызущих и сосущих насекомых,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этипрол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тормозит их активность. Вещество действует, препятствуя прохождению хлорид-ионов через γ-аминомасляную кислоту ГАМК-регулируемого хлоридного канала, что нарушает деятельность ЦНС и наступает смерть. 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01657-8B94-49B0-A0F4-75D0F96CE46B}"/>
              </a:ext>
            </a:extLst>
          </p:cNvPr>
          <p:cNvSpPr txBox="1"/>
          <p:nvPr/>
        </p:nvSpPr>
        <p:spPr>
          <a:xfrm>
            <a:off x="4689880" y="3755239"/>
            <a:ext cx="64465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Преимущество: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отличие от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фосфороорганических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карбаматных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инсектицидов,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этипрол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обладает продолжительной остаточной активностью и, как утверждается, абсолютно безвреден для естественных врагов насекомых-вредителей.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1C8E78-B6EF-4B7E-BC70-92B116B5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6" y="127979"/>
            <a:ext cx="4397829" cy="29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DD0799F-CC74-46C3-8829-ECBD93391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5" y="3275918"/>
            <a:ext cx="4397829" cy="33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3D881640-7D6C-4F07-88E7-1ED00B6923A1}"/>
              </a:ext>
            </a:extLst>
          </p:cNvPr>
          <p:cNvSpPr txBox="1">
            <a:spLocks/>
          </p:cNvSpPr>
          <p:nvPr/>
        </p:nvSpPr>
        <p:spPr>
          <a:xfrm>
            <a:off x="11344521" y="63866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ru-RU" sz="4400" smtClean="0"/>
              <a:pPr/>
              <a:t>4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2972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Формула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714" y="400804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</a:rPr>
              <a:t>Пробоподготовка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 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049015"/>
              </p:ext>
            </p:extLst>
          </p:nvPr>
        </p:nvGraphicFramePr>
        <p:xfrm>
          <a:off x="4465047" y="1198133"/>
          <a:ext cx="6812553" cy="51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CCD3AF9-D5AE-4E11-AAB0-6A7585E9F14F}"/>
              </a:ext>
            </a:extLst>
          </p:cNvPr>
          <p:cNvSpPr txBox="1"/>
          <p:nvPr/>
        </p:nvSpPr>
        <p:spPr>
          <a:xfrm>
            <a:off x="4214675" y="4828870"/>
            <a:ext cx="3231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Хроматографический анализ</a:t>
            </a:r>
            <a:endParaRPr lang="ru-RU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D2187C1-3800-4834-A195-E60F31AF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3" y="5508621"/>
            <a:ext cx="2427555" cy="13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C620561B-C2C8-4886-9957-3873499F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7952" y="3113315"/>
            <a:ext cx="1740495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2B3DC813-802D-4A0C-9FEA-CD824280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521" y="6386614"/>
            <a:ext cx="764215" cy="365125"/>
          </a:xfrm>
        </p:spPr>
        <p:txBody>
          <a:bodyPr/>
          <a:lstStyle/>
          <a:p>
            <a:pPr rtl="0"/>
            <a:fld id="{6D22F896-40B5-4ADD-8801-0D06FADFA095}" type="slidenum">
              <a:rPr lang="ru-RU" sz="4400" noProof="0" smtClean="0"/>
              <a:t>5</a:t>
            </a:fld>
            <a:endParaRPr lang="ru-RU" sz="4400" noProof="0" dirty="0"/>
          </a:p>
        </p:txBody>
      </p:sp>
    </p:spTree>
    <p:extLst>
      <p:ext uri="{BB962C8B-B14F-4D97-AF65-F5344CB8AC3E}">
        <p14:creationId xmlns:p14="http://schemas.microsoft.com/office/powerpoint/2010/main" val="268970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Формула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3" y="6664"/>
            <a:ext cx="4024741" cy="68579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B45668-6C58-48F5-B9E4-D0570ABF0022}"/>
              </a:ext>
            </a:extLst>
          </p:cNvPr>
          <p:cNvSpPr txBox="1"/>
          <p:nvPr/>
        </p:nvSpPr>
        <p:spPr>
          <a:xfrm>
            <a:off x="6019799" y="1366873"/>
            <a:ext cx="3470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3600" b="1" i="1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ru-RU" sz="3600" b="1" i="1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</a:t>
            </a:r>
            <a:endParaRPr lang="ru-RU" sz="3600" b="1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DFAA4FC-7764-4F58-AEFB-6D5303924546}"/>
              </a:ext>
            </a:extLst>
          </p:cNvPr>
          <p:cNvSpPr txBox="1">
            <a:spLocks/>
          </p:cNvSpPr>
          <p:nvPr/>
        </p:nvSpPr>
        <p:spPr>
          <a:xfrm>
            <a:off x="4604714" y="400804"/>
            <a:ext cx="6672886" cy="79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</a:rPr>
              <a:t>Пробоподготовка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2C7BC-5131-405C-9945-448D09DF0D0F}"/>
              </a:ext>
            </a:extLst>
          </p:cNvPr>
          <p:cNvSpPr txBox="1"/>
          <p:nvPr/>
        </p:nvSpPr>
        <p:spPr>
          <a:xfrm>
            <a:off x="4147456" y="2158768"/>
            <a:ext cx="7892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uick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ffective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ugged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Быстро, Просто, Дёшево, Эффективно, Надежно и Безопасно - быстрый и эффективный метод, позволяющий извлекать из проб остаточные количества целевых соединений, удаляя нежелательные помехи, такие как органические кислоты, липиды, пигменты, сахара и другие.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ABA8B7D-9585-49F5-B266-4EC71B1E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05" y="4787071"/>
            <a:ext cx="3415384" cy="20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8B10EE43-DA4D-4C30-85B3-014D0C28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521" y="6386614"/>
            <a:ext cx="764215" cy="365125"/>
          </a:xfrm>
        </p:spPr>
        <p:txBody>
          <a:bodyPr/>
          <a:lstStyle/>
          <a:p>
            <a:pPr rtl="0"/>
            <a:fld id="{6D22F896-40B5-4ADD-8801-0D06FADFA095}" type="slidenum">
              <a:rPr lang="ru-RU" sz="4400" noProof="0" smtClean="0"/>
              <a:t>6</a:t>
            </a:fld>
            <a:endParaRPr lang="ru-RU" sz="4400" noProof="0" dirty="0"/>
          </a:p>
        </p:txBody>
      </p:sp>
    </p:spTree>
    <p:extLst>
      <p:ext uri="{BB962C8B-B14F-4D97-AF65-F5344CB8AC3E}">
        <p14:creationId xmlns:p14="http://schemas.microsoft.com/office/powerpoint/2010/main" val="22374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AFB0FA7-2609-4721-892C-51FE4DF7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82" y="155046"/>
            <a:ext cx="4489995" cy="6547908"/>
          </a:xfrm>
          <a:prstGeom prst="rect">
            <a:avLst/>
          </a:prstGeom>
        </p:spPr>
      </p:pic>
      <p:sp>
        <p:nvSpPr>
          <p:cNvPr id="51" name="Объект 50">
            <a:extLst>
              <a:ext uri="{FF2B5EF4-FFF2-40B4-BE49-F238E27FC236}">
                <a16:creationId xmlns:a16="http://schemas.microsoft.com/office/drawing/2014/main" id="{06B89770-283D-4BCB-A091-06A115118A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537DDAAD-5EE5-4E2E-BB28-E9755F4B17FD}"/>
              </a:ext>
            </a:extLst>
          </p:cNvPr>
          <p:cNvSpPr txBox="1">
            <a:spLocks/>
          </p:cNvSpPr>
          <p:nvPr/>
        </p:nvSpPr>
        <p:spPr>
          <a:xfrm>
            <a:off x="-83890" y="350470"/>
            <a:ext cx="6672886" cy="79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4400" u="sng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0000" b="1" u="sng" dirty="0">
                <a:solidFill>
                  <a:schemeClr val="accent3">
                    <a:lumMod val="50000"/>
                  </a:schemeClr>
                </a:solidFill>
              </a:rPr>
              <a:t>Схема </a:t>
            </a:r>
            <a:r>
              <a:rPr lang="ru-RU" sz="10000" b="1" u="sng" dirty="0" err="1">
                <a:solidFill>
                  <a:schemeClr val="accent3">
                    <a:lumMod val="50000"/>
                  </a:schemeClr>
                </a:solidFill>
              </a:rPr>
              <a:t>Пробоподготовки</a:t>
            </a:r>
            <a:endParaRPr lang="ru-RU" sz="10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5D8EBC2-9ED8-433B-9F08-E5E65BD9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7" y="2171698"/>
            <a:ext cx="5673623" cy="3955921"/>
          </a:xfrm>
          <a:prstGeom prst="rect">
            <a:avLst/>
          </a:prstGeom>
        </p:spPr>
      </p:pic>
      <p:sp>
        <p:nvSpPr>
          <p:cNvPr id="58" name="Номер слайда 3">
            <a:extLst>
              <a:ext uri="{FF2B5EF4-FFF2-40B4-BE49-F238E27FC236}">
                <a16:creationId xmlns:a16="http://schemas.microsoft.com/office/drawing/2014/main" id="{E82ABBAE-1147-49BE-BE0C-E1E6AED1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521" y="6386614"/>
            <a:ext cx="764215" cy="365125"/>
          </a:xfrm>
        </p:spPr>
        <p:txBody>
          <a:bodyPr/>
          <a:lstStyle/>
          <a:p>
            <a:pPr rtl="0"/>
            <a:fld id="{6D22F896-40B5-4ADD-8801-0D06FADFA095}" type="slidenum">
              <a:rPr lang="ru-RU" sz="4400" noProof="0" smtClean="0"/>
              <a:t>7</a:t>
            </a:fld>
            <a:endParaRPr lang="ru-RU" sz="4400" noProof="0" dirty="0"/>
          </a:p>
        </p:txBody>
      </p:sp>
    </p:spTree>
    <p:extLst>
      <p:ext uri="{BB962C8B-B14F-4D97-AF65-F5344CB8AC3E}">
        <p14:creationId xmlns:p14="http://schemas.microsoft.com/office/powerpoint/2010/main" val="211844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Прямоугольник 27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0" name="Рисунок 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656" y="562243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ru-RU" dirty="0"/>
              <a:t>ВЭЖХ-МС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/>
              <a:t>МС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02A24A-1140-4A0B-BE39-33CB385C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4098"/>
            <a:ext cx="7229306" cy="3424107"/>
          </a:xfrm>
        </p:spPr>
        <p:txBody>
          <a:bodyPr/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качественной и количественной идентификации исследуемых пестицидов использовали тандем высокоэффективной жидкостной хроматографии с тройным квадрупольным масс-детектором (ВЭЖХ-МС/МС).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880FA94-127E-4A6F-A3E4-F06A651B3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9C04680-2544-4B83-B722-26159DEE8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540CD01-CF80-4C1A-9145-81B205E3A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49A95C-12C2-431B-8E10-0C83D1C61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667" y="2497231"/>
            <a:ext cx="4276685" cy="32127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325A5C-D3D2-44E5-BC42-F2767971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32" y="602734"/>
            <a:ext cx="2826002" cy="1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DF02782-B258-4AB3-9B3F-53F6CEFE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521" y="6386614"/>
            <a:ext cx="764215" cy="365125"/>
          </a:xfrm>
        </p:spPr>
        <p:txBody>
          <a:bodyPr/>
          <a:lstStyle/>
          <a:p>
            <a:pPr rtl="0"/>
            <a:fld id="{6D22F896-40B5-4ADD-8801-0D06FADFA095}" type="slidenum">
              <a:rPr lang="ru-RU" sz="4400" noProof="0" smtClean="0"/>
              <a:t>8</a:t>
            </a:fld>
            <a:endParaRPr lang="ru-RU" sz="4400" noProof="0" dirty="0"/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880FA94-127E-4A6F-A3E4-F06A651B3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9C04680-2544-4B83-B722-26159DEE8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540CD01-CF80-4C1A-9145-81B205E3A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92C267C-0E16-4B37-882B-9B83B17E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" y="55449"/>
            <a:ext cx="4824707" cy="68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5AC49E36-1307-44E5-84B1-7F0DD6A1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68181"/>
            <a:ext cx="479282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Этипрол-сульфон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A0FF0E9-C8B0-4C9A-B75E-EF971648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14" y="915761"/>
            <a:ext cx="56959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3A339F50-E94F-4474-AA4E-9C8F0BE76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59268DE-8A0F-41C7-B66D-A3FCD9F8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846" y="3614678"/>
            <a:ext cx="267788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Этипрол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7AF6F022-C999-4E71-B224-BE5413B3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14" y="4319647"/>
            <a:ext cx="56959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FCC7540-F84B-49AB-AFED-F80B1355E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4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4D3F3039-8420-4D66-BD42-312FB4B4D032}"/>
              </a:ext>
            </a:extLst>
          </p:cNvPr>
          <p:cNvSpPr txBox="1">
            <a:spLocks/>
          </p:cNvSpPr>
          <p:nvPr/>
        </p:nvSpPr>
        <p:spPr>
          <a:xfrm>
            <a:off x="11344521" y="63866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ru-RU" sz="4400" smtClean="0"/>
              <a:pPr/>
              <a:t>9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178052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B31D25-712D-46FD-A9DF-85443E55562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Лаборатория</Template>
  <TotalTime>232</TotalTime>
  <Words>380</Words>
  <Application>Microsoft Macintosh PowerPoint</Application>
  <PresentationFormat>Широкоэкранный</PresentationFormat>
  <Paragraphs>91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Wingdings</vt:lpstr>
      <vt:lpstr>Капля</vt:lpstr>
      <vt:lpstr>ИНСЕКТИЦИДЫ КЛАССА ФЕНИЛПИРАЗОЛОВ: МЕТОД КОНТРОЛЯ В ЗЕРНЕ РИСА И КОФЕ</vt:lpstr>
      <vt:lpstr>Потребительская корзина</vt:lpstr>
      <vt:lpstr>ЭТИПРОЛ</vt:lpstr>
      <vt:lpstr>ЭТИПРОЛ</vt:lpstr>
      <vt:lpstr>Пробоподготовка</vt:lpstr>
      <vt:lpstr>Презентация PowerPoint</vt:lpstr>
      <vt:lpstr>Презентация PowerPoint</vt:lpstr>
      <vt:lpstr>ВЭЖХ-МС/МС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Инсектициды класса фенилпиразолов: метод контроля инсектицидов класса фенилпиразолов</dc:title>
  <dc:creator>PC3</dc:creator>
  <cp:lastModifiedBy>Microsoft Office User</cp:lastModifiedBy>
  <cp:revision>21</cp:revision>
  <dcterms:created xsi:type="dcterms:W3CDTF">2021-04-12T11:02:00Z</dcterms:created>
  <dcterms:modified xsi:type="dcterms:W3CDTF">2021-04-13T11:52:07Z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