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7"/>
  </p:notesMasterIdLst>
  <p:sldIdLst>
    <p:sldId id="283" r:id="rId2"/>
    <p:sldId id="302" r:id="rId3"/>
    <p:sldId id="284" r:id="rId4"/>
    <p:sldId id="303" r:id="rId5"/>
    <p:sldId id="305" r:id="rId6"/>
    <p:sldId id="306" r:id="rId7"/>
    <p:sldId id="285" r:id="rId8"/>
    <p:sldId id="313" r:id="rId9"/>
    <p:sldId id="300" r:id="rId10"/>
    <p:sldId id="309" r:id="rId11"/>
    <p:sldId id="310" r:id="rId12"/>
    <p:sldId id="308" r:id="rId13"/>
    <p:sldId id="311" r:id="rId14"/>
    <p:sldId id="312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168" autoAdjust="0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4AE00-E622-43B3-ADDF-242157BAD55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7A98-977A-4249-A3BB-18B11E53C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2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7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7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Российской Федерации до 2010 года нормировались только общая пыль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На сегодняшний момент действует </a:t>
            </a:r>
            <a:r>
              <a:rPr lang="ru-RU" sz="1200" b="1" dirty="0">
                <a:cs typeface="Times New Roman" panose="02020603050405020304" pitchFamily="18" charset="0"/>
              </a:rPr>
              <a:t> </a:t>
            </a:r>
            <a:r>
              <a:rPr lang="ru-RU" sz="1200" b="0" dirty="0"/>
              <a:t>СанПиН 1.2.3685-21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который  устанавливает предельно-допустимые концентрации в атмосферном воздухе городских и сельских поселений для частиц двух фракций: максимальная разовая концентрация 0,16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частиц 2,5 мкм (PM2,5) и 0,3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частиц размером 10 мкм (PM10); среднесуточная 0,035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PM2,5 и 0,06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PM10; среднегодовая 0,025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PM2,5 и 0,04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PM10. </a:t>
            </a:r>
          </a:p>
          <a:p>
            <a:pPr marL="0" marR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среднесуточных концентраций норматив приведён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процентилях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что необходимо учитывать при проведении измерений и предоставлении данных о содержании мелкодисперсных частиц.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5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оценки негативного воздействия на состояние экосистемы было проведено исследование м/р концентраций взвешенных частиц. Согласно ГОСТУ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17.2.3.01-86  отбор атмосферного воздуха длился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минут. </a:t>
            </a:r>
            <a:r>
              <a:rPr lang="ru-RU" dirty="0" err="1"/>
              <a:t>Скрининговые</a:t>
            </a:r>
            <a:r>
              <a:rPr lang="ru-RU" dirty="0"/>
              <a:t> исследования максимально-разовых концентраций взвешенных частиц проводили в контрольных точках на границе санитарно-защитной зоны на гипсовом карьере №1 и №2, известняковом и песчаном. На известняковом карьере измерения проводили за 30 минут до взрыва, во время взрыва и через 30 минут после взрыва породы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СанПиНу санитарно-защитная зона для карьеров по добыче гипса и известняка составляет 500 м, для песка – 300 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0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взвешенных частиц выполнялось анализатором аэрозоля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DustTrak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8533,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позволяет в режиме реального времени определять следующие фракции мелкодисперсных частиц в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(общая пыль), РМ10, РМ4 (вдыхаемая фракция), РМ2,5, РМ1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 действия анализатора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Trak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лазерная нефелометрия, основанная на регистрации рассеянного оптического излучения. Диапазон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определяемых размеров частиц пыли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150 мг/м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0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8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7A98-977A-4249-A3BB-18B11E53CC8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6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BD3B-40B9-4C72-BB64-BC48DD9EE1D4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A260-E39A-4737-896B-9E834311B4F1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F1C-53CD-4C35-A22F-7DFED843930B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26F9-7DDF-4896-99FA-0B686A00CD10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B63-BD32-479E-AF82-4E6C9333E112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2A6F-635E-4524-ABED-2722328116D5}" type="datetime1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5926-0FB9-477E-8901-B17CC32EFF32}" type="datetime1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FA89-D6E8-4674-B472-94981C4DF4AB}" type="datetime1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545C-CB8C-4DB6-BF1F-CEB28DDA16FE}" type="datetime1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D0A8-3C0E-4337-8E96-6E712DD20619}" type="datetime1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7D0B-64D8-45F2-9118-9B22F5735AF4}" type="datetime1">
              <a:rPr lang="ru-RU" smtClean="0"/>
              <a:t>09.04.2021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D022A8-0730-44F9-BB2A-54E99AD0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4C2A96-7F7E-418F-8A5B-97D472DB7A34}" type="datetime1">
              <a:rPr lang="ru-RU" smtClean="0"/>
              <a:t>09.04.2021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ЛОГО 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59" y="166817"/>
            <a:ext cx="558116" cy="5395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44847" y="4316"/>
            <a:ext cx="8568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бюджетное учреждение науки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научный центр медико-профилактических технологий управления рисками здоровью населения»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8175" y="1268761"/>
            <a:ext cx="8182297" cy="180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9117" y="1489856"/>
            <a:ext cx="8101315" cy="315820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 ИССЛЕДОВАНИЯ МЕЛКОДИСПЕРСНЫХ ФРАКЦИЙ ВЗВЕШЕННЫХ ВЕЩЕСТВ В АТМОСФЕРНОМ ВОЗДУХЕ САНИТАРНО – ЗАЩИТНЫХ ЗОН КАРЬЕРОВ, РАСПОЛОЖЕННЫХ ВБЛИЗИ НАСЕЛЕННЫХ ПУНКТОВ ЗАПАДНОГО УРАЛА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7913" y="4725144"/>
            <a:ext cx="3717801" cy="72920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Сухих Е.А.,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А.А.,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Антипьева М.В.,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Смольникова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доц., д.б.н. Уланова Т.С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5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79" y="37583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мелкодисперсных частиц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атмосферном воздухе на границе СЗЗ гипсового карьера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1, мг/м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98062"/>
              </p:ext>
            </p:extLst>
          </p:nvPr>
        </p:nvGraphicFramePr>
        <p:xfrm>
          <a:off x="467544" y="1573634"/>
          <a:ext cx="7776864" cy="48164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2,5</a:t>
                      </a:r>
                      <a:endParaRPr lang="ru-RU" sz="2800" b="1" baseline="-25000" dirty="0"/>
                    </a:p>
                    <a:p>
                      <a:pPr algn="ctr"/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</a:t>
                      </a:r>
                      <a:r>
                        <a:rPr lang="en-US" sz="2800" b="1" baseline="0" dirty="0"/>
                        <a:t>3</a:t>
                      </a:r>
                      <a:r>
                        <a:rPr lang="ru-RU" sz="2800" b="1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44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Точка №4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Средняя концентрация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0,011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0,016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pic>
        <p:nvPicPr>
          <p:cNvPr id="6" name="Рисунок 1" descr="ЛОГО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37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4273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мелкодисперсных частиц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атмосферном воздухе на границе СЗЗ гипсового карьера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мг/м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64954"/>
              </p:ext>
            </p:extLst>
          </p:nvPr>
        </p:nvGraphicFramePr>
        <p:xfrm>
          <a:off x="467544" y="1573634"/>
          <a:ext cx="7776864" cy="50324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2,5</a:t>
                      </a:r>
                      <a:endParaRPr lang="ru-RU" sz="2800" b="1" baseline="-25000" dirty="0"/>
                    </a:p>
                    <a:p>
                      <a:pPr algn="ctr"/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</a:t>
                      </a:r>
                      <a:r>
                        <a:rPr lang="en-US" sz="2800" b="1" baseline="0" dirty="0"/>
                        <a:t>3</a:t>
                      </a:r>
                      <a:r>
                        <a:rPr lang="ru-RU" sz="2800" b="1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</a:t>
                      </a:r>
                      <a:r>
                        <a:rPr lang="en-US" sz="2800" b="1" dirty="0"/>
                        <a:t>8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24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</a:t>
                      </a:r>
                      <a:r>
                        <a:rPr lang="en-US" sz="2800" b="1" dirty="0"/>
                        <a:t>6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19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2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0,0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0,0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Точка №4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</a:t>
                      </a:r>
                      <a:r>
                        <a:rPr lang="en-US" sz="2800" b="1" dirty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28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Средняя концентрация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1" descr="ЛОГО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9725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86550"/>
              </p:ext>
            </p:extLst>
          </p:nvPr>
        </p:nvGraphicFramePr>
        <p:xfrm>
          <a:off x="307881" y="1669075"/>
          <a:ext cx="8064897" cy="47544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8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2,5</a:t>
                      </a:r>
                      <a:endParaRPr lang="ru-RU" sz="2800" b="1" baseline="-25000" dirty="0"/>
                    </a:p>
                    <a:p>
                      <a:pPr algn="ctr"/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</a:t>
                      </a:r>
                      <a:r>
                        <a:rPr lang="en-US" sz="2800" b="1" baseline="0" dirty="0"/>
                        <a:t>3</a:t>
                      </a:r>
                      <a:r>
                        <a:rPr lang="ru-RU" sz="2800" b="1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32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Перед</a:t>
                      </a:r>
                      <a:r>
                        <a:rPr lang="ru-RU" sz="2800" b="1" baseline="0" dirty="0"/>
                        <a:t> взрывом породы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5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Во время взрыва породы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7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После взрыва породы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9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Средняя концентрация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0,018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46874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мелкодисперсных частиц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атмосферном воздухе на границе СЗЗ известнякового карьера, мг/м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Рисунок 1" descr="ЛОГО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417140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855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мелкодисперсных частиц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атмосферном воздухе на границе СЗЗ песчаного карьера, мг/м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296"/>
              </p:ext>
            </p:extLst>
          </p:nvPr>
        </p:nvGraphicFramePr>
        <p:xfrm>
          <a:off x="397496" y="1538883"/>
          <a:ext cx="7776864" cy="49773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2,5</a:t>
                      </a:r>
                      <a:endParaRPr lang="ru-RU" sz="2800" b="1" baseline="-25000" dirty="0"/>
                    </a:p>
                    <a:p>
                      <a:pPr algn="ctr"/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PM</a:t>
                      </a:r>
                      <a:r>
                        <a:rPr lang="en-US" sz="2800" b="1" baseline="-25000" dirty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/>
                        <a:t>(</a:t>
                      </a:r>
                      <a:r>
                        <a:rPr lang="ru-RU" sz="2800" b="1" baseline="0" dirty="0" err="1"/>
                        <a:t>ПДК</a:t>
                      </a:r>
                      <a:r>
                        <a:rPr lang="ru-RU" sz="2800" b="1" baseline="-25000" dirty="0" err="1"/>
                        <a:t>м</a:t>
                      </a:r>
                      <a:r>
                        <a:rPr lang="ru-RU" sz="2800" b="1" baseline="-25000" dirty="0"/>
                        <a:t>/р</a:t>
                      </a:r>
                      <a:r>
                        <a:rPr lang="ru-RU" sz="2800" b="1" baseline="0" dirty="0"/>
                        <a:t> 0,</a:t>
                      </a:r>
                      <a:r>
                        <a:rPr lang="en-US" sz="2800" b="1" baseline="0" dirty="0"/>
                        <a:t>3</a:t>
                      </a:r>
                      <a:r>
                        <a:rPr lang="ru-RU" sz="2800" b="1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28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31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22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23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Точка №3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0,0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0,0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Точка №4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21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23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Средняя концентрация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23</a:t>
                      </a:r>
                      <a:endParaRPr lang="ru-RU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0,0</a:t>
                      </a:r>
                      <a:r>
                        <a:rPr lang="en-US" sz="2800" b="1" dirty="0"/>
                        <a:t>25</a:t>
                      </a:r>
                      <a:endParaRPr lang="ru-RU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1" descr="ЛОГО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10269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6817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4920" y="139737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Превышений ПДК содержания мелкодисперсных частиц PM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PM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атмосферном воздухе не выявлено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464" y="2503161"/>
            <a:ext cx="7807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мелкодисперсных частиц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исследуемых карьерах приближены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значениям:      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0,02 мг/м</a:t>
            </a:r>
            <a:r>
              <a:rPr 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0,050 мг/м</a:t>
            </a:r>
            <a:r>
              <a:rPr 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песчаном карьере зафиксировано превышение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концентраций мелкодисперсных частиц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1,9 раза 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PM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- 0,028 мг/м</a:t>
            </a:r>
            <a:r>
              <a:rPr 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0,015 мг/м</a:t>
            </a:r>
            <a:r>
              <a:rPr 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1" descr="ЛОГО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0526" y="4952316"/>
            <a:ext cx="7545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задачей является постоянный мониторинг атмосферного воздуха на границе санитарно-защитной зоны частиц PM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PM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suhih\Рабочий стол\depositphotos_74423627-stock-illustration-eco-icon-with-green-le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17778" r="35519" b="19555"/>
          <a:stretch/>
        </p:blipFill>
        <p:spPr bwMode="auto">
          <a:xfrm>
            <a:off x="421376" y="1397372"/>
            <a:ext cx="236352" cy="5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suhih\Рабочий стол\depositphotos_74423627-stock-illustration-eco-icon-with-green-le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17778" r="35519" b="19555"/>
          <a:stretch/>
        </p:blipFill>
        <p:spPr bwMode="auto">
          <a:xfrm>
            <a:off x="439883" y="2524000"/>
            <a:ext cx="236352" cy="5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suhih\Рабочий стол\depositphotos_74423627-stock-illustration-eco-icon-with-green-le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17778" r="35519" b="19555"/>
          <a:stretch/>
        </p:blipFill>
        <p:spPr bwMode="auto">
          <a:xfrm>
            <a:off x="421376" y="4977266"/>
            <a:ext cx="236352" cy="5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suhih\Рабочий стол\depositphotos_74423627-stock-illustration-eco-icon-with-green-le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17778" r="35519" b="19555"/>
          <a:stretch/>
        </p:blipFill>
        <p:spPr bwMode="auto">
          <a:xfrm>
            <a:off x="439883" y="3789040"/>
            <a:ext cx="236352" cy="5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8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80920" cy="252028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Рисунок 1" descr="ЛОГО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47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412776"/>
            <a:ext cx="7560841" cy="3816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определение концентраций мелкодисперсных фракций взвешенных веществ в атмосферном воздухе санитарно-защитных зон карьеров предприятий горнодобывающей промышленности, расположенных  вблизи населенных пунктов Западного Урала.</a:t>
            </a:r>
          </a:p>
        </p:txBody>
      </p:sp>
      <p:pic>
        <p:nvPicPr>
          <p:cNvPr id="8" name="Рисунок 1" descr="ЛОГО 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1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Западного Урала характеризуется большим разнообразием природных условий и ресурсов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>
            <a:normAutofit/>
          </a:bodyPr>
          <a:lstStyle/>
          <a:p>
            <a:fld id="{E8D022A8-0730-44F9-BB2A-54E99AD036E6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331640" y="1327749"/>
            <a:ext cx="6408712" cy="603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удельный вес занимают карьеры по добыче общераспространенных полезных ископаемых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79512" y="3501008"/>
            <a:ext cx="8712968" cy="75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suhih\Рабочий стол\a05611988c097e5cefc37a6f389c64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7374"/>
            <a:ext cx="2529702" cy="18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0940" y="3986809"/>
            <a:ext cx="2448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Гравийно-песчаная смесь</a:t>
            </a:r>
          </a:p>
        </p:txBody>
      </p:sp>
      <p:pic>
        <p:nvPicPr>
          <p:cNvPr id="19" name="Picture 3" descr="C:\Documents and Settings\suhih\Рабочий стол\268086ac221e071b7c7687fcd9055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11" y="2059143"/>
            <a:ext cx="2181168" cy="18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834960" y="3919836"/>
            <a:ext cx="2448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карьерный</a:t>
            </a:r>
          </a:p>
        </p:txBody>
      </p:sp>
      <p:pic>
        <p:nvPicPr>
          <p:cNvPr id="1028" name="Picture 4" descr="C:\Documents and Settings\suhih\Рабочий стол\2121b9185915ca44c6c6cf752880e8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30" y="2015922"/>
            <a:ext cx="2849150" cy="18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147099" y="391983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Щебень известняковый крупный</a:t>
            </a:r>
          </a:p>
        </p:txBody>
      </p:sp>
      <p:pic>
        <p:nvPicPr>
          <p:cNvPr id="1029" name="Picture 5" descr="C:\Documents and Settings\suhih\Рабочий стол\prir-gip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53" y="4583013"/>
            <a:ext cx="2520280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85253" y="6446210"/>
            <a:ext cx="2448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Гипс</a:t>
            </a:r>
          </a:p>
        </p:txBody>
      </p:sp>
      <p:pic>
        <p:nvPicPr>
          <p:cNvPr id="1030" name="Picture 6" descr="C:\Documents and Settings\suhih\Рабочий стол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39" y="4458235"/>
            <a:ext cx="2664296" cy="19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896035" y="6453509"/>
            <a:ext cx="2448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Глина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pic>
        <p:nvPicPr>
          <p:cNvPr id="20" name="Рисунок 1" descr="ЛОГО n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9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9078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>
            <a:normAutofit/>
          </a:bodyPr>
          <a:lstStyle/>
          <a:p>
            <a:fld id="{E8D022A8-0730-44F9-BB2A-54E99AD036E6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7314" y="2204864"/>
            <a:ext cx="8712968" cy="747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76156" y="3284984"/>
            <a:ext cx="3894053" cy="198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Мелкодисперсные фракции взвешенных веществ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приоритетным загрязняющим веществам по оценке специалистов Всемирной организации здравоохранения (ВОЗ)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156" y="90872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месторождений полезных ископаемых открытым способом оказывает негативное влияние на среду обитания  и на здоровье населения в результате пыле- и газообразования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155" y="197837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воздействия: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Выемочно-погрузочные и вскрышные работы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отвалообразованию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(внутренние и внешние отвалы, дорога)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сырья </a:t>
            </a:r>
          </a:p>
        </p:txBody>
      </p:sp>
      <p:pic>
        <p:nvPicPr>
          <p:cNvPr id="2050" name="Picture 2" descr="C:\Documents and Settings\suhih\Рабочий стол\Vzryvnye-rabo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320921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suhih\Рабочий стол\b85c92fefb8e8a268ebc2075b8ebe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103948" cy="2068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suhih\Рабочий стол\large_карь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903537"/>
            <a:ext cx="2934072" cy="191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pic>
        <p:nvPicPr>
          <p:cNvPr id="12" name="Рисунок 1" descr="ЛОГО n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03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448557"/>
            <a:ext cx="8352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Взвешенные вещества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недифференцированная по составу пыль (аэрозоль), содержащаяся в воздухе населенных пунктов.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896" y="594928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опасность представляют частицы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размерами 2,5 и 10 мкм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того, что являются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респирабельными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pic>
        <p:nvPicPr>
          <p:cNvPr id="7" name="Рисунок 1" descr="ЛОГО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suhih\Рабочий стол\f8abe4859fdc7b61e4aea080cf9dc0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259111"/>
            <a:ext cx="8208914" cy="46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5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8052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Дыхательную систему, являются причиной воспалительных реакций в легких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росту и развитию респираторных симптомов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Обостряют хронические заболевания сердечно-сосудистой системы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620" y="345610"/>
            <a:ext cx="8562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Мелкодисперсные частицы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оказывают негативное влияние на: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pic>
        <p:nvPicPr>
          <p:cNvPr id="8" name="Рисунок 1" descr="ЛОГО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14" descr="C:\Documents and Settings\suhih\Рабочий стол\1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4641"/>
          <a:stretch/>
        </p:blipFill>
        <p:spPr bwMode="auto">
          <a:xfrm>
            <a:off x="1131615" y="782266"/>
            <a:ext cx="6696744" cy="50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5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485609"/>
            <a:ext cx="7992888" cy="12241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нормативы и требования к обеспечению безопасности и (или) безвредности для человека факторов среды обитания» Утв. постановлением Главного государственного санитарного врача РФ от 28 января 2021 года №2.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СанПиН 1.2.3685-21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6674"/>
              </p:ext>
            </p:extLst>
          </p:nvPr>
        </p:nvGraphicFramePr>
        <p:xfrm>
          <a:off x="179512" y="2726513"/>
          <a:ext cx="8059961" cy="3266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3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вещества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ПДК (мг/м</a:t>
                      </a:r>
                      <a:r>
                        <a:rPr lang="ru-RU" sz="180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разовая </a:t>
                      </a:r>
                      <a:b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 мин)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Средне-суточная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Средне-годовая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RFC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референтные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концентрации)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Взвешенные вещества</a:t>
                      </a:r>
                      <a:endParaRPr lang="ru-RU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Взвешенные частицы</a:t>
                      </a: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0,06*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Взвешенные частицы 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0,035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165304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99-процентиль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709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содержания мелкодисперсных частиц в атмосферном воздухе в РФ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 descr="ЛОГО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6218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4335" y="397581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Санитарно-защитная зона для карьеров: по добыче гипса и известняка – 500 м, для песка – 300 м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2.2.1/2.1.1.1200-03 «Санитарно-защитные зоны и санитарная классификация предприятий, сооружений и иных объектов»)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Documents and Settings\suhih\Рабочий стол\news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4" y="1268760"/>
            <a:ext cx="7457030" cy="54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suhih\Рабочий стол\karier_198.jpg.1200x627_q85_watermark-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7" y="1383491"/>
            <a:ext cx="7735893" cy="51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suhih\Рабочий стол\EPdEb7nLV5LHUE24L752G8y7rg2Ty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5" y="1253694"/>
            <a:ext cx="7200800" cy="54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  <p:pic>
        <p:nvPicPr>
          <p:cNvPr id="9" name="Рисунок 1" descr="ЛОГО n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0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161E-6 L -0.24201 -0.10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5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99815E-6 L 0.22778 -0.107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5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9325E-6 L -0.00226 0.20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0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88" y="596031"/>
            <a:ext cx="8107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мелкодисперсных частиц в атмосферном воздухе и оценки качества воздушной среды используют метод прямого определения:</a:t>
            </a:r>
          </a:p>
        </p:txBody>
      </p:sp>
      <p:pic>
        <p:nvPicPr>
          <p:cNvPr id="3" name="Picture 2" descr="C:\Documents and Settings\suhih\Рабочий стол\8533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4981" r="4169" b="6732"/>
          <a:stretch/>
        </p:blipFill>
        <p:spPr bwMode="auto">
          <a:xfrm>
            <a:off x="141733" y="2343356"/>
            <a:ext cx="4219205" cy="31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0938" y="3469650"/>
            <a:ext cx="4382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размеров частиц – 0,1-15 мкм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0937" y="3913500"/>
            <a:ext cx="4382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Определяемые фракции мелкодисперсных частиц в мг/м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2126" y="1635815"/>
            <a:ext cx="3574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режиме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2126" y="2106419"/>
            <a:ext cx="417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работа   9(18) часов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4261" y="4539227"/>
            <a:ext cx="3715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(вдыхаемая фракция)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(общая пыль)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857" y="1460088"/>
            <a:ext cx="2893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0938" y="2638653"/>
            <a:ext cx="384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- лазерная нефелометрия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2A8-0730-44F9-BB2A-54E99AD036E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" descr="ЛОГО 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20" y="46438"/>
            <a:ext cx="451932" cy="43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552" y="0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 ФНЦ медико-профилактических технологий управления рисками здоровью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768613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9|3.9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9|3.9|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2119</TotalTime>
  <Words>1233</Words>
  <Application>Microsoft Macintosh PowerPoint</Application>
  <PresentationFormat>Экран (4:3)</PresentationFormat>
  <Paragraphs>202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Соседство</vt:lpstr>
      <vt:lpstr>СКРИНИНГОВЫЕ ИССЛЕДОВАНИЯ МЕЛКОДИСПЕРСНЫХ ФРАКЦИЙ ВЗВЕШЕННЫХ ВЕЩЕСТВ В АТМОСФЕРНОМ ВОЗДУХЕ САНИТАРНО – ЗАЩИТНЫХ ЗОН КАРЬЕРОВ, РАСПОЛОЖЕННЫХ ВБЛИЗИ НАСЕЛЕННЫХ ПУНКТОВ ЗАПАДНОГО УРАЛА </vt:lpstr>
      <vt:lpstr>Цель исследования – определение концентраций мелкодисперсных фракций взвешенных веществ в атмосферном воздухе санитарно-защитных зон карьеров предприятий горнодобывающей промышленности, расположенных  вблизи населенных пунктов Западного Урала.</vt:lpstr>
      <vt:lpstr>Территория Западного Урала характеризуется большим разнообразием природных условий и ресурсов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наноразмерных частиц в плазме крови методом динамического рассеяния света</dc:title>
  <dc:creator>User</dc:creator>
  <cp:lastModifiedBy>Microsoft Office User</cp:lastModifiedBy>
  <cp:revision>204</cp:revision>
  <dcterms:created xsi:type="dcterms:W3CDTF">2020-04-12T13:28:02Z</dcterms:created>
  <dcterms:modified xsi:type="dcterms:W3CDTF">2021-04-09T08:46:48Z</dcterms:modified>
</cp:coreProperties>
</file>