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9" r:id="rId3"/>
    <p:sldId id="269" r:id="rId4"/>
    <p:sldId id="279" r:id="rId5"/>
    <p:sldId id="278" r:id="rId6"/>
    <p:sldId id="260" r:id="rId7"/>
    <p:sldId id="258" r:id="rId8"/>
    <p:sldId id="287" r:id="rId9"/>
    <p:sldId id="263" r:id="rId10"/>
    <p:sldId id="280" r:id="rId11"/>
    <p:sldId id="281" r:id="rId12"/>
    <p:sldId id="282" r:id="rId13"/>
    <p:sldId id="283" r:id="rId14"/>
    <p:sldId id="284" r:id="rId15"/>
    <p:sldId id="288" r:id="rId16"/>
    <p:sldId id="289" r:id="rId17"/>
    <p:sldId id="290" r:id="rId18"/>
    <p:sldId id="29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96"/>
    <p:restoredTop sz="94659"/>
  </p:normalViewPr>
  <p:slideViewPr>
    <p:cSldViewPr>
      <p:cViewPr varScale="1">
        <p:scale>
          <a:sx n="57" d="100"/>
          <a:sy n="57" d="100"/>
        </p:scale>
        <p:origin x="184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8F19-B393-42F0-8109-46E35007DE2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9B66-098A-49E4-ACF1-70A8FC639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9B66-098A-49E4-ACF1-70A8FC6392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948D10-0BAE-4E42-8B23-81B6E213D0E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94858B-7E13-4665-BA21-8A04F97DE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043672" cy="36004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ОСОБЕННОСТИ ЭКСПЕРТИЗЫ  ПРОФЕССИОНАЛЬНОГО РЕЗИДУАЛЬНОГО БРУЦЕЛЛЕЗА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789304"/>
            <a:ext cx="5265064" cy="8800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Зав.кабинетом лучевой диагностики, к.м.н. Улановская Екатерина Владимировна. </a:t>
            </a:r>
          </a:p>
          <a:p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A8660-E473-441C-99A5-0055B5B39754}"/>
              </a:ext>
            </a:extLst>
          </p:cNvPr>
          <p:cNvSpPr/>
          <p:nvPr/>
        </p:nvSpPr>
        <p:spPr>
          <a:xfrm>
            <a:off x="539552" y="195385"/>
            <a:ext cx="8486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Федеральное бюджетное учреждение науки  </a:t>
            </a:r>
            <a:r>
              <a:rPr lang="en-US" sz="2000" b="1" dirty="0">
                <a:solidFill>
                  <a:schemeClr val="tx2"/>
                </a:solidFill>
              </a:rPr>
              <a:t>“C</a:t>
            </a:r>
            <a:r>
              <a:rPr lang="ru-RU" sz="2000" b="1" dirty="0" err="1">
                <a:solidFill>
                  <a:schemeClr val="tx2"/>
                </a:solidFill>
              </a:rPr>
              <a:t>еверо-Западный</a:t>
            </a:r>
            <a:r>
              <a:rPr lang="ru-RU" sz="2000" b="1" dirty="0">
                <a:solidFill>
                  <a:schemeClr val="tx2"/>
                </a:solidFill>
              </a:rPr>
              <a:t> научный центр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гигиены и общественного здоровья</a:t>
            </a:r>
            <a:r>
              <a:rPr lang="en-US" sz="2000" b="1" dirty="0">
                <a:solidFill>
                  <a:schemeClr val="tx2"/>
                </a:solidFill>
              </a:rPr>
              <a:t>”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уцеллез 1-стор сакроилеит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5373216"/>
          </a:xfrm>
        </p:spPr>
      </p:pic>
      <p:sp>
        <p:nvSpPr>
          <p:cNvPr id="5" name="TextBox 4"/>
          <p:cNvSpPr txBox="1"/>
          <p:nvPr/>
        </p:nvSpPr>
        <p:spPr>
          <a:xfrm>
            <a:off x="1326573" y="4618890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Б.К, 1959 г.р., б.скотник</a:t>
            </a:r>
          </a:p>
        </p:txBody>
      </p:sp>
      <p:pic>
        <p:nvPicPr>
          <p:cNvPr id="6" name="Рисунок 5" descr="бруцеллез спондил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5373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Ds:</a:t>
            </a:r>
            <a:r>
              <a:rPr lang="ru-RU" dirty="0"/>
              <a:t>правосторонний </a:t>
            </a:r>
            <a:r>
              <a:rPr lang="ru-RU" dirty="0" err="1"/>
              <a:t>сакроилеит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537321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Рг-крестцово-подвздошного</a:t>
            </a:r>
            <a:r>
              <a:rPr lang="ru-RU" sz="1600" dirty="0"/>
              <a:t> сочленения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5772" y="5393103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Рг-поясничного</a:t>
            </a:r>
            <a:r>
              <a:rPr lang="ru-RU" sz="1600" dirty="0"/>
              <a:t> отдела позвоночника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Ds: </a:t>
            </a:r>
            <a:r>
              <a:rPr lang="ru-RU" dirty="0"/>
              <a:t>остеохондроз 2-3 ст., спондилит </a:t>
            </a:r>
            <a:r>
              <a:rPr lang="en-US" dirty="0"/>
              <a:t>L2.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4E37392-F27B-442A-83ED-BF805A90C40D}"/>
              </a:ext>
            </a:extLst>
          </p:cNvPr>
          <p:cNvCxnSpPr/>
          <p:nvPr/>
        </p:nvCxnSpPr>
        <p:spPr>
          <a:xfrm>
            <a:off x="5292080" y="1484784"/>
            <a:ext cx="432048" cy="288032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552CFB9-1E54-4D51-9AD9-BC4AF246A0D7}"/>
              </a:ext>
            </a:extLst>
          </p:cNvPr>
          <p:cNvCxnSpPr/>
          <p:nvPr/>
        </p:nvCxnSpPr>
        <p:spPr>
          <a:xfrm flipH="1">
            <a:off x="611560" y="306896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51FD41-662F-4BF6-8F1E-6C9109580E32}"/>
              </a:ext>
            </a:extLst>
          </p:cNvPr>
          <p:cNvSpPr txBox="1"/>
          <p:nvPr/>
        </p:nvSpPr>
        <p:spPr>
          <a:xfrm>
            <a:off x="107504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Б.К, 1959 г.р., б.скотник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57332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Рг-кистей</a:t>
            </a:r>
            <a:r>
              <a:rPr lang="ru-RU" dirty="0"/>
              <a:t> рук дегенеративный </a:t>
            </a:r>
            <a:r>
              <a:rPr lang="ru-RU" dirty="0" err="1"/>
              <a:t>остеоартроз</a:t>
            </a:r>
            <a:r>
              <a:rPr lang="ru-RU" dirty="0"/>
              <a:t>  0-1 ст.</a:t>
            </a:r>
          </a:p>
        </p:txBody>
      </p:sp>
      <p:pic>
        <p:nvPicPr>
          <p:cNvPr id="8" name="Рисунок 7" descr="кисти норм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9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Б.К, 1959 г.р., б.скотник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CDA5-44DC-4D4E-8EEF-CC7EC55B01FC}"/>
              </a:ext>
            </a:extLst>
          </p:cNvPr>
          <p:cNvSpPr txBox="1"/>
          <p:nvPr/>
        </p:nvSpPr>
        <p:spPr>
          <a:xfrm>
            <a:off x="251520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42026-3B90-4EBB-A1E9-B700EBEEFCCE}"/>
              </a:ext>
            </a:extLst>
          </p:cNvPr>
          <p:cNvSpPr txBox="1"/>
          <p:nvPr/>
        </p:nvSpPr>
        <p:spPr>
          <a:xfrm>
            <a:off x="8604448" y="8680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А коленных 3 ста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Б.Х, жен, 1969 г.р., ветврач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5342" y="516694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Рг-коленных</a:t>
            </a:r>
            <a:r>
              <a:rPr lang="ru-RU" dirty="0"/>
              <a:t> суставов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Ds: </a:t>
            </a:r>
            <a:r>
              <a:rPr lang="ru-RU" dirty="0"/>
              <a:t>дегенеративный остеоартроз 3 ст.  </a:t>
            </a:r>
            <a:r>
              <a:rPr lang="ru-RU" dirty="0" err="1"/>
              <a:t>Остеопороз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1FE1F-BC3D-496C-A187-27C8F87C91E3}"/>
              </a:ext>
            </a:extLst>
          </p:cNvPr>
          <p:cNvSpPr txBox="1"/>
          <p:nvPr/>
        </p:nvSpPr>
        <p:spPr>
          <a:xfrm>
            <a:off x="179512" y="11967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ксартроз 2-3 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473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Б.Х, жен, 1969 г.р., ветврач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486916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Рг-т</a:t>
            </a:r>
            <a:r>
              <a:rPr lang="ru-RU" dirty="0"/>
              <a:t>/бедренных суставов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53732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Ds:</a:t>
            </a:r>
            <a:r>
              <a:rPr lang="ru-RU" dirty="0"/>
              <a:t> ДОА 3 </a:t>
            </a:r>
            <a:r>
              <a:rPr lang="ru-RU" dirty="0" err="1"/>
              <a:t>ст</a:t>
            </a:r>
            <a:r>
              <a:rPr lang="en-US" dirty="0"/>
              <a:t>.</a:t>
            </a:r>
            <a:r>
              <a:rPr lang="ru-RU" dirty="0"/>
              <a:t> справа, 2 ст. слева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3407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8F707-463C-4163-8BC9-B3D1984DE2CE}"/>
              </a:ext>
            </a:extLst>
          </p:cNvPr>
          <p:cNvSpPr txBox="1"/>
          <p:nvPr/>
        </p:nvSpPr>
        <p:spPr>
          <a:xfrm>
            <a:off x="2555776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Рг</a:t>
            </a:r>
            <a:r>
              <a:rPr lang="ru-RU" dirty="0"/>
              <a:t> Ш.О.П, П.О.П.- остеохондроз 1-2 ст.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94C8D-0CFA-4DA3-BDB8-797CB36BA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" y="-37472"/>
            <a:ext cx="8153630" cy="5101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110B6-2D30-4985-8870-EA1F11E6BA40}"/>
              </a:ext>
            </a:extLst>
          </p:cNvPr>
          <p:cNvSpPr txBox="1"/>
          <p:nvPr/>
        </p:nvSpPr>
        <p:spPr>
          <a:xfrm>
            <a:off x="2411760" y="41915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П.Ш, муж,1962 г.р. дояр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1FA76-A365-4008-9E75-EDDED06F2EEF}"/>
              </a:ext>
            </a:extLst>
          </p:cNvPr>
          <p:cNvSpPr txBox="1"/>
          <p:nvPr/>
        </p:nvSpPr>
        <p:spPr>
          <a:xfrm>
            <a:off x="899592" y="5085184"/>
            <a:ext cx="762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Рг</a:t>
            </a:r>
            <a:r>
              <a:rPr lang="ru-RU" sz="1600" dirty="0"/>
              <a:t>-плечевых суставов с захватом ключично-акромиальных сочленений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76998-2C8C-4C4C-8078-CCAB7CB89124}"/>
              </a:ext>
            </a:extLst>
          </p:cNvPr>
          <p:cNvSpPr txBox="1"/>
          <p:nvPr/>
        </p:nvSpPr>
        <p:spPr>
          <a:xfrm>
            <a:off x="467544" y="5445224"/>
            <a:ext cx="847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Ds: </a:t>
            </a:r>
            <a:r>
              <a:rPr lang="ru-RU" sz="1600" dirty="0"/>
              <a:t>ДОА плечевых суставов 2 </a:t>
            </a:r>
            <a:r>
              <a:rPr lang="ru-RU" sz="1600" dirty="0" err="1"/>
              <a:t>ст</a:t>
            </a:r>
            <a:r>
              <a:rPr lang="ru-RU" sz="1600" dirty="0"/>
              <a:t>, ДОА КАС 2 ст. справа, 1 ст. слева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1509E-8212-4118-98BC-C81824740CCE}"/>
              </a:ext>
            </a:extLst>
          </p:cNvPr>
          <p:cNvSpPr txBox="1"/>
          <p:nvPr/>
        </p:nvSpPr>
        <p:spPr>
          <a:xfrm>
            <a:off x="21563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54A04-C6B6-4917-8EF4-DAFC50A1C995}"/>
              </a:ext>
            </a:extLst>
          </p:cNvPr>
          <p:cNvSpPr txBox="1"/>
          <p:nvPr/>
        </p:nvSpPr>
        <p:spPr>
          <a:xfrm>
            <a:off x="7524328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BABD7-CE6F-4B48-B82B-58BA7AFA34A8}"/>
              </a:ext>
            </a:extLst>
          </p:cNvPr>
          <p:cNvSpPr txBox="1"/>
          <p:nvPr/>
        </p:nvSpPr>
        <p:spPr>
          <a:xfrm>
            <a:off x="539552" y="5805264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Рг</a:t>
            </a:r>
            <a:r>
              <a:rPr lang="ru-RU" sz="1600" dirty="0"/>
              <a:t>-кистей рук – </a:t>
            </a:r>
            <a:r>
              <a:rPr lang="en-US" sz="1600" dirty="0"/>
              <a:t>N,</a:t>
            </a:r>
            <a:r>
              <a:rPr lang="ru-RU" sz="1600" dirty="0"/>
              <a:t> Ш.О.П. и П.О.П. – дегенеративные изменения 2-3 ст.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628800"/>
          <a:ext cx="7488831" cy="4161659"/>
        </p:xfrm>
        <a:graphic>
          <a:graphicData uri="http://schemas.openxmlformats.org/drawingml/2006/table">
            <a:tbl>
              <a:tblPr/>
              <a:tblGrid>
                <a:gridCol w="249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spc="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Количество пациентов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= 11)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Характер изменений (стадия)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>
                          <a:latin typeface="+mn-lt"/>
                          <a:cs typeface="Times New Roman"/>
                        </a:rPr>
                        <a:t>Абс</a:t>
                      </a: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. число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latin typeface="+mn-lt"/>
                          <a:cs typeface="Times New Roman"/>
                        </a:rPr>
                        <a:t>Шейный отдел позвоночника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Артроз 2 стадии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73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Артроз 2-3 стадии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27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latin typeface="+mn-lt"/>
                          <a:cs typeface="Times New Roman"/>
                        </a:rPr>
                        <a:t>Пояснично-крестцовый отдел позвоночника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Артроз 1 стадии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2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18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Артроз 2 стадии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4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36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Спондилит </a:t>
                      </a:r>
                      <a:r>
                        <a:rPr lang="en-US" sz="1600" spc="0">
                          <a:latin typeface="+mn-lt"/>
                          <a:cs typeface="Times New Roman"/>
                        </a:rPr>
                        <a:t>L</a:t>
                      </a:r>
                      <a:r>
                        <a:rPr lang="ru-RU" sz="1600" spc="0">
                          <a:latin typeface="+mn-lt"/>
                          <a:cs typeface="Times New Roman"/>
                        </a:rPr>
                        <a:t>4, </a:t>
                      </a:r>
                      <a:r>
                        <a:rPr lang="en-US" sz="1600" spc="0">
                          <a:latin typeface="+mn-lt"/>
                          <a:cs typeface="Times New Roman"/>
                        </a:rPr>
                        <a:t>L</a:t>
                      </a:r>
                      <a:r>
                        <a:rPr lang="ru-RU" sz="1600" spc="0">
                          <a:latin typeface="+mn-lt"/>
                          <a:cs typeface="Times New Roman"/>
                        </a:rPr>
                        <a:t>5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64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40268"/>
            <a:ext cx="727280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Рентгенологические изменения в шейном и поясничном отделах позвоночника при </a:t>
            </a: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резидуальном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 бруцеллезе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620686"/>
          <a:ext cx="8496943" cy="5951440"/>
        </p:xfrm>
        <a:graphic>
          <a:graphicData uri="http://schemas.openxmlformats.org/drawingml/2006/table">
            <a:tbl>
              <a:tblPr/>
              <a:tblGrid>
                <a:gridCol w="283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spc="0" dirty="0">
                        <a:latin typeface="Times New Roman"/>
                        <a:cs typeface="Times New Roman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Количество пациентов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= 11)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Характер изменений (стадия)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Абс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. число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%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latin typeface="+mn-lt"/>
                          <a:cs typeface="Times New Roman"/>
                        </a:rPr>
                        <a:t>Коленные суставы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Гонартроз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1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27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Гонартроз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2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45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Гонартроз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2-3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27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latin typeface="+mn-lt"/>
                          <a:cs typeface="Times New Roman"/>
                        </a:rPr>
                        <a:t>Тазобедренные суставы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Коксартроз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1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36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Коксартроз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2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6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55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Коксартроз</a:t>
                      </a: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 2-3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1      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latin typeface="+mn-lt"/>
                          <a:cs typeface="Times New Roman"/>
                        </a:rPr>
                        <a:t>Крестцово-подвздошные сочленения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latin typeface="+mn-lt"/>
                          <a:cs typeface="Times New Roman"/>
                        </a:rPr>
                        <a:t>сакроилеит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6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55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 err="1">
                          <a:latin typeface="+mn-lt"/>
                          <a:cs typeface="Times New Roman"/>
                        </a:rPr>
                        <a:t>Плече-лопаточные</a:t>
                      </a:r>
                      <a:r>
                        <a:rPr lang="ru-RU" sz="1200" b="1" spc="0" dirty="0">
                          <a:latin typeface="+mn-lt"/>
                          <a:cs typeface="Times New Roman"/>
                        </a:rPr>
                        <a:t> сочленения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артроз 0-1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6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55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артроз 1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45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/>
                        </a:rPr>
                        <a:t>ключично-акромиальные сочленения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артроз 1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36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артроз 2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45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артроз 3 стадии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2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18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65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latin typeface="+mn-lt"/>
                          <a:cs typeface="Times New Roman"/>
                        </a:rPr>
                        <a:t>Плечевые суставы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solidFill>
                            <a:srgbClr val="FFFF00"/>
                          </a:solidFill>
                          <a:latin typeface="+mn-lt"/>
                          <a:cs typeface="Times New Roman"/>
                        </a:rPr>
                        <a:t>периартроз</a:t>
                      </a:r>
                      <a:endParaRPr lang="ru-RU" sz="12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45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1753" marR="41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836" y="173252"/>
            <a:ext cx="8988359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Рентгенологические изменения крупных суставов при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резидуальном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 бруцеллезе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8" y="1340769"/>
          <a:ext cx="7704855" cy="4176462"/>
        </p:xfrm>
        <a:graphic>
          <a:graphicData uri="http://schemas.openxmlformats.org/drawingml/2006/table">
            <a:tbl>
              <a:tblPr/>
              <a:tblGrid>
                <a:gridCol w="25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spc="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Количество пациентов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= 11)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latin typeface="+mn-lt"/>
                          <a:cs typeface="Times New Roman"/>
                        </a:rPr>
                        <a:t>Характер изменений (стадия)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>
                          <a:latin typeface="+mn-lt"/>
                          <a:cs typeface="Times New Roman"/>
                        </a:rPr>
                        <a:t>Абс</a:t>
                      </a: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. число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latin typeface="+mn-lt"/>
                          <a:cs typeface="Times New Roman"/>
                        </a:rPr>
                        <a:t> Суставы кистей рук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артроз 1 стадии</a:t>
                      </a:r>
                      <a:endParaRPr lang="ru-RU" sz="11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73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артроз 2 стадии</a:t>
                      </a:r>
                      <a:endParaRPr lang="ru-RU" sz="11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27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latin typeface="+mn-lt"/>
                          <a:cs typeface="Times New Roman"/>
                        </a:rPr>
                        <a:t>Суставы стоп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артроз 1 стадии</a:t>
                      </a:r>
                      <a:endParaRPr lang="ru-RU" sz="11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latin typeface="+mn-lt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73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latin typeface="+mn-lt"/>
                          <a:cs typeface="Times New Roman"/>
                        </a:rPr>
                        <a:t>артроз 2 стадии</a:t>
                      </a:r>
                      <a:endParaRPr lang="ru-RU" sz="11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+mn-lt"/>
                          <a:cs typeface="Times New Roman"/>
                        </a:rPr>
                        <a:t>27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01825"/>
            <a:ext cx="8280920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Рентгенологические изменения суставов кистей рук и стоп при </a:t>
            </a: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резидуальном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rPr>
              <a:t> бруцеллезе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915816" y="6093296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Диффузный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остеопороз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определялся в 82% случаев.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210846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Таким образом, в ходе экспертизы по установлению связи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резидуального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бруцеллеза с профессиональной деятельностью необходимо учитывать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результаты специфических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серологических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тестов,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данные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рентгенологического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исследования следующих анатомических областей: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ключично-акромиальных,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крестцово-подвздошных сочленений,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пояснично-крестцового отдела позвоночника,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коленных </a:t>
            </a:r>
            <a:r>
              <a:rPr lang="ru-RU" dirty="0">
                <a:cs typeface="Times New Roman" pitchFamily="18" charset="0"/>
              </a:rPr>
              <a:t>суставов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тазобедренных суставов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Диагноз устанавливается при выявлении признаков одновременного поражения перечисленных анатомических областей опорно-двигательного аппарата в виде выраженного артроза крупных суставов, деструктивных изменений позвонков,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склерозирования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костной структуры, диффузного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остеопороза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Ранняя диагностика костных изменений при бруцеллезе невозможна без проведения МРТ, которая позволяет оценить протяженность поражения и ответ на проводимую терапию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2276872"/>
            <a:ext cx="288032" cy="72008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87824" y="2564904"/>
            <a:ext cx="288032" cy="72008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87824" y="2852936"/>
            <a:ext cx="288032" cy="72008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987824" y="3140968"/>
            <a:ext cx="288032" cy="72008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87824" y="3356992"/>
            <a:ext cx="288032" cy="72008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56992"/>
            <a:ext cx="7068620" cy="1844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6386" name="Picture 2" descr="https://cdn.pixabay.com/photo/2017/04/02/15/05/cattle-2196090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9"/>
            <a:ext cx="439248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344484" cy="5682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Бруцеллез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7455024" cy="396044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+mj-lt"/>
                <a:cs typeface="Times New Roman" pitchFamily="18" charset="0"/>
              </a:rPr>
              <a:t>Зоонозное инфекционное заболевание, передающееся от больных животных человеку, характеризующееся множественным поражением органов и систем организма. </a:t>
            </a:r>
          </a:p>
          <a:p>
            <a:endParaRPr lang="ru-RU" sz="2800" dirty="0">
              <a:latin typeface="+mj-lt"/>
              <a:cs typeface="Times New Roman" pitchFamily="18" charset="0"/>
            </a:endParaRPr>
          </a:p>
          <a:p>
            <a:r>
              <a:rPr lang="ru-RU" sz="2800" dirty="0"/>
              <a:t>Возбудитель заболевания — группа микроорганизмов рода </a:t>
            </a:r>
            <a:r>
              <a:rPr lang="en-US" sz="2800" dirty="0"/>
              <a:t>Brucella.</a:t>
            </a:r>
            <a:r>
              <a:rPr lang="ru-RU" sz="2800" dirty="0"/>
              <a:t> 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752528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Острый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Острый рецидивирующий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Хронический активный</a:t>
            </a:r>
          </a:p>
          <a:p>
            <a:r>
              <a:rPr lang="ru-RU" sz="2200" dirty="0">
                <a:cs typeface="Times New Roman" pitchFamily="18" charset="0"/>
              </a:rPr>
              <a:t>Хронический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неактивный</a:t>
            </a:r>
          </a:p>
          <a:p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Резидуальный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последствия перенесенного бруцеллеза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-клинически сходен с хроническим бруцеллезом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-длительность течения более 7-10 лет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бруцеллез в анамнезе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отрицательные титры противобруцеллезных антител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868"/>
            <a:ext cx="9073008" cy="775446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клинических форм  бруцеллеза (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Ющук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Н.Д.,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Царегородцев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А.Д., 1999 г.)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971712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локомотороная</a:t>
            </a:r>
            <a:r>
              <a:rPr lang="ru-RU" dirty="0">
                <a:solidFill>
                  <a:srgbClr val="FF0000"/>
                </a:solidFill>
              </a:rPr>
              <a:t> или костно-суставная</a:t>
            </a:r>
          </a:p>
          <a:p>
            <a:r>
              <a:rPr lang="ru-RU" dirty="0"/>
              <a:t>неврологическая </a:t>
            </a:r>
          </a:p>
          <a:p>
            <a:r>
              <a:rPr lang="ru-RU" dirty="0"/>
              <a:t>висцеральная</a:t>
            </a:r>
          </a:p>
          <a:p>
            <a:r>
              <a:rPr lang="ru-RU" dirty="0"/>
              <a:t>урогенитальная</a:t>
            </a:r>
          </a:p>
          <a:p>
            <a:r>
              <a:rPr lang="ru-RU" dirty="0"/>
              <a:t>комбинированная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626328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Формы хронического и </a:t>
            </a:r>
            <a:r>
              <a:rPr lang="ru-RU" sz="2200" dirty="0" err="1"/>
              <a:t>резидуального</a:t>
            </a:r>
            <a:r>
              <a:rPr lang="ru-RU" sz="2200" dirty="0"/>
              <a:t> бруцеллеза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645024"/>
            <a:ext cx="72390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632848" cy="1944216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Материалы и методы  исследования -  </a:t>
            </a:r>
            <a:r>
              <a:rPr lang="ru-RU" sz="2200" dirty="0">
                <a:solidFill>
                  <a:schemeClr val="tx1"/>
                </a:solidFill>
                <a:effectLst/>
              </a:rPr>
              <a:t>заочный ретроспективный анализ представленных медицинских документов и рентгенограмм 11 пациентов с диагнозом </a:t>
            </a:r>
            <a:r>
              <a:rPr lang="ru-RU" sz="2200" dirty="0" err="1">
                <a:solidFill>
                  <a:schemeClr val="tx1"/>
                </a:solidFill>
                <a:effectLst/>
              </a:rPr>
              <a:t>резидуальный</a:t>
            </a:r>
            <a:r>
              <a:rPr lang="ru-RU" sz="2200" dirty="0">
                <a:solidFill>
                  <a:schemeClr val="tx1"/>
                </a:solidFill>
                <a:effectLst/>
              </a:rPr>
              <a:t> бруцеллез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48680"/>
            <a:ext cx="7848872" cy="2062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Цель  -  </a:t>
            </a:r>
            <a:r>
              <a:rPr lang="ru-RU" sz="2200" dirty="0"/>
              <a:t>изучение изменений костно-суставной системы при </a:t>
            </a:r>
            <a:r>
              <a:rPr lang="ru-RU" sz="2200" dirty="0" err="1"/>
              <a:t>резидуальном</a:t>
            </a:r>
            <a:r>
              <a:rPr lang="ru-RU" sz="2200" dirty="0"/>
              <a:t> бруцеллезе и частоты их встречаемости для объективизации клинических данных в ходе проведения экспертизы связи бруцеллеза с профессией.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5897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Профессиональный состав и стаж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67846"/>
              </p:ext>
            </p:extLst>
          </p:nvPr>
        </p:nvGraphicFramePr>
        <p:xfrm>
          <a:off x="539552" y="1988840"/>
          <a:ext cx="817239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FF00"/>
                          </a:solidFill>
                        </a:rPr>
                        <a:t>Профессия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rgbClr val="FFFF00"/>
                          </a:solidFill>
                        </a:rPr>
                        <a:t>Вет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</a:rPr>
                        <a:t>. врач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FF00"/>
                          </a:solidFill>
                        </a:rPr>
                        <a:t>Дояр(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</a:rPr>
                        <a:t>ка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FF00"/>
                          </a:solidFill>
                        </a:rPr>
                        <a:t>скотник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Количество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Стаж (лет)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2302A4-878B-4590-9B93-2E1F9266A1ED}"/>
              </a:ext>
            </a:extLst>
          </p:cNvPr>
          <p:cNvSpPr txBox="1"/>
          <p:nvPr/>
        </p:nvSpPr>
        <p:spPr>
          <a:xfrm>
            <a:off x="1187624" y="472514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Класс условий труда – 4 (опасный) по биологическому фактору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0770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женщин – 5 чел. мужчин – 6 чел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3326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Результаты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47460" cy="3422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Результаты обследования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7741"/>
              </p:ext>
            </p:extLst>
          </p:nvPr>
        </p:nvGraphicFramePr>
        <p:xfrm>
          <a:off x="179512" y="764705"/>
          <a:ext cx="8712968" cy="584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0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Жалобы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%</a:t>
                      </a:r>
                      <a:r>
                        <a:rPr lang="ru-RU" baseline="0" dirty="0">
                          <a:solidFill>
                            <a:srgbClr val="FFFF00"/>
                          </a:solidFill>
                        </a:rPr>
                        <a:t> обследованных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Повышение</a:t>
                      </a:r>
                      <a:r>
                        <a:rPr lang="ru-RU" sz="1400" baseline="0" dirty="0"/>
                        <a:t> температуры тела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</a:t>
                      </a:r>
                      <a:r>
                        <a:rPr lang="ru-RU" sz="1400"/>
                        <a:t>лабость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14">
                <a:tc>
                  <a:txBody>
                    <a:bodyPr/>
                    <a:lstStyle/>
                    <a:p>
                      <a:r>
                        <a:rPr lang="ru-RU" sz="1400" dirty="0"/>
                        <a:t>Гипертермия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Гипергидроз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Боли в крупных суставах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Боли в шейном отделе позвоночника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Боли в поясничном</a:t>
                      </a:r>
                      <a:r>
                        <a:rPr lang="ru-RU" sz="1400" baseline="0" dirty="0"/>
                        <a:t> отделе позвоночника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Боли в животе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/>
                        <a:t>Снижение остроты зрения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087"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гепатоспленомегалия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24744"/>
          <a:ext cx="871296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01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Объективный осмотр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%</a:t>
                      </a:r>
                      <a:r>
                        <a:rPr lang="ru-RU" baseline="0" dirty="0">
                          <a:solidFill>
                            <a:srgbClr val="FFFF00"/>
                          </a:solidFill>
                        </a:rPr>
                        <a:t> обследованных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17">
                <a:tc>
                  <a:txBody>
                    <a:bodyPr/>
                    <a:lstStyle/>
                    <a:p>
                      <a:r>
                        <a:rPr lang="ru-RU" sz="1400" dirty="0"/>
                        <a:t>Болезненность</a:t>
                      </a:r>
                      <a:r>
                        <a:rPr lang="ru-RU" sz="1400" baseline="0" dirty="0"/>
                        <a:t> при активных амплитудах, </a:t>
                      </a:r>
                      <a:r>
                        <a:rPr lang="ru-RU" sz="1400" dirty="0"/>
                        <a:t>ротации, осевой</a:t>
                      </a:r>
                      <a:r>
                        <a:rPr lang="ru-RU" sz="1400" baseline="0" dirty="0"/>
                        <a:t> нагрузке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baseline="0" dirty="0"/>
                        <a:t> в крупных суставах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684">
                <a:tc>
                  <a:txBody>
                    <a:bodyPr/>
                    <a:lstStyle/>
                    <a:p>
                      <a:r>
                        <a:rPr lang="ru-RU" sz="1400" dirty="0"/>
                        <a:t>Ограничение движения в </a:t>
                      </a:r>
                      <a:r>
                        <a:rPr lang="ru-RU" sz="1400" baseline="0" dirty="0"/>
                        <a:t>крупных суставах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Ограничение движения в </a:t>
                      </a:r>
                      <a:r>
                        <a:rPr lang="ru-RU" sz="1400" baseline="0" dirty="0"/>
                        <a:t>мелких суставах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17">
                <a:tc>
                  <a:txBody>
                    <a:bodyPr/>
                    <a:lstStyle/>
                    <a:p>
                      <a:r>
                        <a:rPr lang="ru-RU" sz="1400" dirty="0"/>
                        <a:t>Болезненность при пальпации </a:t>
                      </a:r>
                      <a:r>
                        <a:rPr lang="ru-RU" sz="1400" dirty="0" err="1"/>
                        <a:t>паравертебральных</a:t>
                      </a:r>
                      <a:r>
                        <a:rPr lang="ru-RU" sz="1400" dirty="0"/>
                        <a:t> точек шейного и поясничного отделов</a:t>
                      </a:r>
                      <a:r>
                        <a:rPr lang="ru-RU" sz="1400" baseline="0" dirty="0"/>
                        <a:t> позвоночника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17">
                <a:tc>
                  <a:txBody>
                    <a:bodyPr/>
                    <a:lstStyle/>
                    <a:p>
                      <a:r>
                        <a:rPr lang="ru-RU" sz="1400" dirty="0"/>
                        <a:t>Положительные симптомы </a:t>
                      </a:r>
                      <a:r>
                        <a:rPr lang="ru-RU" sz="1400" dirty="0" err="1"/>
                        <a:t>Эриксена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Лассега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47460" cy="3422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Результаты обследования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239000" cy="5472608"/>
          </a:xfrm>
        </p:spPr>
        <p:txBody>
          <a:bodyPr>
            <a:noAutofit/>
          </a:bodyPr>
          <a:lstStyle/>
          <a:p>
            <a:r>
              <a:rPr lang="ru-RU" sz="2000" dirty="0"/>
              <a:t>Поражение крупных  суставов верхних и нижних конечностей – </a:t>
            </a:r>
            <a:r>
              <a:rPr lang="ru-RU" sz="2000" dirty="0" err="1"/>
              <a:t>артрозо</a:t>
            </a:r>
            <a:r>
              <a:rPr lang="ru-RU" sz="2000" dirty="0"/>
              <a:t>-артриты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>
                <a:solidFill>
                  <a:srgbClr val="FF0000"/>
                </a:solidFill>
              </a:rPr>
              <a:t>Поражение крестцово-подвздошных суставов – </a:t>
            </a:r>
            <a:r>
              <a:rPr lang="ru-RU" sz="2000" dirty="0" err="1">
                <a:solidFill>
                  <a:srgbClr val="FF0000"/>
                </a:solidFill>
              </a:rPr>
              <a:t>сакроилеит</a:t>
            </a:r>
            <a:r>
              <a:rPr lang="ru-RU" sz="2000" dirty="0">
                <a:solidFill>
                  <a:srgbClr val="FF0000"/>
                </a:solidFill>
              </a:rPr>
              <a:t> (односторонний, двусторонний)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Поражение тел позвонков, чаще поясничного отдела – спондилит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Поражение </a:t>
            </a:r>
            <a:r>
              <a:rPr lang="ru-RU" sz="2000" dirty="0" err="1">
                <a:solidFill>
                  <a:srgbClr val="FF0000"/>
                </a:solidFill>
              </a:rPr>
              <a:t>ключичино</a:t>
            </a:r>
            <a:r>
              <a:rPr lang="ru-RU" sz="2000" dirty="0">
                <a:solidFill>
                  <a:srgbClr val="FF0000"/>
                </a:solidFill>
              </a:rPr>
              <a:t>-акромиального сочленения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Поражение мягких тканей – экссудативные </a:t>
            </a:r>
            <a:r>
              <a:rPr lang="ru-RU" sz="2000" dirty="0" err="1"/>
              <a:t>синовиты</a:t>
            </a:r>
            <a:r>
              <a:rPr lang="ru-RU" sz="2000" dirty="0"/>
              <a:t>, периартриты</a:t>
            </a:r>
          </a:p>
          <a:p>
            <a:endParaRPr lang="ru-RU" sz="2000" dirty="0"/>
          </a:p>
          <a:p>
            <a:r>
              <a:rPr lang="ru-RU" sz="2000" dirty="0" err="1"/>
              <a:t>Остеопороз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48459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Поражение костно-суставной системы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11811</TotalTime>
  <Words>878</Words>
  <Application>Microsoft Macintosh PowerPoint</Application>
  <PresentationFormat>Экран (4:3)</PresentationFormat>
  <Paragraphs>226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ОСОБЕННОСТИ ЭКСПЕРТИЗЫ  ПРОФЕССИОНАЛЬНОГО РЕЗИДУАЛЬНОГО БРУЦЕЛЛЕЗА   </vt:lpstr>
      <vt:lpstr>Бруцеллез</vt:lpstr>
      <vt:lpstr>Классификация клинических форм  бруцеллеза (Ющук Н.Д.,  Царегородцев А.Д., 1999 г.)</vt:lpstr>
      <vt:lpstr>Формы хронического и резидуального бруцеллеза</vt:lpstr>
      <vt:lpstr>Материалы и методы  исследования -  заочный ретроспективный анализ представленных медицинских документов и рентгенограмм 11 пациентов с диагнозом резидуальный бруцеллез</vt:lpstr>
      <vt:lpstr>Профессиональный состав и стаж</vt:lpstr>
      <vt:lpstr>Результаты обследования</vt:lpstr>
      <vt:lpstr>Результаты обследования</vt:lpstr>
      <vt:lpstr>Поражение костно-суставной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sznc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Клинико-рентгенологичесие наблюдения позднего силикоза</dc:title>
  <dc:creator>sznc</dc:creator>
  <cp:lastModifiedBy>Microsoft Office User</cp:lastModifiedBy>
  <cp:revision>225</cp:revision>
  <dcterms:created xsi:type="dcterms:W3CDTF">2013-11-18T06:53:38Z</dcterms:created>
  <dcterms:modified xsi:type="dcterms:W3CDTF">2021-04-13T07:19:20Z</dcterms:modified>
</cp:coreProperties>
</file>